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301" r:id="rId3"/>
    <p:sldId id="302" r:id="rId4"/>
    <p:sldId id="303" r:id="rId5"/>
    <p:sldId id="318" r:id="rId6"/>
    <p:sldId id="304" r:id="rId7"/>
    <p:sldId id="305" r:id="rId8"/>
    <p:sldId id="306" r:id="rId9"/>
    <p:sldId id="307" r:id="rId10"/>
    <p:sldId id="308" r:id="rId11"/>
    <p:sldId id="310" r:id="rId12"/>
    <p:sldId id="319" r:id="rId13"/>
    <p:sldId id="311" r:id="rId14"/>
    <p:sldId id="312" r:id="rId15"/>
    <p:sldId id="313" r:id="rId16"/>
    <p:sldId id="314" r:id="rId17"/>
    <p:sldId id="315" r:id="rId18"/>
    <p:sldId id="316" r:id="rId19"/>
    <p:sldId id="31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953" autoAdjust="0"/>
  </p:normalViewPr>
  <p:slideViewPr>
    <p:cSldViewPr>
      <p:cViewPr varScale="1">
        <p:scale>
          <a:sx n="79" d="100"/>
          <a:sy n="79" d="100"/>
        </p:scale>
        <p:origin x="1570"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558B5E-C459-4E16-A45D-9876CC3510F3}" type="datetimeFigureOut">
              <a:rPr lang="en-US" smtClean="0"/>
              <a:pPr/>
              <a:t>1/29/2026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0F793D-FF09-4FE8-AEAA-D98501A08C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0F793D-FF09-4FE8-AEAA-D98501A08CB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D24E89-2E7B-409A-A126-1A53DC070D1E}" type="datetimeFigureOut">
              <a:rPr lang="en-US" smtClean="0"/>
              <a:pPr/>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D24E89-2E7B-409A-A126-1A53DC070D1E}"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24E89-2E7B-409A-A126-1A53DC070D1E}"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24E89-2E7B-409A-A126-1A53DC070D1E}" type="datetimeFigureOut">
              <a:rPr lang="en-US" smtClean="0"/>
              <a:pPr/>
              <a:t>1/29/2026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EC651-BA23-4A5B-9265-3AD3C36B9A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1000108"/>
            <a:ext cx="7632000" cy="1143008"/>
          </a:xfrm>
        </p:spPr>
        <p:txBody>
          <a:bodyPr>
            <a:normAutofit fontScale="90000"/>
          </a:bodyPr>
          <a:lstStyle/>
          <a:p>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r>
              <a:rPr lang="en-US" sz="2400" dirty="0">
                <a:solidFill>
                  <a:schemeClr val="accent3">
                    <a:lumMod val="75000"/>
                  </a:schemeClr>
                </a:solidFill>
                <a:latin typeface="Times New Roman" pitchFamily="18" charset="0"/>
                <a:cs typeface="Times New Roman" pitchFamily="18" charset="0"/>
              </a:rPr>
              <a:t>HERBAL DRUG TECHNOLOGY</a:t>
            </a:r>
            <a:br>
              <a:rPr lang="en-US" sz="2200" b="1" dirty="0">
                <a:solidFill>
                  <a:srgbClr val="FF0000"/>
                </a:solidFill>
                <a:latin typeface="Times New Roman" pitchFamily="18" charset="0"/>
                <a:cs typeface="Times New Roman" pitchFamily="18" charset="0"/>
              </a:rPr>
            </a:br>
            <a:br>
              <a:rPr lang="en-US" sz="2700" b="1" dirty="0">
                <a:solidFill>
                  <a:schemeClr val="accent3">
                    <a:lumMod val="75000"/>
                  </a:schemeClr>
                </a:solidFill>
                <a:latin typeface="Times New Roman" pitchFamily="18" charset="0"/>
                <a:cs typeface="Times New Roman" pitchFamily="18" charset="0"/>
              </a:rPr>
            </a:br>
            <a:br>
              <a:rPr lang="en-US" sz="2700" b="1" dirty="0">
                <a:solidFill>
                  <a:schemeClr val="accent3">
                    <a:lumMod val="75000"/>
                  </a:schemeClr>
                </a:solidFill>
              </a:rPr>
            </a:br>
            <a:br>
              <a:rPr lang="en-US" sz="2700" b="1" dirty="0">
                <a:solidFill>
                  <a:schemeClr val="accent3">
                    <a:lumMod val="75000"/>
                  </a:schemeClr>
                </a:solidFill>
              </a:rPr>
            </a:br>
            <a:r>
              <a:rPr lang="en-US" sz="2700" b="1" dirty="0">
                <a:solidFill>
                  <a:schemeClr val="accent2">
                    <a:lumMod val="75000"/>
                  </a:schemeClr>
                </a:solidFill>
                <a:latin typeface="Times New Roman" pitchFamily="18" charset="0"/>
                <a:cs typeface="Times New Roman" pitchFamily="18" charset="0"/>
              </a:rPr>
              <a:t>CLASS-9</a:t>
            </a:r>
            <a:br>
              <a:rPr lang="en-US" sz="2200" b="1" dirty="0">
                <a:solidFill>
                  <a:schemeClr val="accent2">
                    <a:lumMod val="75000"/>
                  </a:schemeClr>
                </a:solidFill>
                <a:latin typeface="Times New Roman" pitchFamily="18" charset="0"/>
                <a:cs typeface="Times New Roman" pitchFamily="18" charset="0"/>
              </a:rPr>
            </a:br>
            <a:r>
              <a:rPr lang="en-US" sz="2200" b="1" dirty="0">
                <a:solidFill>
                  <a:schemeClr val="tx2">
                    <a:lumMod val="75000"/>
                  </a:schemeClr>
                </a:solidFill>
                <a:latin typeface="Times New Roman" pitchFamily="18" charset="0"/>
                <a:cs typeface="Times New Roman" pitchFamily="18" charset="0"/>
              </a:rPr>
              <a:t>TOPIC</a:t>
            </a:r>
            <a:r>
              <a:rPr lang="en-US" sz="2700" b="1" dirty="0">
                <a:solidFill>
                  <a:schemeClr val="tx2">
                    <a:lumMod val="75000"/>
                  </a:schemeClr>
                </a:solidFill>
                <a:latin typeface="Times New Roman" pitchFamily="18" charset="0"/>
                <a:cs typeface="Times New Roman" pitchFamily="18" charset="0"/>
              </a:rPr>
              <a:t>: </a:t>
            </a:r>
            <a:r>
              <a:rPr lang="en-US" sz="2700" b="1" dirty="0">
                <a:solidFill>
                  <a:schemeClr val="accent1">
                    <a:lumMod val="50000"/>
                  </a:schemeClr>
                </a:solidFill>
                <a:latin typeface="Times New Roman" pitchFamily="18" charset="0"/>
                <a:cs typeface="Times New Roman" pitchFamily="18" charset="0"/>
              </a:rPr>
              <a:t>Preparation and standardization of Ayurvedic formulations: </a:t>
            </a:r>
            <a:r>
              <a:rPr lang="en-US" sz="2700" b="1" dirty="0" err="1">
                <a:solidFill>
                  <a:schemeClr val="accent1">
                    <a:lumMod val="50000"/>
                  </a:schemeClr>
                </a:solidFill>
                <a:latin typeface="Times New Roman" pitchFamily="18" charset="0"/>
                <a:cs typeface="Times New Roman" pitchFamily="18" charset="0"/>
              </a:rPr>
              <a:t>arista</a:t>
            </a:r>
            <a:r>
              <a:rPr lang="en-US" sz="2700" b="1" dirty="0">
                <a:solidFill>
                  <a:schemeClr val="accent1">
                    <a:lumMod val="50000"/>
                  </a:schemeClr>
                </a:solidFill>
                <a:latin typeface="Times New Roman" pitchFamily="18" charset="0"/>
                <a:cs typeface="Times New Roman" pitchFamily="18" charset="0"/>
              </a:rPr>
              <a:t>, </a:t>
            </a:r>
            <a:r>
              <a:rPr lang="en-US" sz="2700" b="1" dirty="0" err="1">
                <a:solidFill>
                  <a:schemeClr val="accent1">
                    <a:lumMod val="50000"/>
                  </a:schemeClr>
                </a:solidFill>
                <a:latin typeface="Times New Roman" pitchFamily="18" charset="0"/>
                <a:cs typeface="Times New Roman" pitchFamily="18" charset="0"/>
              </a:rPr>
              <a:t>asava</a:t>
            </a:r>
            <a:r>
              <a:rPr lang="en-US" sz="2700" b="1" dirty="0">
                <a:solidFill>
                  <a:schemeClr val="accent1">
                    <a:lumMod val="50000"/>
                  </a:schemeClr>
                </a:solidFill>
                <a:latin typeface="Times New Roman" pitchFamily="18" charset="0"/>
                <a:cs typeface="Times New Roman" pitchFamily="18" charset="0"/>
              </a:rPr>
              <a:t> and </a:t>
            </a:r>
            <a:r>
              <a:rPr lang="en-US" sz="2700" b="1" dirty="0" err="1">
                <a:solidFill>
                  <a:schemeClr val="accent1">
                    <a:lumMod val="50000"/>
                  </a:schemeClr>
                </a:solidFill>
                <a:latin typeface="Times New Roman" pitchFamily="18" charset="0"/>
                <a:cs typeface="Times New Roman" pitchFamily="18" charset="0"/>
              </a:rPr>
              <a:t>leha</a:t>
            </a:r>
            <a:br>
              <a:rPr lang="en-US" sz="2200" b="1" dirty="0">
                <a:solidFill>
                  <a:schemeClr val="accent4">
                    <a:lumMod val="50000"/>
                  </a:schemeClr>
                </a:solidFill>
                <a:latin typeface="Times New Roman" pitchFamily="18" charset="0"/>
                <a:cs typeface="Times New Roman" pitchFamily="18" charset="0"/>
              </a:rPr>
            </a:br>
            <a:br>
              <a:rPr lang="en-US" sz="2200" b="1" dirty="0">
                <a:solidFill>
                  <a:srgbClr val="0070C0"/>
                </a:solidFill>
                <a:latin typeface="Times New Roman" pitchFamily="18" charset="0"/>
                <a:cs typeface="Times New Roman" pitchFamily="18" charset="0"/>
              </a:rPr>
            </a:br>
            <a:br>
              <a:rPr lang="en-US" sz="2700" b="1" dirty="0">
                <a:solidFill>
                  <a:schemeClr val="tx2">
                    <a:lumMod val="75000"/>
                  </a:schemeClr>
                </a:solidFill>
              </a:rPr>
            </a:br>
            <a:endParaRPr lang="en-US" sz="3200" b="1" dirty="0">
              <a:solidFill>
                <a:schemeClr val="tx2">
                  <a:lumMod val="75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357290" y="3429000"/>
            <a:ext cx="6800066" cy="1357322"/>
          </a:xfrm>
        </p:spPr>
        <p:txBody>
          <a:bodyPr>
            <a:normAutofit fontScale="40000" lnSpcReduction="20000"/>
          </a:bodyPr>
          <a:lstStyle/>
          <a:p>
            <a:endParaRPr lang="en-US" dirty="0">
              <a:solidFill>
                <a:srgbClr val="FF0000"/>
              </a:solidFill>
              <a:latin typeface="Algerian" pitchFamily="82" charset="0"/>
            </a:endParaRPr>
          </a:p>
          <a:p>
            <a:r>
              <a:rPr lang="en-US" sz="4500" b="1" dirty="0">
                <a:solidFill>
                  <a:srgbClr val="FF0000"/>
                </a:solidFill>
                <a:latin typeface="Algerian" pitchFamily="82" charset="0"/>
              </a:rPr>
              <a:t>BY</a:t>
            </a:r>
          </a:p>
          <a:p>
            <a:r>
              <a:rPr lang="en-US" sz="4500" b="1" dirty="0">
                <a:solidFill>
                  <a:srgbClr val="FF0000"/>
                </a:solidFill>
                <a:latin typeface="Times New Roman" panose="02020603050405020304" pitchFamily="18" charset="0"/>
                <a:cs typeface="Times New Roman" panose="02020603050405020304" pitchFamily="18" charset="0"/>
              </a:rPr>
              <a:t>B.RATNA DEEPTHI</a:t>
            </a:r>
          </a:p>
          <a:p>
            <a:endParaRPr lang="en-US" dirty="0">
              <a:solidFill>
                <a:srgbClr val="FF0000"/>
              </a:solidFill>
              <a:latin typeface="Algerian" pitchFamily="82" charset="0"/>
            </a:endParaRPr>
          </a:p>
          <a:p>
            <a:r>
              <a:rPr lang="en-IN" sz="4200" b="1" dirty="0">
                <a:solidFill>
                  <a:schemeClr val="tx1"/>
                </a:solidFill>
                <a:latin typeface="Times New Roman" pitchFamily="18" charset="0"/>
                <a:cs typeface="Times New Roman" pitchFamily="18" charset="0"/>
              </a:rPr>
              <a:t>Academic year-2020-21</a:t>
            </a:r>
            <a:endParaRPr lang="en-US" sz="4200" b="1" dirty="0">
              <a:solidFill>
                <a:schemeClr val="tx1"/>
              </a:solidFill>
              <a:latin typeface="Algerian" pitchFamily="82" charset="0"/>
            </a:endParaRPr>
          </a:p>
        </p:txBody>
      </p:sp>
      <p:pic>
        <p:nvPicPr>
          <p:cNvPr id="1026" name="Picture 2" descr="RCP NEW LOGO"/>
          <p:cNvPicPr>
            <a:picLocks noChangeAspect="1" noChangeArrowheads="1"/>
          </p:cNvPicPr>
          <p:nvPr/>
        </p:nvPicPr>
        <p:blipFill>
          <a:blip r:embed="rId3"/>
          <a:srcRect/>
          <a:stretch>
            <a:fillRect/>
          </a:stretch>
        </p:blipFill>
        <p:spPr bwMode="auto">
          <a:xfrm>
            <a:off x="428596" y="5143512"/>
            <a:ext cx="1214446" cy="1220533"/>
          </a:xfrm>
          <a:prstGeom prst="rect">
            <a:avLst/>
          </a:prstGeom>
          <a:noFill/>
          <a:ln w="9525">
            <a:noFill/>
            <a:miter lim="800000"/>
            <a:headEnd/>
            <a:tailEnd/>
          </a:ln>
        </p:spPr>
      </p:pic>
      <p:sp>
        <p:nvSpPr>
          <p:cNvPr id="5" name="TextBox 4"/>
          <p:cNvSpPr txBox="1"/>
          <p:nvPr/>
        </p:nvSpPr>
        <p:spPr>
          <a:xfrm>
            <a:off x="1785918" y="5165229"/>
            <a:ext cx="7000924" cy="1692771"/>
          </a:xfrm>
          <a:prstGeom prst="rect">
            <a:avLst/>
          </a:prstGeom>
          <a:noFill/>
        </p:spPr>
        <p:txBody>
          <a:bodyPr wrap="square" rtlCol="0">
            <a:spAutoFit/>
          </a:bodyPr>
          <a:lstStyle/>
          <a:p>
            <a:pPr algn="ctr"/>
            <a:r>
              <a:rPr lang="en-US" sz="3200" b="1" dirty="0">
                <a:latin typeface="Times New Roman" pitchFamily="18" charset="0"/>
                <a:cs typeface="Times New Roman" pitchFamily="18" charset="0"/>
              </a:rPr>
              <a:t>RAGHU COLLEGE OF PHARMACY</a:t>
            </a:r>
          </a:p>
          <a:p>
            <a:pPr algn="ct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Dakamarri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Bheemunipatnam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madndalam,Visakhapatnam</a:t>
            </a:r>
            <a:r>
              <a:rPr lang="en-US" b="1" dirty="0">
                <a:latin typeface="Times New Roman" pitchFamily="18" charset="0"/>
                <a:cs typeface="Times New Roman" pitchFamily="18" charset="0"/>
              </a:rPr>
              <a:t> 531162</a:t>
            </a:r>
          </a:p>
          <a:p>
            <a:r>
              <a:rPr lang="en-I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
        <p:nvSpPr>
          <p:cNvPr id="6" name="Rectangle 5"/>
          <p:cNvSpPr/>
          <p:nvPr/>
        </p:nvSpPr>
        <p:spPr>
          <a:xfrm>
            <a:off x="4071934" y="857232"/>
            <a:ext cx="2286000" cy="861774"/>
          </a:xfrm>
          <a:prstGeom prst="rect">
            <a:avLst/>
          </a:prstGeom>
        </p:spPr>
        <p:txBody>
          <a:bodyPr>
            <a:spAutoFit/>
          </a:bodyPr>
          <a:lstStyle/>
          <a:p>
            <a:r>
              <a:rPr lang="en-US" sz="2200" b="1" cap="all" dirty="0">
                <a:ln w="5000" cmpd="sng">
                  <a:solidFill>
                    <a:srgbClr val="6EA0B0">
                      <a:tint val="80000"/>
                      <a:shade val="99000"/>
                      <a:satMod val="500000"/>
                    </a:srgbClr>
                  </a:solidFill>
                  <a:prstDash val="solid"/>
                </a:ln>
                <a:solidFill>
                  <a:srgbClr val="FF0000"/>
                </a:solidFill>
                <a:effectLst>
                  <a:outerShdw blurRad="50800" dist="38100" dir="5400000" algn="t" rotWithShape="0">
                    <a:prstClr val="black">
                      <a:alpha val="50000"/>
                    </a:prstClr>
                  </a:outerShdw>
                </a:effectLst>
                <a:latin typeface="Times New Roman" pitchFamily="18" charset="0"/>
                <a:ea typeface="+mj-ea"/>
                <a:cs typeface="Times New Roman" pitchFamily="18" charset="0"/>
              </a:rPr>
              <a:t>BP603T.</a:t>
            </a:r>
            <a:r>
              <a:rPr lang="en-US" sz="3200" b="1" cap="all" dirty="0">
                <a:ln w="5000" cmpd="sng">
                  <a:solidFill>
                    <a:srgbClr val="6EA0B0">
                      <a:tint val="80000"/>
                      <a:shade val="99000"/>
                      <a:satMod val="500000"/>
                    </a:srgbClr>
                  </a:solidFill>
                  <a:prstDash val="solid"/>
                </a:ln>
                <a:gradFill>
                  <a:gsLst>
                    <a:gs pos="0">
                      <a:srgbClr val="6EA0B0">
                        <a:tint val="63000"/>
                        <a:satMod val="255000"/>
                      </a:srgbClr>
                    </a:gs>
                    <a:gs pos="9000">
                      <a:srgbClr val="6EA0B0">
                        <a:tint val="63000"/>
                        <a:satMod val="255000"/>
                      </a:srgbClr>
                    </a:gs>
                    <a:gs pos="53000">
                      <a:srgbClr val="6EA0B0">
                        <a:shade val="60000"/>
                        <a:satMod val="100000"/>
                      </a:srgbClr>
                    </a:gs>
                    <a:gs pos="90000">
                      <a:srgbClr val="6EA0B0">
                        <a:tint val="63000"/>
                        <a:satMod val="255000"/>
                      </a:srgbClr>
                    </a:gs>
                    <a:gs pos="100000">
                      <a:srgbClr val="6EA0B0">
                        <a:tint val="63000"/>
                        <a:satMod val="255000"/>
                      </a:srgbClr>
                    </a:gs>
                  </a:gsLst>
                  <a:lin ang="5400000"/>
                </a:gradFill>
                <a:effectLst>
                  <a:outerShdw blurRad="50800" dist="38100" dir="5400000" algn="t" rotWithShape="0">
                    <a:prstClr val="black">
                      <a:alpha val="50000"/>
                    </a:prstClr>
                  </a:outerShdw>
                </a:effectLst>
                <a:latin typeface="Times New Roman" pitchFamily="18" charset="0"/>
                <a:ea typeface="+mj-ea"/>
                <a:cs typeface="Times New Roman" pitchFamily="18" charset="0"/>
              </a:rPr>
              <a:t> </a:t>
            </a:r>
            <a:br>
              <a:rPr lang="en-US" sz="3200" b="1" cap="all" dirty="0">
                <a:ln w="5000" cmpd="sng">
                  <a:solidFill>
                    <a:srgbClr val="6EA0B0">
                      <a:tint val="80000"/>
                      <a:shade val="99000"/>
                      <a:satMod val="500000"/>
                    </a:srgbClr>
                  </a:solidFill>
                  <a:prstDash val="solid"/>
                </a:ln>
                <a:gradFill>
                  <a:gsLst>
                    <a:gs pos="0">
                      <a:srgbClr val="6EA0B0">
                        <a:tint val="63000"/>
                        <a:satMod val="255000"/>
                      </a:srgbClr>
                    </a:gs>
                    <a:gs pos="9000">
                      <a:srgbClr val="6EA0B0">
                        <a:tint val="63000"/>
                        <a:satMod val="255000"/>
                      </a:srgbClr>
                    </a:gs>
                    <a:gs pos="53000">
                      <a:srgbClr val="6EA0B0">
                        <a:shade val="60000"/>
                        <a:satMod val="100000"/>
                      </a:srgbClr>
                    </a:gs>
                    <a:gs pos="90000">
                      <a:srgbClr val="6EA0B0">
                        <a:tint val="63000"/>
                        <a:satMod val="255000"/>
                      </a:srgbClr>
                    </a:gs>
                    <a:gs pos="100000">
                      <a:srgbClr val="6EA0B0">
                        <a:tint val="63000"/>
                        <a:satMod val="255000"/>
                      </a:srgbClr>
                    </a:gs>
                  </a:gsLst>
                  <a:lin ang="5400000"/>
                </a:gradFill>
                <a:effectLst>
                  <a:outerShdw blurRad="50800" dist="38100" dir="5400000" algn="t" rotWithShape="0">
                    <a:prstClr val="black">
                      <a:alpha val="50000"/>
                    </a:prstClr>
                  </a:outerShdw>
                </a:effectLst>
                <a:latin typeface="Franklin Gothic Book"/>
                <a:ea typeface="+mj-ea"/>
                <a:cs typeface="+mj-cs"/>
              </a:rPr>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latin typeface="Times New Roman" pitchFamily="18" charset="0"/>
                <a:cs typeface="Times New Roman" pitchFamily="18" charset="0"/>
              </a:rPr>
              <a:t>Preparation and standardization of Ayurvedic formulations</a:t>
            </a:r>
          </a:p>
        </p:txBody>
      </p:sp>
      <p:sp>
        <p:nvSpPr>
          <p:cNvPr id="3" name="Content Placeholder 2"/>
          <p:cNvSpPr>
            <a:spLocks noGrp="1"/>
          </p:cNvSpPr>
          <p:nvPr>
            <p:ph idx="1"/>
          </p:nvPr>
        </p:nvSpPr>
        <p:spPr>
          <a:xfrm>
            <a:off x="457200" y="1600200"/>
            <a:ext cx="8229600" cy="4900634"/>
          </a:xfrm>
        </p:spPr>
        <p:txBody>
          <a:bodyPr>
            <a:normAutofit fontScale="85000" lnSpcReduction="20000"/>
          </a:bodyPr>
          <a:lstStyle/>
          <a:p>
            <a:pPr marL="514350" indent="-514350" algn="ctr">
              <a:buAutoNum type="arabicPeriod"/>
            </a:pPr>
            <a:r>
              <a:rPr lang="en-IN" b="1" dirty="0" err="1">
                <a:solidFill>
                  <a:srgbClr val="7030A0"/>
                </a:solidFill>
                <a:latin typeface="Times New Roman" pitchFamily="18" charset="0"/>
                <a:cs typeface="Times New Roman" pitchFamily="18" charset="0"/>
              </a:rPr>
              <a:t>Aristas</a:t>
            </a:r>
            <a:endParaRPr lang="en-IN" b="1" dirty="0">
              <a:solidFill>
                <a:srgbClr val="7030A0"/>
              </a:solidFill>
              <a:latin typeface="Times New Roman" pitchFamily="18" charset="0"/>
              <a:cs typeface="Times New Roman" pitchFamily="18" charset="0"/>
            </a:endParaRPr>
          </a:p>
          <a:p>
            <a:pPr marL="514350" indent="-514350" algn="just"/>
            <a:r>
              <a:rPr lang="en-US" dirty="0" err="1">
                <a:latin typeface="Times New Roman" pitchFamily="18" charset="0"/>
                <a:cs typeface="Times New Roman" pitchFamily="18" charset="0"/>
              </a:rPr>
              <a:t>Arishta</a:t>
            </a:r>
            <a:r>
              <a:rPr lang="en-US" dirty="0">
                <a:latin typeface="Times New Roman" pitchFamily="18" charset="0"/>
                <a:cs typeface="Times New Roman" pitchFamily="18" charset="0"/>
              </a:rPr>
              <a:t> are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preparations that contains self-generated alcohol content and herbal extracts soluble in both water as well as alcohol.</a:t>
            </a:r>
          </a:p>
          <a:p>
            <a:pPr marL="514350" indent="-514350" algn="just"/>
            <a:r>
              <a:rPr lang="en-IN" dirty="0">
                <a:latin typeface="Times New Roman" pitchFamily="18" charset="0"/>
                <a:cs typeface="Times New Roman" pitchFamily="18" charset="0"/>
              </a:rPr>
              <a:t>Fermentation is brought about by the addition of </a:t>
            </a:r>
            <a:r>
              <a:rPr lang="en-IN" b="1" dirty="0" err="1">
                <a:latin typeface="Times New Roman" pitchFamily="18" charset="0"/>
                <a:cs typeface="Times New Roman" pitchFamily="18" charset="0"/>
              </a:rPr>
              <a:t>Dhataki</a:t>
            </a:r>
            <a:r>
              <a:rPr lang="en-IN" dirty="0">
                <a:latin typeface="Times New Roman" pitchFamily="18" charset="0"/>
                <a:cs typeface="Times New Roman" pitchFamily="18" charset="0"/>
              </a:rPr>
              <a:t> flowers(</a:t>
            </a:r>
            <a:r>
              <a:rPr lang="en-IN" b="1" i="1" dirty="0" err="1">
                <a:solidFill>
                  <a:srgbClr val="0070C0"/>
                </a:solidFill>
                <a:latin typeface="Times New Roman" pitchFamily="18" charset="0"/>
                <a:cs typeface="Times New Roman" pitchFamily="18" charset="0"/>
              </a:rPr>
              <a:t>Woodfordia</a:t>
            </a:r>
            <a:r>
              <a:rPr lang="en-IN" b="1" dirty="0">
                <a:solidFill>
                  <a:srgbClr val="0070C0"/>
                </a:solidFill>
                <a:latin typeface="Times New Roman" pitchFamily="18" charset="0"/>
                <a:cs typeface="Times New Roman" pitchFamily="18" charset="0"/>
              </a:rPr>
              <a:t> </a:t>
            </a:r>
            <a:r>
              <a:rPr lang="en-IN" b="1" i="1" dirty="0" err="1">
                <a:solidFill>
                  <a:srgbClr val="0070C0"/>
                </a:solidFill>
                <a:latin typeface="Times New Roman" pitchFamily="18" charset="0"/>
                <a:cs typeface="Times New Roman" pitchFamily="18" charset="0"/>
              </a:rPr>
              <a:t>fruticosa</a:t>
            </a:r>
            <a:r>
              <a:rPr lang="en-IN" dirty="0">
                <a:latin typeface="Times New Roman" pitchFamily="18" charset="0"/>
                <a:cs typeface="Times New Roman" pitchFamily="18" charset="0"/>
              </a:rPr>
              <a:t>)</a:t>
            </a:r>
          </a:p>
          <a:p>
            <a:pPr marL="514350" indent="-514350" algn="just"/>
            <a:r>
              <a:rPr lang="en-IN" dirty="0">
                <a:latin typeface="Times New Roman" pitchFamily="18" charset="0"/>
                <a:cs typeface="Times New Roman" pitchFamily="18" charset="0"/>
              </a:rPr>
              <a:t>Fermented alcohol facilitate the </a:t>
            </a:r>
            <a:r>
              <a:rPr lang="en-IN" b="1" dirty="0">
                <a:solidFill>
                  <a:srgbClr val="002060"/>
                </a:solidFill>
                <a:latin typeface="Times New Roman" pitchFamily="18" charset="0"/>
                <a:cs typeface="Times New Roman" pitchFamily="18" charset="0"/>
              </a:rPr>
              <a:t>extraction</a:t>
            </a:r>
            <a:r>
              <a:rPr lang="en-IN" dirty="0">
                <a:latin typeface="Times New Roman" pitchFamily="18" charset="0"/>
                <a:cs typeface="Times New Roman" pitchFamily="18" charset="0"/>
              </a:rPr>
              <a:t> of active constituents in the drug and also act as a preventive.</a:t>
            </a:r>
          </a:p>
          <a:p>
            <a:pPr marL="514350" indent="-514350" algn="just"/>
            <a:r>
              <a:rPr lang="en-IN" dirty="0" err="1">
                <a:latin typeface="Times New Roman" pitchFamily="18" charset="0"/>
                <a:cs typeface="Times New Roman" pitchFamily="18" charset="0"/>
              </a:rPr>
              <a:t>Arista</a:t>
            </a:r>
            <a:r>
              <a:rPr lang="en-IN" dirty="0">
                <a:latin typeface="Times New Roman" pitchFamily="18" charset="0"/>
                <a:cs typeface="Times New Roman" pitchFamily="18" charset="0"/>
              </a:rPr>
              <a:t> contain </a:t>
            </a:r>
            <a:r>
              <a:rPr lang="en-IN" dirty="0" err="1">
                <a:latin typeface="Times New Roman" pitchFamily="18" charset="0"/>
                <a:cs typeface="Times New Roman" pitchFamily="18" charset="0"/>
              </a:rPr>
              <a:t>upto</a:t>
            </a:r>
            <a:r>
              <a:rPr lang="en-IN" dirty="0">
                <a:latin typeface="Times New Roman" pitchFamily="18" charset="0"/>
                <a:cs typeface="Times New Roman" pitchFamily="18" charset="0"/>
              </a:rPr>
              <a:t> </a:t>
            </a:r>
            <a:r>
              <a:rPr lang="en-IN" b="1" dirty="0">
                <a:solidFill>
                  <a:srgbClr val="0070C0"/>
                </a:solidFill>
                <a:latin typeface="Times New Roman" pitchFamily="18" charset="0"/>
                <a:cs typeface="Times New Roman" pitchFamily="18" charset="0"/>
              </a:rPr>
              <a:t>12% of alcohol </a:t>
            </a:r>
            <a:r>
              <a:rPr lang="en-IN" dirty="0">
                <a:latin typeface="Times New Roman" pitchFamily="18" charset="0"/>
                <a:cs typeface="Times New Roman" pitchFamily="18" charset="0"/>
              </a:rPr>
              <a:t>and also called as </a:t>
            </a:r>
            <a:r>
              <a:rPr lang="en-IN" b="1" dirty="0">
                <a:solidFill>
                  <a:srgbClr val="0070C0"/>
                </a:solidFill>
                <a:latin typeface="Times New Roman" pitchFamily="18" charset="0"/>
                <a:cs typeface="Times New Roman" pitchFamily="18" charset="0"/>
              </a:rPr>
              <a:t>medicinal wine</a:t>
            </a:r>
            <a:r>
              <a:rPr lang="en-IN" b="1" dirty="0">
                <a:solidFill>
                  <a:srgbClr val="002060"/>
                </a:solidFill>
                <a:latin typeface="Times New Roman" pitchFamily="18" charset="0"/>
                <a:cs typeface="Times New Roman" pitchFamily="18" charset="0"/>
              </a:rPr>
              <a:t>.</a:t>
            </a:r>
          </a:p>
          <a:p>
            <a:pPr marL="514350" indent="-514350" algn="just"/>
            <a:r>
              <a:rPr lang="en-IN" dirty="0" err="1">
                <a:latin typeface="Times New Roman" pitchFamily="18" charset="0"/>
                <a:cs typeface="Times New Roman" pitchFamily="18" charset="0"/>
              </a:rPr>
              <a:t>Arista</a:t>
            </a:r>
            <a:r>
              <a:rPr lang="en-IN" dirty="0">
                <a:latin typeface="Times New Roman" pitchFamily="18" charset="0"/>
                <a:cs typeface="Times New Roman" pitchFamily="18" charset="0"/>
              </a:rPr>
              <a:t> is prepared by </a:t>
            </a:r>
            <a:r>
              <a:rPr lang="en-IN" b="1" dirty="0">
                <a:solidFill>
                  <a:srgbClr val="0070C0"/>
                </a:solidFill>
                <a:latin typeface="Times New Roman" pitchFamily="18" charset="0"/>
                <a:cs typeface="Times New Roman" pitchFamily="18" charset="0"/>
              </a:rPr>
              <a:t>decoction</a:t>
            </a:r>
            <a:r>
              <a:rPr lang="en-IN" dirty="0">
                <a:latin typeface="Times New Roman" pitchFamily="18" charset="0"/>
                <a:cs typeface="Times New Roman" pitchFamily="18" charset="0"/>
              </a:rPr>
              <a:t> of herbs in boiling water.</a:t>
            </a:r>
            <a:endParaRPr lang="en-US" dirty="0">
              <a:latin typeface="Times New Roman" pitchFamily="18" charset="0"/>
              <a:cs typeface="Times New Roman" pitchFamily="18" charset="0"/>
            </a:endParaRPr>
          </a:p>
          <a:p>
            <a:pPr marL="514350" indent="-514350" algn="just">
              <a:buNone/>
            </a:pPr>
            <a:endParaRPr lang="en-US" b="1" dirty="0">
              <a:solidFill>
                <a:srgbClr val="7030A0"/>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err="1">
                <a:latin typeface="Times New Roman" pitchFamily="18" charset="0"/>
                <a:cs typeface="Times New Roman" pitchFamily="18" charset="0"/>
              </a:rPr>
              <a:t>Dhataki</a:t>
            </a:r>
            <a:r>
              <a:rPr lang="en-IN" dirty="0">
                <a:latin typeface="Times New Roman" pitchFamily="18" charset="0"/>
                <a:cs typeface="Times New Roman" pitchFamily="18" charset="0"/>
              </a:rPr>
              <a:t> flowers(</a:t>
            </a:r>
            <a:r>
              <a:rPr lang="en-IN" b="1" i="1" dirty="0" err="1">
                <a:solidFill>
                  <a:srgbClr val="0070C0"/>
                </a:solidFill>
                <a:latin typeface="Times New Roman" pitchFamily="18" charset="0"/>
                <a:cs typeface="Times New Roman" pitchFamily="18" charset="0"/>
              </a:rPr>
              <a:t>Woodfordia</a:t>
            </a:r>
            <a:r>
              <a:rPr lang="en-IN" b="1" dirty="0">
                <a:solidFill>
                  <a:srgbClr val="0070C0"/>
                </a:solidFill>
                <a:latin typeface="Times New Roman" pitchFamily="18" charset="0"/>
                <a:cs typeface="Times New Roman" pitchFamily="18" charset="0"/>
              </a:rPr>
              <a:t> </a:t>
            </a:r>
            <a:r>
              <a:rPr lang="en-IN" b="1" i="1" dirty="0" err="1">
                <a:solidFill>
                  <a:srgbClr val="0070C0"/>
                </a:solidFill>
                <a:latin typeface="Times New Roman" pitchFamily="18" charset="0"/>
                <a:cs typeface="Times New Roman" pitchFamily="18" charset="0"/>
              </a:rPr>
              <a:t>fruticosa</a:t>
            </a:r>
            <a:r>
              <a:rPr lang="en-IN" dirty="0">
                <a:latin typeface="Times New Roman" pitchFamily="18" charset="0"/>
                <a:cs typeface="Times New Roman" pitchFamily="18" charset="0"/>
              </a:rPr>
              <a:t>)</a:t>
            </a:r>
            <a:endParaRPr lang="en-US" dirty="0"/>
          </a:p>
        </p:txBody>
      </p:sp>
      <p:sp>
        <p:nvSpPr>
          <p:cNvPr id="2050" name="AutoShape 2"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2" name="AutoShape 4"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6" name="AutoShape 8"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8" name="AutoShape 10"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0" name="AutoShape 12" descr="Dhatk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62" name="AutoShape 14" descr="धातकी (woodfordia fruticosa... - Green Clean healthy india | Faceboo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64" name="Picture 16" descr="धातकी के फायदे और नुकसान एवं औषधीय गुण – hindi.dermamantra.com"/>
          <p:cNvPicPr>
            <a:picLocks noChangeAspect="1" noChangeArrowheads="1"/>
          </p:cNvPicPr>
          <p:nvPr/>
        </p:nvPicPr>
        <p:blipFill>
          <a:blip r:embed="rId2"/>
          <a:srcRect/>
          <a:stretch>
            <a:fillRect/>
          </a:stretch>
        </p:blipFill>
        <p:spPr bwMode="auto">
          <a:xfrm>
            <a:off x="1785918" y="1714488"/>
            <a:ext cx="5857916" cy="439343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7030A0"/>
                </a:solidFill>
                <a:latin typeface="Times New Roman" pitchFamily="18" charset="0"/>
                <a:cs typeface="Times New Roman" pitchFamily="18" charset="0"/>
              </a:rPr>
              <a:t>Method of preparation</a:t>
            </a:r>
            <a:endParaRPr lang="en-US" b="1" dirty="0">
              <a:solidFill>
                <a:srgbClr val="7030A0"/>
              </a:solidFill>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a:srcRect/>
          <a:stretch>
            <a:fillRect/>
          </a:stretch>
        </p:blipFill>
        <p:spPr bwMode="auto">
          <a:xfrm>
            <a:off x="1142976" y="1142984"/>
            <a:ext cx="6153150" cy="4162425"/>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a:srcRect/>
          <a:stretch>
            <a:fillRect/>
          </a:stretch>
        </p:blipFill>
        <p:spPr bwMode="auto">
          <a:xfrm>
            <a:off x="1071538" y="5286388"/>
            <a:ext cx="6353175" cy="2714625"/>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9A4B-27B5-2DDF-346D-792E32156952}"/>
              </a:ext>
            </a:extLst>
          </p:cNvPr>
          <p:cNvSpPr>
            <a:spLocks noGrp="1"/>
          </p:cNvSpPr>
          <p:nvPr>
            <p:ph type="title"/>
          </p:nvPr>
        </p:nvSpPr>
        <p:spPr/>
        <p:txBody>
          <a:bodyPr/>
          <a:lstStyle/>
          <a:p>
            <a:endParaRPr lang="en-IN"/>
          </a:p>
        </p:txBody>
      </p:sp>
      <p:pic>
        <p:nvPicPr>
          <p:cNvPr id="9" name="Content Placeholder 8" descr="Arishtasava - Sreepathy Ayurveda"/>
          <p:cNvPicPr>
            <a:picLocks noGrp="1"/>
          </p:cNvPicPr>
          <p:nvPr>
            <p:ph idx="1"/>
          </p:nvPr>
        </p:nvPicPr>
        <p:blipFill>
          <a:blip r:embed="rId2"/>
          <a:srcRect/>
          <a:stretch>
            <a:fillRect/>
          </a:stretch>
        </p:blipFill>
        <p:spPr bwMode="auto">
          <a:xfrm>
            <a:off x="827584" y="1196752"/>
            <a:ext cx="7632848" cy="5112567"/>
          </a:xfrm>
          <a:prstGeom prst="rect">
            <a:avLst/>
          </a:prstGeom>
          <a:noFill/>
          <a:ln w="9525">
            <a:noFill/>
            <a:miter lim="800000"/>
            <a:headEnd/>
            <a:tailEnd/>
          </a:ln>
        </p:spPr>
      </p:pic>
    </p:spTree>
    <p:extLst>
      <p:ext uri="{BB962C8B-B14F-4D97-AF65-F5344CB8AC3E}">
        <p14:creationId xmlns:p14="http://schemas.microsoft.com/office/powerpoint/2010/main" val="2998955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Examples of </a:t>
            </a:r>
            <a:r>
              <a:rPr lang="en-US" b="1" dirty="0" err="1">
                <a:latin typeface="Times New Roman" pitchFamily="18" charset="0"/>
                <a:cs typeface="Times New Roman" pitchFamily="18" charset="0"/>
              </a:rPr>
              <a:t>arista</a:t>
            </a:r>
            <a:r>
              <a:rPr lang="en-US" b="1" dirty="0">
                <a:latin typeface="Times New Roman" pitchFamily="18" charset="0"/>
                <a:cs typeface="Times New Roman" pitchFamily="18" charset="0"/>
              </a:rPr>
              <a:t>:</a:t>
            </a:r>
            <a:endParaRPr lang="en-US" dirty="0"/>
          </a:p>
        </p:txBody>
      </p:sp>
      <p:sp>
        <p:nvSpPr>
          <p:cNvPr id="3" name="Content Placeholder 2"/>
          <p:cNvSpPr>
            <a:spLocks noGrp="1"/>
          </p:cNvSpPr>
          <p:nvPr>
            <p:ph idx="1"/>
          </p:nvPr>
        </p:nvSpPr>
        <p:spPr>
          <a:xfrm>
            <a:off x="457200" y="1428736"/>
            <a:ext cx="8229600" cy="5286412"/>
          </a:xfrm>
        </p:spPr>
        <p:txBody>
          <a:bodyPr/>
          <a:lstStyle/>
          <a:p>
            <a:pPr>
              <a:buNone/>
            </a:pPr>
            <a:endParaRPr lang="en-US" b="1" dirty="0">
              <a:latin typeface="Times New Roman" pitchFamily="18" charset="0"/>
              <a:cs typeface="Times New Roman" pitchFamily="18" charset="0"/>
            </a:endParaRPr>
          </a:p>
          <a:p>
            <a:pPr algn="ctr">
              <a:buNone/>
            </a:pPr>
            <a:r>
              <a:rPr lang="en-US" sz="2800" b="1" dirty="0" err="1">
                <a:latin typeface="Times New Roman" pitchFamily="18" charset="0"/>
                <a:cs typeface="Times New Roman" pitchFamily="18" charset="0"/>
              </a:rPr>
              <a:t>Ashokarishta</a:t>
            </a:r>
            <a:endParaRPr lang="en-US" sz="2800" b="1" dirty="0">
              <a:latin typeface="Times New Roman" pitchFamily="18" charset="0"/>
              <a:cs typeface="Times New Roman" pitchFamily="18" charset="0"/>
            </a:endParaRPr>
          </a:p>
          <a:p>
            <a:pPr algn="ctr">
              <a:buNone/>
            </a:pPr>
            <a:r>
              <a:rPr lang="en-US" sz="2800" b="1" dirty="0" err="1">
                <a:latin typeface="Times New Roman" pitchFamily="18" charset="0"/>
                <a:cs typeface="Times New Roman" pitchFamily="18" charset="0"/>
              </a:rPr>
              <a:t>Draksharista</a:t>
            </a:r>
            <a:endParaRPr lang="en-US" sz="2800" b="1" dirty="0">
              <a:latin typeface="Times New Roman" pitchFamily="18" charset="0"/>
              <a:cs typeface="Times New Roman" pitchFamily="18" charset="0"/>
            </a:endParaRPr>
          </a:p>
          <a:p>
            <a:pPr algn="ctr">
              <a:buNone/>
            </a:pPr>
            <a:r>
              <a:rPr lang="en-US" sz="2800" b="1" dirty="0" err="1">
                <a:latin typeface="Times New Roman" pitchFamily="18" charset="0"/>
                <a:cs typeface="Times New Roman" pitchFamily="18" charset="0"/>
              </a:rPr>
              <a:t>Arjunarista</a:t>
            </a:r>
            <a:endParaRPr lang="en-US" sz="2800" b="1" dirty="0">
              <a:latin typeface="Times New Roman" pitchFamily="18" charset="0"/>
              <a:cs typeface="Times New Roman" pitchFamily="18" charset="0"/>
            </a:endParaRPr>
          </a:p>
          <a:p>
            <a:pPr algn="ctr">
              <a:buNone/>
            </a:pPr>
            <a:r>
              <a:rPr lang="en-US" sz="2800" b="1" dirty="0" err="1">
                <a:latin typeface="Times New Roman" pitchFamily="18" charset="0"/>
                <a:cs typeface="Times New Roman" pitchFamily="18" charset="0"/>
              </a:rPr>
              <a:t>Dashmoolarista</a:t>
            </a:r>
            <a:r>
              <a:rPr lang="en-US" sz="2800" b="1" dirty="0">
                <a:latin typeface="Times New Roman" pitchFamily="18" charset="0"/>
                <a:cs typeface="Times New Roman" pitchFamily="18" charset="0"/>
              </a:rPr>
              <a:t> </a:t>
            </a:r>
          </a:p>
          <a:p>
            <a:pPr algn="ctr">
              <a:buNone/>
            </a:pPr>
            <a:endParaRPr lang="en-US" b="1" dirty="0">
              <a:latin typeface="Times New Roman" pitchFamily="18" charset="0"/>
              <a:cs typeface="Times New Roman" pitchFamily="18" charset="0"/>
            </a:endParaRPr>
          </a:p>
        </p:txBody>
      </p:sp>
      <p:sp>
        <p:nvSpPr>
          <p:cNvPr id="3074" name="AutoShape 2" descr="Baidyanath Arjunarishta Syrup benefits, side effects, price, dose, how to  use, interac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Baidyanath Arjunarishta Syrup benefits, side effects, price, dose, how to  use, interac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8" name="Picture 6" descr="Baidyanath Arjunarishta: Find Baidyanath Arjunarishta Information Online |  Lybrate"/>
          <p:cNvPicPr>
            <a:picLocks noChangeAspect="1" noChangeArrowheads="1"/>
          </p:cNvPicPr>
          <p:nvPr/>
        </p:nvPicPr>
        <p:blipFill>
          <a:blip r:embed="rId2"/>
          <a:srcRect/>
          <a:stretch>
            <a:fillRect/>
          </a:stretch>
        </p:blipFill>
        <p:spPr bwMode="auto">
          <a:xfrm>
            <a:off x="285720" y="1285860"/>
            <a:ext cx="2500330" cy="2500330"/>
          </a:xfrm>
          <a:prstGeom prst="rect">
            <a:avLst/>
          </a:prstGeom>
          <a:noFill/>
        </p:spPr>
      </p:pic>
      <p:sp>
        <p:nvSpPr>
          <p:cNvPr id="8" name="Rectangle 7"/>
          <p:cNvSpPr/>
          <p:nvPr/>
        </p:nvSpPr>
        <p:spPr>
          <a:xfrm>
            <a:off x="4357686" y="4143380"/>
            <a:ext cx="4572032" cy="2246769"/>
          </a:xfrm>
          <a:prstGeom prst="rect">
            <a:avLst/>
          </a:prstGeom>
        </p:spPr>
        <p:txBody>
          <a:bodyPr wrap="square">
            <a:spAutoFit/>
          </a:bodyPr>
          <a:lstStyle/>
          <a:p>
            <a:r>
              <a:rPr lang="en-US" sz="3200" b="1" dirty="0">
                <a:solidFill>
                  <a:srgbClr val="FF0000"/>
                </a:solidFill>
                <a:latin typeface="Times New Roman" pitchFamily="18" charset="0"/>
                <a:cs typeface="Times New Roman" pitchFamily="18" charset="0"/>
              </a:rPr>
              <a:t>Shelf Life:  </a:t>
            </a:r>
            <a:r>
              <a:rPr lang="en-US" sz="2000" dirty="0">
                <a:latin typeface="Times New Roman" pitchFamily="18" charset="0"/>
                <a:cs typeface="Times New Roman" pitchFamily="18" charset="0"/>
              </a:rPr>
              <a:t>Much longer time</a:t>
            </a:r>
          </a:p>
          <a:p>
            <a:r>
              <a:rPr lang="en-US" sz="2800" b="1" dirty="0">
                <a:solidFill>
                  <a:srgbClr val="7030A0"/>
                </a:solidFill>
                <a:latin typeface="Times New Roman" pitchFamily="18" charset="0"/>
                <a:cs typeface="Times New Roman" pitchFamily="18" charset="0"/>
              </a:rPr>
              <a:t>Storage Conditions:</a:t>
            </a:r>
          </a:p>
          <a:p>
            <a:pPr>
              <a:buFont typeface="Arial" pitchFamily="34" charset="0"/>
              <a:buChar char="•"/>
            </a:pPr>
            <a:r>
              <a:rPr lang="en-US" sz="2000" dirty="0">
                <a:latin typeface="Times New Roman" pitchFamily="18" charset="0"/>
                <a:cs typeface="Times New Roman" pitchFamily="18" charset="0"/>
              </a:rPr>
              <a:t>Should be stored in air tight container</a:t>
            </a:r>
          </a:p>
          <a:p>
            <a:pPr>
              <a:buFont typeface="Arial" pitchFamily="34" charset="0"/>
              <a:buChar char="•"/>
            </a:pPr>
            <a:r>
              <a:rPr lang="en-US" sz="2000" dirty="0">
                <a:latin typeface="Times New Roman" pitchFamily="18" charset="0"/>
                <a:cs typeface="Times New Roman" pitchFamily="18" charset="0"/>
              </a:rPr>
              <a:t>Narrow mouthed</a:t>
            </a:r>
          </a:p>
          <a:p>
            <a:pPr>
              <a:buFont typeface="Arial" pitchFamily="34" charset="0"/>
              <a:buChar char="•"/>
            </a:pPr>
            <a:r>
              <a:rPr lang="en-US" sz="2000" dirty="0">
                <a:latin typeface="Times New Roman" pitchFamily="18" charset="0"/>
                <a:cs typeface="Times New Roman" pitchFamily="18" charset="0"/>
              </a:rPr>
              <a:t> Store in cool place</a:t>
            </a:r>
          </a:p>
          <a:p>
            <a:pPr>
              <a:buFont typeface="Arial" pitchFamily="34" charset="0"/>
              <a:buChar char="•"/>
            </a:pPr>
            <a:r>
              <a:rPr lang="en-US" sz="2000" dirty="0">
                <a:latin typeface="Times New Roman" pitchFamily="18" charset="0"/>
                <a:cs typeface="Times New Roman" pitchFamily="18" charset="0"/>
              </a:rPr>
              <a:t>Away from sunlight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latin typeface="Times New Roman" pitchFamily="18" charset="0"/>
                <a:cs typeface="Times New Roman" pitchFamily="18" charset="0"/>
              </a:rPr>
              <a:t>standardization of </a:t>
            </a:r>
            <a:r>
              <a:rPr lang="en-US" b="1" dirty="0" err="1">
                <a:solidFill>
                  <a:srgbClr val="7030A0"/>
                </a:solidFill>
                <a:latin typeface="Times New Roman" pitchFamily="18" charset="0"/>
                <a:cs typeface="Times New Roman" pitchFamily="18" charset="0"/>
              </a:rPr>
              <a:t>arista</a:t>
            </a:r>
            <a:endParaRPr lang="en-US" b="1" dirty="0">
              <a:solidFill>
                <a:srgbClr val="7030A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8229600" cy="5214974"/>
          </a:xfrm>
        </p:spPr>
        <p:txBody>
          <a:bodyPr>
            <a:normAutofit fontScale="85000" lnSpcReduction="20000"/>
          </a:bodyPr>
          <a:lstStyle/>
          <a:p>
            <a:pPr>
              <a:buNone/>
            </a:pPr>
            <a:r>
              <a:rPr lang="en-US" b="1" dirty="0">
                <a:latin typeface="Times New Roman" pitchFamily="18" charset="0"/>
                <a:cs typeface="Times New Roman" pitchFamily="18" charset="0"/>
              </a:rPr>
              <a:t>1. Preliminary evaluation</a:t>
            </a:r>
          </a:p>
          <a:p>
            <a:r>
              <a:rPr lang="en-US" dirty="0">
                <a:latin typeface="Times New Roman" pitchFamily="18" charset="0"/>
                <a:cs typeface="Times New Roman" pitchFamily="18" charset="0"/>
              </a:rPr>
              <a:t>Determination of </a:t>
            </a:r>
            <a:r>
              <a:rPr lang="en-US" b="1" dirty="0" err="1">
                <a:latin typeface="Times New Roman" pitchFamily="18" charset="0"/>
                <a:cs typeface="Times New Roman" pitchFamily="18" charset="0"/>
              </a:rPr>
              <a:t>organoleptic</a:t>
            </a:r>
            <a:r>
              <a:rPr lang="en-US" b="1" dirty="0">
                <a:latin typeface="Times New Roman" pitchFamily="18" charset="0"/>
                <a:cs typeface="Times New Roman" pitchFamily="18" charset="0"/>
              </a:rPr>
              <a:t> characteristics </a:t>
            </a:r>
            <a:r>
              <a:rPr lang="en-US" dirty="0">
                <a:latin typeface="Times New Roman" pitchFamily="18" charset="0"/>
                <a:cs typeface="Times New Roman" pitchFamily="18" charset="0"/>
              </a:rPr>
              <a:t>viz.</a:t>
            </a:r>
          </a:p>
          <a:p>
            <a:r>
              <a:rPr lang="en-US" dirty="0" err="1">
                <a:latin typeface="Times New Roman" pitchFamily="18" charset="0"/>
                <a:cs typeface="Times New Roman" pitchFamily="18" charset="0"/>
              </a:rPr>
              <a:t>odour</a:t>
            </a:r>
            <a:r>
              <a:rPr lang="en-US" dirty="0">
                <a:latin typeface="Times New Roman" pitchFamily="18" charset="0"/>
                <a:cs typeface="Times New Roman" pitchFamily="18" charset="0"/>
              </a:rPr>
              <a:t>, taste, colour and clarity was </a:t>
            </a:r>
            <a:r>
              <a:rPr lang="en-US" dirty="0" err="1">
                <a:latin typeface="Times New Roman" pitchFamily="18" charset="0"/>
                <a:cs typeface="Times New Roman" pitchFamily="18" charset="0"/>
              </a:rPr>
              <a:t>teated</a:t>
            </a:r>
            <a:r>
              <a:rPr lang="en-US" dirty="0">
                <a:latin typeface="Times New Roman" pitchFamily="18" charset="0"/>
                <a:cs typeface="Times New Roman" pitchFamily="18" charset="0"/>
              </a:rPr>
              <a:t>.</a:t>
            </a:r>
          </a:p>
          <a:p>
            <a:pPr>
              <a:buNone/>
            </a:pPr>
            <a:r>
              <a:rPr lang="en-US" b="1" dirty="0">
                <a:latin typeface="Times New Roman" pitchFamily="18" charset="0"/>
                <a:cs typeface="Times New Roman" pitchFamily="18" charset="0"/>
              </a:rPr>
              <a:t>2. Determination of alcohol content</a:t>
            </a:r>
          </a:p>
          <a:p>
            <a:pPr>
              <a:buNone/>
            </a:pPr>
            <a:r>
              <a:rPr lang="en-US" b="1" dirty="0">
                <a:latin typeface="Times New Roman" pitchFamily="18" charset="0"/>
                <a:cs typeface="Times New Roman" pitchFamily="18" charset="0"/>
              </a:rPr>
              <a:t>3. Total solid content</a:t>
            </a:r>
          </a:p>
          <a:p>
            <a:pPr algn="just"/>
            <a:r>
              <a:rPr lang="en-US" dirty="0">
                <a:latin typeface="Times New Roman" pitchFamily="18" charset="0"/>
                <a:cs typeface="Times New Roman" pitchFamily="18" charset="0"/>
              </a:rPr>
              <a:t>10g of a formulation was taken in evaporated dish which was previously weighed and allowed to evaporate so that only solid content remains in the dish and rest of the fluid gets </a:t>
            </a:r>
            <a:r>
              <a:rPr lang="en-US" dirty="0" err="1">
                <a:latin typeface="Times New Roman" pitchFamily="18" charset="0"/>
                <a:cs typeface="Times New Roman" pitchFamily="18" charset="0"/>
              </a:rPr>
              <a:t>evoporated</a:t>
            </a:r>
            <a:r>
              <a:rPr lang="en-US" dirty="0">
                <a:latin typeface="Times New Roman" pitchFamily="18" charset="0"/>
                <a:cs typeface="Times New Roman" pitchFamily="18" charset="0"/>
              </a:rPr>
              <a:t>. Then it again weighed and the solid content of formulation calculated</a:t>
            </a:r>
          </a:p>
          <a:p>
            <a:pPr>
              <a:buNone/>
            </a:pPr>
            <a:r>
              <a:rPr lang="en-US" b="1" dirty="0">
                <a:latin typeface="Times New Roman" pitchFamily="18" charset="0"/>
                <a:cs typeface="Times New Roman" pitchFamily="18" charset="0"/>
              </a:rPr>
              <a:t>4. pH</a:t>
            </a:r>
          </a:p>
          <a:p>
            <a:r>
              <a:rPr lang="en-US" dirty="0">
                <a:latin typeface="Times New Roman" pitchFamily="18" charset="0"/>
                <a:cs typeface="Times New Roman" pitchFamily="18" charset="0"/>
              </a:rPr>
              <a:t>Calibrated pH meter was used to check the pH of formulation</a:t>
            </a:r>
            <a:endParaRPr lang="en-US"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58204" cy="5483245"/>
          </a:xfrm>
        </p:spPr>
        <p:txBody>
          <a:bodyPr>
            <a:normAutofit/>
          </a:bodyPr>
          <a:lstStyle/>
          <a:p>
            <a:pPr>
              <a:buNone/>
            </a:pPr>
            <a:r>
              <a:rPr lang="en-US" b="1" dirty="0">
                <a:latin typeface="Times New Roman" pitchFamily="18" charset="0"/>
                <a:cs typeface="Times New Roman" pitchFamily="18" charset="0"/>
              </a:rPr>
              <a:t>5. Viscosity</a:t>
            </a:r>
          </a:p>
          <a:p>
            <a:r>
              <a:rPr lang="en-US" dirty="0">
                <a:latin typeface="Times New Roman" pitchFamily="18" charset="0"/>
                <a:cs typeface="Times New Roman" pitchFamily="18" charset="0"/>
              </a:rPr>
              <a:t>Viscosity of </a:t>
            </a:r>
            <a:r>
              <a:rPr lang="en-US" b="1" dirty="0" err="1">
                <a:solidFill>
                  <a:srgbClr val="0070C0"/>
                </a:solidFill>
                <a:latin typeface="Times New Roman" pitchFamily="18" charset="0"/>
                <a:cs typeface="Times New Roman" pitchFamily="18" charset="0"/>
              </a:rPr>
              <a:t>arista</a:t>
            </a:r>
            <a:r>
              <a:rPr lang="en-US" dirty="0">
                <a:latin typeface="Times New Roman" pitchFamily="18" charset="0"/>
                <a:cs typeface="Times New Roman" pitchFamily="18" charset="0"/>
              </a:rPr>
              <a:t> was determined with the help of Brookfield viscometer.</a:t>
            </a:r>
          </a:p>
          <a:p>
            <a:pPr>
              <a:buNone/>
            </a:pPr>
            <a:r>
              <a:rPr lang="en-US" b="1" dirty="0">
                <a:latin typeface="Times New Roman" pitchFamily="18" charset="0"/>
                <a:cs typeface="Times New Roman" pitchFamily="18" charset="0"/>
              </a:rPr>
              <a:t>6. Refractive Index</a:t>
            </a:r>
          </a:p>
          <a:p>
            <a:r>
              <a:rPr lang="en-US" dirty="0">
                <a:latin typeface="Times New Roman" pitchFamily="18" charset="0"/>
                <a:cs typeface="Times New Roman" pitchFamily="18" charset="0"/>
              </a:rPr>
              <a:t>The Refractive Index of formulation was found out by using </a:t>
            </a:r>
            <a:r>
              <a:rPr lang="en-US" dirty="0" err="1">
                <a:latin typeface="Times New Roman" pitchFamily="18" charset="0"/>
                <a:cs typeface="Times New Roman" pitchFamily="18" charset="0"/>
              </a:rPr>
              <a:t>Abbe’s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Refractometer</a:t>
            </a:r>
            <a:r>
              <a:rPr lang="en-US" dirty="0">
                <a:latin typeface="Times New Roman" pitchFamily="18" charset="0"/>
                <a:cs typeface="Times New Roman" pitchFamily="18" charset="0"/>
              </a:rPr>
              <a:t>.</a:t>
            </a:r>
          </a:p>
          <a:p>
            <a:pPr>
              <a:buNone/>
            </a:pPr>
            <a:r>
              <a:rPr lang="en-US" b="1" dirty="0">
                <a:latin typeface="Times New Roman" pitchFamily="18" charset="0"/>
                <a:cs typeface="Times New Roman" pitchFamily="18" charset="0"/>
              </a:rPr>
              <a:t>7. Acid value</a:t>
            </a:r>
          </a:p>
          <a:p>
            <a:r>
              <a:rPr lang="en-US" dirty="0">
                <a:latin typeface="Times New Roman" pitchFamily="18" charset="0"/>
                <a:cs typeface="Times New Roman" pitchFamily="18" charset="0"/>
              </a:rPr>
              <a:t>Acid value was determined as per the procedure given in Indian Pharmacopoeia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1" dirty="0">
                <a:latin typeface="Times New Roman" pitchFamily="18" charset="0"/>
                <a:cs typeface="Times New Roman" pitchFamily="18" charset="0"/>
              </a:rPr>
              <a:t>8. Total phenolic content</a:t>
            </a:r>
          </a:p>
          <a:p>
            <a:pPr algn="just"/>
            <a:r>
              <a:rPr lang="en-US" dirty="0">
                <a:latin typeface="Times New Roman" pitchFamily="18" charset="0"/>
                <a:cs typeface="Times New Roman" pitchFamily="18" charset="0"/>
              </a:rPr>
              <a:t>Absorbance of standard </a:t>
            </a:r>
            <a:r>
              <a:rPr lang="en-US" b="1" dirty="0">
                <a:solidFill>
                  <a:srgbClr val="0070C0"/>
                </a:solidFill>
                <a:latin typeface="Times New Roman" pitchFamily="18" charset="0"/>
                <a:cs typeface="Times New Roman" pitchFamily="18" charset="0"/>
              </a:rPr>
              <a:t>tannic acid </a:t>
            </a:r>
            <a:r>
              <a:rPr lang="en-US" dirty="0">
                <a:latin typeface="Times New Roman" pitchFamily="18" charset="0"/>
                <a:cs typeface="Times New Roman" pitchFamily="18" charset="0"/>
              </a:rPr>
              <a:t>solutions are recorded on </a:t>
            </a:r>
            <a:r>
              <a:rPr lang="en-US" b="1" dirty="0">
                <a:latin typeface="Times New Roman" pitchFamily="18" charset="0"/>
                <a:cs typeface="Times New Roman" pitchFamily="18" charset="0"/>
              </a:rPr>
              <a:t>UV</a:t>
            </a:r>
            <a:r>
              <a:rPr lang="en-US" dirty="0">
                <a:latin typeface="Times New Roman" pitchFamily="18" charset="0"/>
                <a:cs typeface="Times New Roman" pitchFamily="18" charset="0"/>
              </a:rPr>
              <a:t> visible spectrophotometer (Shimadzu-1800) at 750 nm and standard curve is plotted. Sample of </a:t>
            </a:r>
            <a:r>
              <a:rPr lang="en-US" dirty="0" err="1">
                <a:latin typeface="Times New Roman" pitchFamily="18" charset="0"/>
                <a:cs typeface="Times New Roman" pitchFamily="18" charset="0"/>
              </a:rPr>
              <a:t>arista</a:t>
            </a:r>
            <a:r>
              <a:rPr lang="en-US" dirty="0">
                <a:latin typeface="Times New Roman" pitchFamily="18" charset="0"/>
                <a:cs typeface="Times New Roman" pitchFamily="18" charset="0"/>
              </a:rPr>
              <a:t> prepared as per Ayurvedic Pharmacopoeia of India and processed for estimation of total phenolic content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latin typeface="Times New Roman" pitchFamily="18" charset="0"/>
                <a:cs typeface="Times New Roman" pitchFamily="18" charset="0"/>
              </a:rPr>
              <a:t>Preparation and standardization </a:t>
            </a:r>
            <a:br>
              <a:rPr lang="en-US" b="1" dirty="0">
                <a:solidFill>
                  <a:srgbClr val="FF0000"/>
                </a:solidFill>
                <a:latin typeface="Times New Roman" pitchFamily="18" charset="0"/>
                <a:cs typeface="Times New Roman" pitchFamily="18" charset="0"/>
              </a:rPr>
            </a:br>
            <a:r>
              <a:rPr lang="en-US" b="1" dirty="0">
                <a:solidFill>
                  <a:srgbClr val="FF0000"/>
                </a:solidFill>
                <a:latin typeface="Times New Roman" pitchFamily="18" charset="0"/>
                <a:cs typeface="Times New Roman" pitchFamily="18" charset="0"/>
              </a:rPr>
              <a:t>2. </a:t>
            </a:r>
            <a:r>
              <a:rPr lang="en-US" b="1" dirty="0" err="1">
                <a:solidFill>
                  <a:srgbClr val="FF0000"/>
                </a:solidFill>
                <a:latin typeface="Times New Roman" pitchFamily="18" charset="0"/>
                <a:cs typeface="Times New Roman" pitchFamily="18" charset="0"/>
              </a:rPr>
              <a:t>Asava</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00634"/>
          </a:xfrm>
        </p:spPr>
        <p:txBody>
          <a:bodyPr>
            <a:normAutofit fontScale="85000" lnSpcReduction="10000"/>
          </a:bodyPr>
          <a:lstStyle/>
          <a:p>
            <a:pPr marL="514350" indent="-514350" algn="just"/>
            <a:r>
              <a:rPr lang="en-US" dirty="0" err="1">
                <a:latin typeface="Times New Roman" pitchFamily="18" charset="0"/>
                <a:cs typeface="Times New Roman" pitchFamily="18" charset="0"/>
              </a:rPr>
              <a:t>Asava</a:t>
            </a:r>
            <a:r>
              <a:rPr lang="en-US" dirty="0">
                <a:latin typeface="Times New Roman" pitchFamily="18" charset="0"/>
                <a:cs typeface="Times New Roman" pitchFamily="18" charset="0"/>
              </a:rPr>
              <a:t> are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liquid preparations that contains self-generated alcohol content and herbal extracts soluble in both water as well as alcohol.</a:t>
            </a:r>
          </a:p>
          <a:p>
            <a:pPr marL="514350" indent="-514350" algn="just"/>
            <a:r>
              <a:rPr lang="en-IN" dirty="0">
                <a:latin typeface="Times New Roman" pitchFamily="18" charset="0"/>
                <a:cs typeface="Times New Roman" pitchFamily="18" charset="0"/>
              </a:rPr>
              <a:t>Fermentation is brought about by the addition of </a:t>
            </a:r>
            <a:r>
              <a:rPr lang="en-IN" b="1" dirty="0" err="1">
                <a:latin typeface="Times New Roman" pitchFamily="18" charset="0"/>
                <a:cs typeface="Times New Roman" pitchFamily="18" charset="0"/>
              </a:rPr>
              <a:t>Dhataki</a:t>
            </a:r>
            <a:r>
              <a:rPr lang="en-IN" dirty="0">
                <a:latin typeface="Times New Roman" pitchFamily="18" charset="0"/>
                <a:cs typeface="Times New Roman" pitchFamily="18" charset="0"/>
              </a:rPr>
              <a:t> flowers(</a:t>
            </a:r>
            <a:r>
              <a:rPr lang="en-IN" b="1" i="1" dirty="0" err="1">
                <a:solidFill>
                  <a:srgbClr val="0070C0"/>
                </a:solidFill>
                <a:latin typeface="Times New Roman" pitchFamily="18" charset="0"/>
                <a:cs typeface="Times New Roman" pitchFamily="18" charset="0"/>
              </a:rPr>
              <a:t>Woodfordia</a:t>
            </a:r>
            <a:r>
              <a:rPr lang="en-IN" b="1" dirty="0">
                <a:solidFill>
                  <a:srgbClr val="0070C0"/>
                </a:solidFill>
                <a:latin typeface="Times New Roman" pitchFamily="18" charset="0"/>
                <a:cs typeface="Times New Roman" pitchFamily="18" charset="0"/>
              </a:rPr>
              <a:t> </a:t>
            </a:r>
            <a:r>
              <a:rPr lang="en-IN" b="1" i="1" dirty="0" err="1">
                <a:solidFill>
                  <a:srgbClr val="0070C0"/>
                </a:solidFill>
                <a:latin typeface="Times New Roman" pitchFamily="18" charset="0"/>
                <a:cs typeface="Times New Roman" pitchFamily="18" charset="0"/>
              </a:rPr>
              <a:t>fruticosa</a:t>
            </a:r>
            <a:r>
              <a:rPr lang="en-IN" dirty="0">
                <a:latin typeface="Times New Roman" pitchFamily="18" charset="0"/>
                <a:cs typeface="Times New Roman" pitchFamily="18" charset="0"/>
              </a:rPr>
              <a:t>)</a:t>
            </a:r>
          </a:p>
          <a:p>
            <a:pPr marL="514350" indent="-514350" algn="just"/>
            <a:r>
              <a:rPr lang="en-IN" dirty="0">
                <a:latin typeface="Times New Roman" pitchFamily="18" charset="0"/>
                <a:cs typeface="Times New Roman" pitchFamily="18" charset="0"/>
              </a:rPr>
              <a:t>Fermented alcohol facilitate the </a:t>
            </a:r>
            <a:r>
              <a:rPr lang="en-IN" b="1" dirty="0">
                <a:solidFill>
                  <a:srgbClr val="0070C0"/>
                </a:solidFill>
                <a:latin typeface="Times New Roman" pitchFamily="18" charset="0"/>
                <a:cs typeface="Times New Roman" pitchFamily="18" charset="0"/>
              </a:rPr>
              <a:t>extraction</a:t>
            </a:r>
            <a:r>
              <a:rPr lang="en-IN" dirty="0">
                <a:latin typeface="Times New Roman" pitchFamily="18" charset="0"/>
                <a:cs typeface="Times New Roman" pitchFamily="18" charset="0"/>
              </a:rPr>
              <a:t> of active constituents in the drug and also act as a preventive.</a:t>
            </a:r>
          </a:p>
          <a:p>
            <a:pPr marL="514350" indent="-514350" algn="just"/>
            <a:r>
              <a:rPr lang="en-IN" dirty="0" err="1">
                <a:latin typeface="Times New Roman" pitchFamily="18" charset="0"/>
                <a:cs typeface="Times New Roman" pitchFamily="18" charset="0"/>
              </a:rPr>
              <a:t>Asava</a:t>
            </a:r>
            <a:r>
              <a:rPr lang="en-IN" dirty="0">
                <a:latin typeface="Times New Roman" pitchFamily="18" charset="0"/>
                <a:cs typeface="Times New Roman" pitchFamily="18" charset="0"/>
              </a:rPr>
              <a:t> contain </a:t>
            </a:r>
            <a:r>
              <a:rPr lang="en-IN" dirty="0" err="1">
                <a:latin typeface="Times New Roman" pitchFamily="18" charset="0"/>
                <a:cs typeface="Times New Roman" pitchFamily="18" charset="0"/>
              </a:rPr>
              <a:t>upto</a:t>
            </a:r>
            <a:r>
              <a:rPr lang="en-IN" dirty="0">
                <a:latin typeface="Times New Roman" pitchFamily="18" charset="0"/>
                <a:cs typeface="Times New Roman" pitchFamily="18" charset="0"/>
              </a:rPr>
              <a:t> </a:t>
            </a:r>
            <a:r>
              <a:rPr lang="en-IN" b="1" dirty="0">
                <a:solidFill>
                  <a:srgbClr val="0070C0"/>
                </a:solidFill>
                <a:latin typeface="Times New Roman" pitchFamily="18" charset="0"/>
                <a:cs typeface="Times New Roman" pitchFamily="18" charset="0"/>
              </a:rPr>
              <a:t>12% of alcohol</a:t>
            </a:r>
            <a:r>
              <a:rPr lang="en-IN" b="1" dirty="0">
                <a:solidFill>
                  <a:schemeClr val="accent2">
                    <a:lumMod val="60000"/>
                    <a:lumOff val="40000"/>
                  </a:schemeClr>
                </a:solidFill>
                <a:latin typeface="Times New Roman" pitchFamily="18" charset="0"/>
                <a:cs typeface="Times New Roman" pitchFamily="18" charset="0"/>
              </a:rPr>
              <a:t> </a:t>
            </a:r>
            <a:r>
              <a:rPr lang="en-IN" dirty="0">
                <a:latin typeface="Times New Roman" pitchFamily="18" charset="0"/>
                <a:cs typeface="Times New Roman" pitchFamily="18" charset="0"/>
              </a:rPr>
              <a:t>and also called as </a:t>
            </a:r>
            <a:r>
              <a:rPr lang="en-IN" b="1" dirty="0">
                <a:solidFill>
                  <a:srgbClr val="0070C0"/>
                </a:solidFill>
                <a:latin typeface="Times New Roman" pitchFamily="18" charset="0"/>
                <a:cs typeface="Times New Roman" pitchFamily="18" charset="0"/>
              </a:rPr>
              <a:t>medicinal wine.</a:t>
            </a:r>
          </a:p>
          <a:p>
            <a:pPr marL="514350" indent="-514350" algn="just"/>
            <a:r>
              <a:rPr lang="en-IN" dirty="0" err="1">
                <a:latin typeface="Times New Roman" pitchFamily="18" charset="0"/>
                <a:cs typeface="Times New Roman" pitchFamily="18" charset="0"/>
              </a:rPr>
              <a:t>Asava</a:t>
            </a:r>
            <a:r>
              <a:rPr lang="en-IN" dirty="0">
                <a:latin typeface="Times New Roman" pitchFamily="18" charset="0"/>
                <a:cs typeface="Times New Roman" pitchFamily="18" charset="0"/>
              </a:rPr>
              <a:t> is prepared by </a:t>
            </a:r>
            <a:r>
              <a:rPr lang="en-IN" b="1" dirty="0">
                <a:solidFill>
                  <a:srgbClr val="0070C0"/>
                </a:solidFill>
                <a:latin typeface="Times New Roman" pitchFamily="18" charset="0"/>
                <a:cs typeface="Times New Roman" pitchFamily="18" charset="0"/>
              </a:rPr>
              <a:t>infusion</a:t>
            </a:r>
            <a:r>
              <a:rPr lang="en-IN" dirty="0">
                <a:latin typeface="Times New Roman" pitchFamily="18" charset="0"/>
                <a:cs typeface="Times New Roman" pitchFamily="18" charset="0"/>
              </a:rPr>
              <a:t> method by direct use of herbal juices.</a:t>
            </a:r>
            <a:endParaRPr lang="en-US" dirty="0">
              <a:latin typeface="Times New Roman" pitchFamily="18" charset="0"/>
              <a:cs typeface="Times New Roman" pitchFamily="18" charset="0"/>
            </a:endParaRPr>
          </a:p>
          <a:p>
            <a:pPr marL="514350" indent="-514350" algn="just">
              <a:buNone/>
            </a:pPr>
            <a:endParaRPr lang="en-US" b="1" dirty="0">
              <a:solidFill>
                <a:srgbClr val="7030A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latin typeface="Times New Roman" pitchFamily="18" charset="0"/>
                <a:cs typeface="Times New Roman" pitchFamily="18" charset="0"/>
              </a:rPr>
              <a:t>Preparation of </a:t>
            </a:r>
            <a:r>
              <a:rPr lang="en-US" b="1" dirty="0" err="1">
                <a:solidFill>
                  <a:srgbClr val="7030A0"/>
                </a:solidFill>
                <a:latin typeface="Times New Roman" pitchFamily="18" charset="0"/>
                <a:cs typeface="Times New Roman" pitchFamily="18" charset="0"/>
              </a:rPr>
              <a:t>asava</a:t>
            </a:r>
            <a:endParaRPr lang="en-US" b="1" dirty="0">
              <a:solidFill>
                <a:srgbClr val="7030A0"/>
              </a:solidFill>
              <a:latin typeface="Times New Roman" pitchFamily="18" charset="0"/>
              <a:cs typeface="Times New Roman" pitchFamily="18" charset="0"/>
            </a:endParaRPr>
          </a:p>
        </p:txBody>
      </p:sp>
      <p:pic>
        <p:nvPicPr>
          <p:cNvPr id="30723" name="Picture 3"/>
          <p:cNvPicPr>
            <a:picLocks noChangeAspect="1" noChangeArrowheads="1"/>
          </p:cNvPicPr>
          <p:nvPr/>
        </p:nvPicPr>
        <p:blipFill>
          <a:blip r:embed="rId2"/>
          <a:srcRect/>
          <a:stretch>
            <a:fillRect/>
          </a:stretch>
        </p:blipFill>
        <p:spPr bwMode="auto">
          <a:xfrm>
            <a:off x="1000100" y="1357298"/>
            <a:ext cx="7603976" cy="4833956"/>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8FF4-5B91-BC31-8C16-65CD7F24DFF6}"/>
              </a:ext>
            </a:extLst>
          </p:cNvPr>
          <p:cNvSpPr>
            <a:spLocks noGrp="1"/>
          </p:cNvSpPr>
          <p:nvPr>
            <p:ph type="title"/>
          </p:nvPr>
        </p:nvSpPr>
        <p:spPr/>
        <p:txBody>
          <a:bodyPr/>
          <a:lstStyle/>
          <a:p>
            <a:endParaRPr lang="en-IN"/>
          </a:p>
        </p:txBody>
      </p:sp>
      <p:pic>
        <p:nvPicPr>
          <p:cNvPr id="6" name="Content Placeholder 5" descr="Asava and Arishta, Forms of Medicines in Ancient India"/>
          <p:cNvPicPr>
            <a:picLocks noGrp="1"/>
          </p:cNvPicPr>
          <p:nvPr>
            <p:ph idx="1"/>
          </p:nvPr>
        </p:nvPicPr>
        <p:blipFill>
          <a:blip r:embed="rId2"/>
          <a:srcRect/>
          <a:stretch>
            <a:fillRect/>
          </a:stretch>
        </p:blipFill>
        <p:spPr bwMode="auto">
          <a:xfrm>
            <a:off x="899592" y="404664"/>
            <a:ext cx="7344815" cy="6120680"/>
          </a:xfrm>
          <a:prstGeom prst="rect">
            <a:avLst/>
          </a:prstGeom>
          <a:noFill/>
          <a:ln w="9525">
            <a:noFill/>
            <a:miter lim="800000"/>
            <a:headEnd/>
            <a:tailEnd/>
          </a:ln>
        </p:spPr>
      </p:pic>
    </p:spTree>
    <p:extLst>
      <p:ext uri="{BB962C8B-B14F-4D97-AF65-F5344CB8AC3E}">
        <p14:creationId xmlns:p14="http://schemas.microsoft.com/office/powerpoint/2010/main" val="4093841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Examples of </a:t>
            </a:r>
            <a:r>
              <a:rPr lang="en-US" b="1" dirty="0" err="1">
                <a:latin typeface="Times New Roman" pitchFamily="18" charset="0"/>
                <a:cs typeface="Times New Roman" pitchFamily="18" charset="0"/>
              </a:rPr>
              <a:t>asava</a:t>
            </a:r>
            <a:r>
              <a:rPr lang="en-US" b="1" dirty="0">
                <a:latin typeface="Times New Roman" pitchFamily="18" charset="0"/>
                <a:cs typeface="Times New Roman" pitchFamily="18" charset="0"/>
              </a:rPr>
              <a:t>:</a:t>
            </a:r>
            <a:endParaRPr lang="en-US" dirty="0"/>
          </a:p>
        </p:txBody>
      </p:sp>
      <p:sp>
        <p:nvSpPr>
          <p:cNvPr id="3" name="Content Placeholder 2"/>
          <p:cNvSpPr>
            <a:spLocks noGrp="1"/>
          </p:cNvSpPr>
          <p:nvPr>
            <p:ph idx="1"/>
          </p:nvPr>
        </p:nvSpPr>
        <p:spPr>
          <a:xfrm>
            <a:off x="457200" y="1428736"/>
            <a:ext cx="8229600" cy="5286412"/>
          </a:xfrm>
        </p:spPr>
        <p:txBody>
          <a:bodyPr/>
          <a:lstStyle/>
          <a:p>
            <a:pPr>
              <a:buNone/>
            </a:pPr>
            <a:endParaRPr lang="en-US" b="1" dirty="0">
              <a:latin typeface="Times New Roman" pitchFamily="18" charset="0"/>
              <a:cs typeface="Times New Roman" pitchFamily="18" charset="0"/>
            </a:endParaRPr>
          </a:p>
          <a:p>
            <a:pPr algn="ctr">
              <a:buNone/>
            </a:pPr>
            <a:r>
              <a:rPr lang="en-US" sz="2800" b="1" dirty="0" err="1">
                <a:latin typeface="Times New Roman" pitchFamily="18" charset="0"/>
                <a:cs typeface="Times New Roman" pitchFamily="18" charset="0"/>
              </a:rPr>
              <a:t>Chandanasva</a:t>
            </a:r>
            <a:r>
              <a:rPr lang="en-US" sz="2800" b="1" dirty="0">
                <a:latin typeface="Times New Roman" pitchFamily="18" charset="0"/>
                <a:cs typeface="Times New Roman" pitchFamily="18" charset="0"/>
              </a:rPr>
              <a:t> </a:t>
            </a:r>
          </a:p>
          <a:p>
            <a:pPr algn="ctr">
              <a:buNone/>
            </a:pPr>
            <a:r>
              <a:rPr lang="en-US" sz="2800" b="1" dirty="0" err="1">
                <a:latin typeface="Times New Roman" pitchFamily="18" charset="0"/>
                <a:cs typeface="Times New Roman" pitchFamily="18" charset="0"/>
              </a:rPr>
              <a:t>Lauhasava</a:t>
            </a:r>
            <a:r>
              <a:rPr lang="en-US" sz="2800" b="1" dirty="0">
                <a:latin typeface="Times New Roman" pitchFamily="18" charset="0"/>
                <a:cs typeface="Times New Roman" pitchFamily="18" charset="0"/>
              </a:rPr>
              <a:t> </a:t>
            </a:r>
          </a:p>
          <a:p>
            <a:pPr algn="ctr">
              <a:buNone/>
            </a:pPr>
            <a:r>
              <a:rPr lang="en-US" sz="2800" b="1" dirty="0" err="1">
                <a:latin typeface="Times New Roman" pitchFamily="18" charset="0"/>
                <a:cs typeface="Times New Roman" pitchFamily="18" charset="0"/>
              </a:rPr>
              <a:t>Drakshasava</a:t>
            </a:r>
            <a:r>
              <a:rPr lang="en-US" sz="2800" b="1" dirty="0">
                <a:latin typeface="Times New Roman" pitchFamily="18" charset="0"/>
                <a:cs typeface="Times New Roman" pitchFamily="18" charset="0"/>
              </a:rPr>
              <a:t> </a:t>
            </a:r>
          </a:p>
          <a:p>
            <a:pPr algn="ctr">
              <a:buNone/>
            </a:pPr>
            <a:r>
              <a:rPr lang="en-US" sz="2800" b="1" dirty="0">
                <a:latin typeface="Times New Roman" pitchFamily="18" charset="0"/>
                <a:cs typeface="Times New Roman" pitchFamily="18" charset="0"/>
              </a:rPr>
              <a:t> </a:t>
            </a:r>
          </a:p>
          <a:p>
            <a:pPr algn="ctr">
              <a:buNone/>
            </a:pPr>
            <a:endParaRPr lang="en-US" b="1" dirty="0">
              <a:latin typeface="Times New Roman" pitchFamily="18" charset="0"/>
              <a:cs typeface="Times New Roman" pitchFamily="18" charset="0"/>
            </a:endParaRPr>
          </a:p>
        </p:txBody>
      </p:sp>
      <p:sp>
        <p:nvSpPr>
          <p:cNvPr id="3074" name="AutoShape 2" descr="Baidyanath Arjunarishta Syrup benefits, side effects, price, dose, how to  use, interac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Baidyanath Arjunarishta Syrup benefits, side effects, price, dose, how to  use, interac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2643174" y="3929066"/>
            <a:ext cx="4572032" cy="2246769"/>
          </a:xfrm>
          <a:prstGeom prst="rect">
            <a:avLst/>
          </a:prstGeom>
        </p:spPr>
        <p:txBody>
          <a:bodyPr wrap="square">
            <a:spAutoFit/>
          </a:bodyPr>
          <a:lstStyle/>
          <a:p>
            <a:r>
              <a:rPr lang="en-US" sz="3200" b="1" dirty="0">
                <a:solidFill>
                  <a:srgbClr val="FF0000"/>
                </a:solidFill>
                <a:latin typeface="Times New Roman" pitchFamily="18" charset="0"/>
                <a:cs typeface="Times New Roman" pitchFamily="18" charset="0"/>
              </a:rPr>
              <a:t>Shelf Life:  </a:t>
            </a:r>
            <a:r>
              <a:rPr lang="en-US" sz="2000" dirty="0">
                <a:latin typeface="Times New Roman" pitchFamily="18" charset="0"/>
                <a:cs typeface="Times New Roman" pitchFamily="18" charset="0"/>
              </a:rPr>
              <a:t>Much longer time</a:t>
            </a:r>
          </a:p>
          <a:p>
            <a:r>
              <a:rPr lang="en-US" sz="2800" b="1" dirty="0">
                <a:solidFill>
                  <a:srgbClr val="7030A0"/>
                </a:solidFill>
                <a:latin typeface="Times New Roman" pitchFamily="18" charset="0"/>
                <a:cs typeface="Times New Roman" pitchFamily="18" charset="0"/>
              </a:rPr>
              <a:t>Storage Conditions:</a:t>
            </a:r>
          </a:p>
          <a:p>
            <a:pPr>
              <a:buFont typeface="Arial" pitchFamily="34" charset="0"/>
              <a:buChar char="•"/>
            </a:pPr>
            <a:r>
              <a:rPr lang="en-US" sz="2000" dirty="0">
                <a:latin typeface="Times New Roman" pitchFamily="18" charset="0"/>
                <a:cs typeface="Times New Roman" pitchFamily="18" charset="0"/>
              </a:rPr>
              <a:t>Should be stored in air tight container</a:t>
            </a:r>
          </a:p>
          <a:p>
            <a:pPr>
              <a:buFont typeface="Arial" pitchFamily="34" charset="0"/>
              <a:buChar char="•"/>
            </a:pPr>
            <a:r>
              <a:rPr lang="en-US" sz="2000" dirty="0">
                <a:latin typeface="Times New Roman" pitchFamily="18" charset="0"/>
                <a:cs typeface="Times New Roman" pitchFamily="18" charset="0"/>
              </a:rPr>
              <a:t>Narrow mouthed</a:t>
            </a:r>
          </a:p>
          <a:p>
            <a:pPr>
              <a:buFont typeface="Arial" pitchFamily="34" charset="0"/>
              <a:buChar char="•"/>
            </a:pPr>
            <a:r>
              <a:rPr lang="en-US" sz="2000" dirty="0">
                <a:latin typeface="Times New Roman" pitchFamily="18" charset="0"/>
                <a:cs typeface="Times New Roman" pitchFamily="18" charset="0"/>
              </a:rPr>
              <a:t> Store in cool place</a:t>
            </a:r>
          </a:p>
          <a:p>
            <a:pPr>
              <a:buFont typeface="Arial" pitchFamily="34" charset="0"/>
              <a:buChar char="•"/>
            </a:pPr>
            <a:r>
              <a:rPr lang="en-US" sz="2000" dirty="0">
                <a:latin typeface="Times New Roman" pitchFamily="18" charset="0"/>
                <a:cs typeface="Times New Roman" pitchFamily="18" charset="0"/>
              </a:rPr>
              <a:t>Away from sunlight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latin typeface="Times New Roman" pitchFamily="18" charset="0"/>
                <a:cs typeface="Times New Roman" pitchFamily="18" charset="0"/>
              </a:rPr>
              <a:t>Standardization of </a:t>
            </a:r>
            <a:r>
              <a:rPr lang="en-US" b="1" dirty="0" err="1">
                <a:solidFill>
                  <a:srgbClr val="7030A0"/>
                </a:solidFill>
                <a:latin typeface="Times New Roman" pitchFamily="18" charset="0"/>
                <a:cs typeface="Times New Roman" pitchFamily="18" charset="0"/>
              </a:rPr>
              <a:t>asava</a:t>
            </a:r>
            <a:endParaRPr lang="en-US" b="1" dirty="0">
              <a:solidFill>
                <a:srgbClr val="7030A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8229600" cy="5214974"/>
          </a:xfrm>
        </p:spPr>
        <p:txBody>
          <a:bodyPr>
            <a:normAutofit fontScale="85000" lnSpcReduction="20000"/>
          </a:bodyPr>
          <a:lstStyle/>
          <a:p>
            <a:pPr>
              <a:buNone/>
            </a:pPr>
            <a:r>
              <a:rPr lang="en-US" b="1" dirty="0">
                <a:latin typeface="Times New Roman" pitchFamily="18" charset="0"/>
                <a:cs typeface="Times New Roman" pitchFamily="18" charset="0"/>
              </a:rPr>
              <a:t>1. Preliminary evaluation</a:t>
            </a:r>
          </a:p>
          <a:p>
            <a:r>
              <a:rPr lang="en-US" dirty="0">
                <a:latin typeface="Times New Roman" pitchFamily="18" charset="0"/>
                <a:cs typeface="Times New Roman" pitchFamily="18" charset="0"/>
              </a:rPr>
              <a:t>Determination of </a:t>
            </a:r>
            <a:r>
              <a:rPr lang="en-US" b="1" dirty="0" err="1">
                <a:latin typeface="Times New Roman" pitchFamily="18" charset="0"/>
                <a:cs typeface="Times New Roman" pitchFamily="18" charset="0"/>
              </a:rPr>
              <a:t>organoleptic</a:t>
            </a:r>
            <a:r>
              <a:rPr lang="en-US" b="1" dirty="0">
                <a:latin typeface="Times New Roman" pitchFamily="18" charset="0"/>
                <a:cs typeface="Times New Roman" pitchFamily="18" charset="0"/>
              </a:rPr>
              <a:t> characteristics </a:t>
            </a:r>
            <a:r>
              <a:rPr lang="en-US" dirty="0">
                <a:latin typeface="Times New Roman" pitchFamily="18" charset="0"/>
                <a:cs typeface="Times New Roman" pitchFamily="18" charset="0"/>
              </a:rPr>
              <a:t>viz.</a:t>
            </a:r>
          </a:p>
          <a:p>
            <a:r>
              <a:rPr lang="en-US" dirty="0" err="1">
                <a:latin typeface="Times New Roman" pitchFamily="18" charset="0"/>
                <a:cs typeface="Times New Roman" pitchFamily="18" charset="0"/>
              </a:rPr>
              <a:t>odour</a:t>
            </a:r>
            <a:r>
              <a:rPr lang="en-US" dirty="0">
                <a:latin typeface="Times New Roman" pitchFamily="18" charset="0"/>
                <a:cs typeface="Times New Roman" pitchFamily="18" charset="0"/>
              </a:rPr>
              <a:t>, taste, colour and clarity was </a:t>
            </a:r>
            <a:r>
              <a:rPr lang="en-US" dirty="0" err="1">
                <a:latin typeface="Times New Roman" pitchFamily="18" charset="0"/>
                <a:cs typeface="Times New Roman" pitchFamily="18" charset="0"/>
              </a:rPr>
              <a:t>teated</a:t>
            </a:r>
            <a:r>
              <a:rPr lang="en-US" dirty="0">
                <a:latin typeface="Times New Roman" pitchFamily="18" charset="0"/>
                <a:cs typeface="Times New Roman" pitchFamily="18" charset="0"/>
              </a:rPr>
              <a:t>.</a:t>
            </a:r>
          </a:p>
          <a:p>
            <a:pPr>
              <a:buNone/>
            </a:pPr>
            <a:r>
              <a:rPr lang="en-US" b="1" dirty="0">
                <a:latin typeface="Times New Roman" pitchFamily="18" charset="0"/>
                <a:cs typeface="Times New Roman" pitchFamily="18" charset="0"/>
              </a:rPr>
              <a:t>2. Determination of alcohol content</a:t>
            </a:r>
          </a:p>
          <a:p>
            <a:pPr>
              <a:buNone/>
            </a:pPr>
            <a:r>
              <a:rPr lang="en-US" b="1" dirty="0">
                <a:latin typeface="Times New Roman" pitchFamily="18" charset="0"/>
                <a:cs typeface="Times New Roman" pitchFamily="18" charset="0"/>
              </a:rPr>
              <a:t>3. Total solid content</a:t>
            </a:r>
          </a:p>
          <a:p>
            <a:pPr algn="just"/>
            <a:r>
              <a:rPr lang="en-US" dirty="0">
                <a:latin typeface="Times New Roman" pitchFamily="18" charset="0"/>
                <a:cs typeface="Times New Roman" pitchFamily="18" charset="0"/>
              </a:rPr>
              <a:t>10g of a formulation was taken in evaporated dish which was previously weighed and allowed to evaporate so that only solid content remains in the dish and rest of the fluid gets evaporated. Then it again weighed and the solid content of formulation calculated</a:t>
            </a:r>
          </a:p>
          <a:p>
            <a:pPr>
              <a:buNone/>
            </a:pPr>
            <a:r>
              <a:rPr lang="en-US" b="1" dirty="0">
                <a:latin typeface="Times New Roman" pitchFamily="18" charset="0"/>
                <a:cs typeface="Times New Roman" pitchFamily="18" charset="0"/>
              </a:rPr>
              <a:t>4. pH</a:t>
            </a:r>
          </a:p>
          <a:p>
            <a:r>
              <a:rPr lang="en-US" dirty="0">
                <a:latin typeface="Times New Roman" pitchFamily="18" charset="0"/>
                <a:cs typeface="Times New Roman" pitchFamily="18" charset="0"/>
              </a:rPr>
              <a:t>Calibrated pH meter was used to check the pH of formulation</a:t>
            </a:r>
            <a:endParaRPr lang="en-US" b="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58204" cy="5483245"/>
          </a:xfrm>
        </p:spPr>
        <p:txBody>
          <a:bodyPr>
            <a:normAutofit/>
          </a:bodyPr>
          <a:lstStyle/>
          <a:p>
            <a:pPr>
              <a:buNone/>
            </a:pPr>
            <a:r>
              <a:rPr lang="en-US" b="1" dirty="0">
                <a:latin typeface="Times New Roman" pitchFamily="18" charset="0"/>
                <a:cs typeface="Times New Roman" pitchFamily="18" charset="0"/>
              </a:rPr>
              <a:t>5. Viscosity</a:t>
            </a:r>
          </a:p>
          <a:p>
            <a:r>
              <a:rPr lang="en-US" dirty="0">
                <a:latin typeface="Times New Roman" pitchFamily="18" charset="0"/>
                <a:cs typeface="Times New Roman" pitchFamily="18" charset="0"/>
              </a:rPr>
              <a:t>Viscosity of </a:t>
            </a:r>
            <a:r>
              <a:rPr lang="en-US" b="1" dirty="0" err="1">
                <a:solidFill>
                  <a:srgbClr val="0070C0"/>
                </a:solidFill>
                <a:latin typeface="Times New Roman" pitchFamily="18" charset="0"/>
                <a:cs typeface="Times New Roman" pitchFamily="18" charset="0"/>
              </a:rPr>
              <a:t>asava</a:t>
            </a:r>
            <a:r>
              <a:rPr lang="en-US" dirty="0">
                <a:latin typeface="Times New Roman" pitchFamily="18" charset="0"/>
                <a:cs typeface="Times New Roman" pitchFamily="18" charset="0"/>
              </a:rPr>
              <a:t> was determined with the help of Brookfield viscometer.</a:t>
            </a:r>
          </a:p>
          <a:p>
            <a:pPr>
              <a:buNone/>
            </a:pPr>
            <a:r>
              <a:rPr lang="en-US" b="1" dirty="0">
                <a:latin typeface="Times New Roman" pitchFamily="18" charset="0"/>
                <a:cs typeface="Times New Roman" pitchFamily="18" charset="0"/>
              </a:rPr>
              <a:t>6. Refractive Index</a:t>
            </a:r>
          </a:p>
          <a:p>
            <a:r>
              <a:rPr lang="en-US" dirty="0">
                <a:latin typeface="Times New Roman" pitchFamily="18" charset="0"/>
                <a:cs typeface="Times New Roman" pitchFamily="18" charset="0"/>
              </a:rPr>
              <a:t>The Refractive Index of formulation was found out by using </a:t>
            </a:r>
            <a:r>
              <a:rPr lang="en-US" dirty="0" err="1">
                <a:latin typeface="Times New Roman" pitchFamily="18" charset="0"/>
                <a:cs typeface="Times New Roman" pitchFamily="18" charset="0"/>
              </a:rPr>
              <a:t>Abbe’s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Refractometer</a:t>
            </a:r>
            <a:r>
              <a:rPr lang="en-US" dirty="0">
                <a:latin typeface="Times New Roman" pitchFamily="18" charset="0"/>
                <a:cs typeface="Times New Roman" pitchFamily="18" charset="0"/>
              </a:rPr>
              <a:t>.</a:t>
            </a:r>
          </a:p>
          <a:p>
            <a:pPr>
              <a:buNone/>
            </a:pPr>
            <a:r>
              <a:rPr lang="en-US" b="1" dirty="0">
                <a:latin typeface="Times New Roman" pitchFamily="18" charset="0"/>
                <a:cs typeface="Times New Roman" pitchFamily="18" charset="0"/>
              </a:rPr>
              <a:t>7. Acid value</a:t>
            </a:r>
          </a:p>
          <a:p>
            <a:r>
              <a:rPr lang="en-US" dirty="0">
                <a:latin typeface="Times New Roman" pitchFamily="18" charset="0"/>
                <a:cs typeface="Times New Roman" pitchFamily="18" charset="0"/>
              </a:rPr>
              <a:t>Acid value was determined as per the procedure given in Indian Pharmacopoeia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b="1" dirty="0">
                <a:latin typeface="Times New Roman" pitchFamily="18" charset="0"/>
                <a:cs typeface="Times New Roman" pitchFamily="18" charset="0"/>
              </a:rPr>
              <a:t>8. Total phenolic content</a:t>
            </a:r>
          </a:p>
          <a:p>
            <a:pPr algn="just"/>
            <a:r>
              <a:rPr lang="en-US" dirty="0">
                <a:latin typeface="Times New Roman" pitchFamily="18" charset="0"/>
                <a:cs typeface="Times New Roman" pitchFamily="18" charset="0"/>
              </a:rPr>
              <a:t>Absorbance of standard </a:t>
            </a:r>
            <a:r>
              <a:rPr lang="en-US" b="1" dirty="0">
                <a:solidFill>
                  <a:srgbClr val="0070C0"/>
                </a:solidFill>
                <a:latin typeface="Times New Roman" pitchFamily="18" charset="0"/>
                <a:cs typeface="Times New Roman" pitchFamily="18" charset="0"/>
              </a:rPr>
              <a:t>tannic acid </a:t>
            </a:r>
            <a:r>
              <a:rPr lang="en-US" dirty="0">
                <a:latin typeface="Times New Roman" pitchFamily="18" charset="0"/>
                <a:cs typeface="Times New Roman" pitchFamily="18" charset="0"/>
              </a:rPr>
              <a:t>solutions are recorded on UV visible spectrophotometer (Shimadzu-1800) at 750 nm and standard curve is plotted.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3. </a:t>
            </a:r>
            <a:r>
              <a:rPr lang="en-US" b="1" dirty="0" err="1">
                <a:solidFill>
                  <a:srgbClr val="FF0000"/>
                </a:solidFill>
                <a:latin typeface="Times New Roman" pitchFamily="18" charset="0"/>
                <a:cs typeface="Times New Roman" pitchFamily="18" charset="0"/>
              </a:rPr>
              <a:t>Leha</a:t>
            </a:r>
            <a:r>
              <a:rPr lang="en-US" b="1" dirty="0">
                <a:solidFill>
                  <a:srgbClr val="FF0000"/>
                </a:solidFill>
                <a:latin typeface="Times New Roman" pitchFamily="18" charset="0"/>
                <a:cs typeface="Times New Roman" pitchFamily="18" charset="0"/>
              </a:rPr>
              <a:t> </a:t>
            </a:r>
          </a:p>
        </p:txBody>
      </p:sp>
      <p:sp>
        <p:nvSpPr>
          <p:cNvPr id="3" name="Content Placeholder 2"/>
          <p:cNvSpPr>
            <a:spLocks noGrp="1"/>
          </p:cNvSpPr>
          <p:nvPr>
            <p:ph idx="1"/>
          </p:nvPr>
        </p:nvSpPr>
        <p:spPr>
          <a:xfrm>
            <a:off x="457200" y="1214422"/>
            <a:ext cx="8229600" cy="4911741"/>
          </a:xfrm>
        </p:spPr>
        <p:txBody>
          <a:bodyPr/>
          <a:lstStyle/>
          <a:p>
            <a:pPr algn="just"/>
            <a:r>
              <a:rPr lang="en-US" b="1" dirty="0" err="1">
                <a:latin typeface="Times New Roman" pitchFamily="18" charset="0"/>
                <a:cs typeface="Times New Roman" pitchFamily="18" charset="0"/>
              </a:rPr>
              <a:t>Leha</a:t>
            </a:r>
            <a:r>
              <a:rPr lang="en-US" dirty="0">
                <a:latin typeface="Times New Roman" pitchFamily="18" charset="0"/>
                <a:cs typeface="Times New Roman" pitchFamily="18" charset="0"/>
              </a:rPr>
              <a:t> is also called as </a:t>
            </a:r>
            <a:r>
              <a:rPr lang="en-US" dirty="0" err="1">
                <a:latin typeface="Times New Roman" pitchFamily="18" charset="0"/>
                <a:cs typeface="Times New Roman" pitchFamily="18" charset="0"/>
              </a:rPr>
              <a:t>avaleha</a:t>
            </a:r>
            <a:r>
              <a:rPr lang="en-US" dirty="0">
                <a:latin typeface="Times New Roman" pitchFamily="18" charset="0"/>
                <a:cs typeface="Times New Roman" pitchFamily="18" charset="0"/>
              </a:rPr>
              <a:t> or </a:t>
            </a:r>
            <a:r>
              <a:rPr lang="en-US" dirty="0" err="1">
                <a:latin typeface="Times New Roman" pitchFamily="18" charset="0"/>
                <a:cs typeface="Times New Roman" pitchFamily="18" charset="0"/>
              </a:rPr>
              <a:t>paka</a:t>
            </a:r>
            <a:r>
              <a:rPr lang="en-US" dirty="0">
                <a:latin typeface="Times New Roman" pitchFamily="18" charset="0"/>
                <a:cs typeface="Times New Roman" pitchFamily="18" charset="0"/>
              </a:rPr>
              <a:t>, is a semisolid </a:t>
            </a:r>
            <a:r>
              <a:rPr lang="en-US" dirty="0" err="1">
                <a:latin typeface="Times New Roman" pitchFamily="18" charset="0"/>
                <a:cs typeface="Times New Roman" pitchFamily="18" charset="0"/>
              </a:rPr>
              <a:t>ayurvedic</a:t>
            </a:r>
            <a:r>
              <a:rPr lang="en-US" dirty="0">
                <a:latin typeface="Times New Roman" pitchFamily="18" charset="0"/>
                <a:cs typeface="Times New Roman" pitchFamily="18" charset="0"/>
              </a:rPr>
              <a:t> preparation consisting of </a:t>
            </a:r>
            <a:r>
              <a:rPr lang="en-US" dirty="0" err="1">
                <a:latin typeface="Times New Roman" pitchFamily="18" charset="0"/>
                <a:cs typeface="Times New Roman" pitchFamily="18" charset="0"/>
              </a:rPr>
              <a:t>kasayas</a:t>
            </a:r>
            <a:r>
              <a:rPr lang="en-US" dirty="0">
                <a:latin typeface="Times New Roman" pitchFamily="18" charset="0"/>
                <a:cs typeface="Times New Roman" pitchFamily="18" charset="0"/>
              </a:rPr>
              <a:t> or powder drug along with </a:t>
            </a:r>
            <a:r>
              <a:rPr lang="en-US" dirty="0" err="1">
                <a:latin typeface="Times New Roman" pitchFamily="18" charset="0"/>
                <a:cs typeface="Times New Roman" pitchFamily="18" charset="0"/>
              </a:rPr>
              <a:t>jaggery</a:t>
            </a:r>
            <a:r>
              <a:rPr lang="en-US" dirty="0">
                <a:latin typeface="Times New Roman" pitchFamily="18" charset="0"/>
                <a:cs typeface="Times New Roman" pitchFamily="18" charset="0"/>
              </a:rPr>
              <a:t> or </a:t>
            </a:r>
            <a:r>
              <a:rPr lang="en-US" dirty="0" err="1">
                <a:latin typeface="Times New Roman" pitchFamily="18" charset="0"/>
                <a:cs typeface="Times New Roman" pitchFamily="18" charset="0"/>
              </a:rPr>
              <a:t>khandasari</a:t>
            </a:r>
            <a:r>
              <a:rPr lang="en-US" dirty="0">
                <a:latin typeface="Times New Roman" pitchFamily="18" charset="0"/>
                <a:cs typeface="Times New Roman" pitchFamily="18" charset="0"/>
              </a:rPr>
              <a:t> sugar and ghee or oil or liquid. </a:t>
            </a:r>
          </a:p>
          <a:p>
            <a:pPr algn="just"/>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Vasavaleha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Dhrakshavaleha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Musalipaka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Suvarnleha</a:t>
            </a:r>
            <a:r>
              <a:rPr lang="en-US" dirty="0">
                <a:latin typeface="Times New Roman" pitchFamily="18" charset="0"/>
                <a:cs typeface="Times New Roman" pitchFamily="18"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7030A0"/>
                </a:solidFill>
                <a:latin typeface="Times New Roman" pitchFamily="18" charset="0"/>
                <a:cs typeface="Times New Roman" pitchFamily="18" charset="0"/>
              </a:rPr>
              <a:t>Method of preparation of </a:t>
            </a:r>
            <a:r>
              <a:rPr lang="en-US" b="1" dirty="0" err="1">
                <a:solidFill>
                  <a:srgbClr val="7030A0"/>
                </a:solidFill>
                <a:latin typeface="Times New Roman" pitchFamily="18" charset="0"/>
                <a:cs typeface="Times New Roman" pitchFamily="18" charset="0"/>
              </a:rPr>
              <a:t>Leha</a:t>
            </a:r>
            <a:endParaRPr lang="en-US" b="1" dirty="0">
              <a:solidFill>
                <a:srgbClr val="7030A0"/>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a:srcRect/>
          <a:stretch>
            <a:fillRect/>
          </a:stretch>
        </p:blipFill>
        <p:spPr bwMode="auto">
          <a:xfrm>
            <a:off x="214282" y="1500174"/>
            <a:ext cx="8501122" cy="4866927"/>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7030A0"/>
                </a:solidFill>
                <a:latin typeface="Times New Roman" pitchFamily="18" charset="0"/>
                <a:cs typeface="Times New Roman" pitchFamily="18" charset="0"/>
              </a:rPr>
              <a:t>Standardization of </a:t>
            </a:r>
            <a:r>
              <a:rPr lang="en-US" b="1" dirty="0" err="1">
                <a:solidFill>
                  <a:srgbClr val="7030A0"/>
                </a:solidFill>
                <a:latin typeface="Times New Roman" pitchFamily="18" charset="0"/>
                <a:cs typeface="Times New Roman" pitchFamily="18" charset="0"/>
              </a:rPr>
              <a:t>leha</a:t>
            </a:r>
            <a:endParaRPr lang="en-US" b="1" dirty="0">
              <a:solidFill>
                <a:srgbClr val="7030A0"/>
              </a:solidFill>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fontScale="92500"/>
          </a:bodyPr>
          <a:lstStyle/>
          <a:p>
            <a:pPr>
              <a:buNone/>
            </a:pPr>
            <a:r>
              <a:rPr lang="en-US" dirty="0"/>
              <a:t>1.  </a:t>
            </a:r>
            <a:r>
              <a:rPr lang="en-US" dirty="0" err="1">
                <a:latin typeface="Times New Roman" pitchFamily="18" charset="0"/>
                <a:cs typeface="Times New Roman" pitchFamily="18" charset="0"/>
              </a:rPr>
              <a:t>organoleptic</a:t>
            </a:r>
            <a:r>
              <a:rPr lang="en-US" dirty="0">
                <a:latin typeface="Times New Roman" pitchFamily="18" charset="0"/>
                <a:cs typeface="Times New Roman" pitchFamily="18" charset="0"/>
              </a:rPr>
              <a:t> evaluation: colour, </a:t>
            </a:r>
            <a:r>
              <a:rPr lang="en-US" dirty="0" err="1">
                <a:latin typeface="Times New Roman" pitchFamily="18" charset="0"/>
                <a:cs typeface="Times New Roman" pitchFamily="18" charset="0"/>
              </a:rPr>
              <a:t>odour</a:t>
            </a:r>
            <a:r>
              <a:rPr lang="en-US" dirty="0">
                <a:latin typeface="Times New Roman" pitchFamily="18" charset="0"/>
                <a:cs typeface="Times New Roman" pitchFamily="18" charset="0"/>
              </a:rPr>
              <a:t>, taste</a:t>
            </a:r>
          </a:p>
          <a:p>
            <a:pPr>
              <a:buNone/>
            </a:pPr>
            <a:r>
              <a:rPr lang="en-US" dirty="0">
                <a:latin typeface="Times New Roman" pitchFamily="18" charset="0"/>
                <a:cs typeface="Times New Roman" pitchFamily="18" charset="0"/>
              </a:rPr>
              <a:t>2. Physical evaluation</a:t>
            </a:r>
          </a:p>
          <a:p>
            <a:pPr marL="514350" indent="-514350">
              <a:buFont typeface="+mj-lt"/>
              <a:buAutoNum type="alphaLcParenR"/>
            </a:pPr>
            <a:r>
              <a:rPr lang="en-US" dirty="0">
                <a:latin typeface="Times New Roman" pitchFamily="18" charset="0"/>
                <a:cs typeface="Times New Roman" pitchFamily="18" charset="0"/>
              </a:rPr>
              <a:t>LOD at 105°C</a:t>
            </a:r>
          </a:p>
          <a:p>
            <a:pPr marL="514350" indent="-514350">
              <a:buFont typeface="+mj-lt"/>
              <a:buAutoNum type="alphaLcParenR"/>
            </a:pPr>
            <a:r>
              <a:rPr lang="en-US" dirty="0">
                <a:latin typeface="Times New Roman" pitchFamily="18" charset="0"/>
                <a:cs typeface="Times New Roman" pitchFamily="18" charset="0"/>
              </a:rPr>
              <a:t>Total ash</a:t>
            </a:r>
          </a:p>
          <a:p>
            <a:pPr marL="514350" indent="-514350">
              <a:buFont typeface="+mj-lt"/>
              <a:buAutoNum type="alphaLcParenR"/>
            </a:pPr>
            <a:r>
              <a:rPr lang="en-US" dirty="0">
                <a:latin typeface="Times New Roman" pitchFamily="18" charset="0"/>
                <a:cs typeface="Times New Roman" pitchFamily="18" charset="0"/>
              </a:rPr>
              <a:t>Acid insoluble ash</a:t>
            </a:r>
          </a:p>
          <a:p>
            <a:pPr marL="514350" indent="-514350">
              <a:buFont typeface="+mj-lt"/>
              <a:buAutoNum type="alphaLcParenR"/>
            </a:pPr>
            <a:r>
              <a:rPr lang="en-US" dirty="0">
                <a:latin typeface="Times New Roman" pitchFamily="18" charset="0"/>
                <a:cs typeface="Times New Roman" pitchFamily="18" charset="0"/>
              </a:rPr>
              <a:t>Total solid content</a:t>
            </a:r>
          </a:p>
          <a:p>
            <a:pPr marL="514350" indent="-514350">
              <a:buFont typeface="+mj-lt"/>
              <a:buAutoNum type="alphaLcParenR"/>
            </a:pPr>
            <a:r>
              <a:rPr lang="en-US" dirty="0">
                <a:latin typeface="Times New Roman" pitchFamily="18" charset="0"/>
                <a:cs typeface="Times New Roman" pitchFamily="18" charset="0"/>
              </a:rPr>
              <a:t>Ph</a:t>
            </a:r>
          </a:p>
          <a:p>
            <a:pPr marL="514350" indent="-514350">
              <a:buFont typeface="+mj-lt"/>
              <a:buAutoNum type="alphaLcParenR"/>
            </a:pPr>
            <a:r>
              <a:rPr lang="en-US" dirty="0">
                <a:latin typeface="Times New Roman" pitchFamily="18" charset="0"/>
                <a:cs typeface="Times New Roman" pitchFamily="18" charset="0"/>
              </a:rPr>
              <a:t>Fat content</a:t>
            </a:r>
          </a:p>
          <a:p>
            <a:endParaRPr lang="en-US" dirty="0"/>
          </a:p>
        </p:txBody>
      </p:sp>
      <p:sp>
        <p:nvSpPr>
          <p:cNvPr id="4" name="Content Placeholder 3"/>
          <p:cNvSpPr>
            <a:spLocks noGrp="1"/>
          </p:cNvSpPr>
          <p:nvPr>
            <p:ph sz="half" idx="2"/>
          </p:nvPr>
        </p:nvSpPr>
        <p:spPr/>
        <p:txBody>
          <a:bodyPr>
            <a:normAutofit fontScale="92500"/>
          </a:bodyPr>
          <a:lstStyle/>
          <a:p>
            <a:pPr>
              <a:buNone/>
            </a:pPr>
            <a:r>
              <a:rPr lang="en-US" dirty="0"/>
              <a:t>3. Test for reducing sugar</a:t>
            </a:r>
          </a:p>
          <a:p>
            <a:pPr>
              <a:buNone/>
            </a:pPr>
            <a:r>
              <a:rPr lang="en-US" dirty="0"/>
              <a:t>4. Total sugar</a:t>
            </a:r>
          </a:p>
          <a:p>
            <a:pPr>
              <a:buNone/>
            </a:pPr>
            <a:r>
              <a:rPr lang="en-US" dirty="0"/>
              <a:t>5. Chromatography</a:t>
            </a:r>
          </a:p>
          <a:p>
            <a:pPr>
              <a:buNone/>
            </a:pPr>
            <a:r>
              <a:rPr lang="en-US" dirty="0"/>
              <a:t>6. Test for heavy metals</a:t>
            </a:r>
          </a:p>
          <a:p>
            <a:pPr>
              <a:buNone/>
            </a:pPr>
            <a:r>
              <a:rPr lang="en-US" dirty="0"/>
              <a:t>7. Microbial contamination</a:t>
            </a:r>
          </a:p>
          <a:p>
            <a:pPr>
              <a:buNone/>
            </a:pPr>
            <a:r>
              <a:rPr lang="en-US" dirty="0"/>
              <a:t>8. Shelf life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2815</TotalTime>
  <Words>781</Words>
  <Application>Microsoft Office PowerPoint</Application>
  <PresentationFormat>On-screen Show (4:3)</PresentationFormat>
  <Paragraphs>104</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Algerian</vt:lpstr>
      <vt:lpstr>Arial</vt:lpstr>
      <vt:lpstr>Calibri</vt:lpstr>
      <vt:lpstr>Franklin Gothic Book</vt:lpstr>
      <vt:lpstr>Times New Roman</vt:lpstr>
      <vt:lpstr>Office Theme</vt:lpstr>
      <vt:lpstr>     HERBAL DRUG TECHNOLOGY    CLASS-9 TOPIC: Preparation and standardization of Ayurvedic formulations: arista, asava and leha   </vt:lpstr>
      <vt:lpstr>Preparation and standardization of Ayurvedic formulations</vt:lpstr>
      <vt:lpstr>Dhataki flowers(Woodfordia fruticosa)</vt:lpstr>
      <vt:lpstr>Method of preparation</vt:lpstr>
      <vt:lpstr>PowerPoint Presentation</vt:lpstr>
      <vt:lpstr>Examples of arista:</vt:lpstr>
      <vt:lpstr>standardization of arista</vt:lpstr>
      <vt:lpstr>PowerPoint Presentation</vt:lpstr>
      <vt:lpstr>PowerPoint Presentation</vt:lpstr>
      <vt:lpstr>Preparation and standardization  2. Asava</vt:lpstr>
      <vt:lpstr>Preparation of asava</vt:lpstr>
      <vt:lpstr>PowerPoint Presentation</vt:lpstr>
      <vt:lpstr>Examples of asava:</vt:lpstr>
      <vt:lpstr>Standardization of asava</vt:lpstr>
      <vt:lpstr>PowerPoint Presentation</vt:lpstr>
      <vt:lpstr>PowerPoint Presentation</vt:lpstr>
      <vt:lpstr>3. Leha </vt:lpstr>
      <vt:lpstr>Method of preparation of Leha</vt:lpstr>
      <vt:lpstr>Standardization of leha</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sinivas</dc:creator>
  <cp:lastModifiedBy>DELL</cp:lastModifiedBy>
  <cp:revision>140</cp:revision>
  <dcterms:created xsi:type="dcterms:W3CDTF">2020-05-31T01:24:30Z</dcterms:created>
  <dcterms:modified xsi:type="dcterms:W3CDTF">2026-01-29T09:42:28Z</dcterms:modified>
</cp:coreProperties>
</file>