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91" r:id="rId4"/>
    <p:sldId id="292" r:id="rId5"/>
    <p:sldId id="296" r:id="rId6"/>
    <p:sldId id="293" r:id="rId7"/>
    <p:sldId id="294" r:id="rId8"/>
    <p:sldId id="297" r:id="rId9"/>
    <p:sldId id="298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07" r:id="rId18"/>
    <p:sldId id="308" r:id="rId19"/>
    <p:sldId id="309" r:id="rId20"/>
    <p:sldId id="314" r:id="rId21"/>
    <p:sldId id="315" r:id="rId22"/>
    <p:sldId id="318" r:id="rId23"/>
    <p:sldId id="299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660"/>
  </p:normalViewPr>
  <p:slideViewPr>
    <p:cSldViewPr>
      <p:cViewPr varScale="1">
        <p:scale>
          <a:sx n="75" d="100"/>
          <a:sy n="75" d="100"/>
        </p:scale>
        <p:origin x="168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24E89-2E7B-409A-A126-1A53DC070D1E}" type="datetimeFigureOut">
              <a:rPr lang="en-US" smtClean="0"/>
              <a:pPr/>
              <a:t>1/29/2026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EC651-BA23-4A5B-9265-3AD3C36B9A9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1538" y="1428736"/>
            <a:ext cx="7632000" cy="1143008"/>
          </a:xfrm>
        </p:spPr>
        <p:txBody>
          <a:bodyPr>
            <a:normAutofit fontScale="90000"/>
          </a:bodyPr>
          <a:lstStyle/>
          <a:p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BP603T.</a:t>
            </a:r>
            <a:r>
              <a:rPr lang="en-US" sz="3200" b="1" dirty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US" sz="3200" b="1" dirty="0"/>
            </a:br>
            <a: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HERBAL DRUG TECHNOLOGY</a:t>
            </a: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</a:br>
            <a:br>
              <a:rPr lang="en-US" sz="2700" b="1" dirty="0">
                <a:solidFill>
                  <a:schemeClr val="accent3">
                    <a:lumMod val="75000"/>
                  </a:schemeClr>
                </a:solidFill>
              </a:rPr>
            </a:br>
            <a:r>
              <a:rPr lang="en-US" sz="27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CLASS-7</a:t>
            </a:r>
            <a:br>
              <a:rPr lang="en-US" sz="2200" b="1" dirty="0"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22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TOPIC</a:t>
            </a:r>
            <a:r>
              <a:rPr lang="en-US" sz="2700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7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Principle of </a:t>
            </a:r>
            <a:r>
              <a:rPr lang="en-US" sz="27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ayurveda</a:t>
            </a:r>
            <a:r>
              <a:rPr lang="en-US" sz="27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7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US" sz="2700" b="1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sz="2700" b="1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unani</a:t>
            </a:r>
            <a:br>
              <a:rPr lang="en-US" sz="2200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en-US" sz="2700" b="1" dirty="0">
                <a:solidFill>
                  <a:schemeClr val="tx2">
                    <a:lumMod val="75000"/>
                  </a:schemeClr>
                </a:solidFill>
              </a:rPr>
            </a:br>
            <a:endParaRPr lang="en-US" sz="32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786190"/>
            <a:ext cx="6800066" cy="1357322"/>
          </a:xfrm>
        </p:spPr>
        <p:txBody>
          <a:bodyPr>
            <a:normAutofit fontScale="40000" lnSpcReduction="20000"/>
          </a:bodyPr>
          <a:lstStyle/>
          <a:p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en-US" sz="4500" b="1" dirty="0">
                <a:solidFill>
                  <a:srgbClr val="FF0000"/>
                </a:solidFill>
                <a:latin typeface="Algerian" pitchFamily="82" charset="0"/>
              </a:rPr>
              <a:t>BY</a:t>
            </a:r>
          </a:p>
          <a:p>
            <a:r>
              <a:rPr lang="en-US" sz="45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B.RATNA DEEPTHI</a:t>
            </a:r>
          </a:p>
          <a:p>
            <a:endParaRPr lang="en-US" dirty="0">
              <a:solidFill>
                <a:srgbClr val="FF0000"/>
              </a:solidFill>
              <a:latin typeface="Algerian" pitchFamily="82" charset="0"/>
            </a:endParaRPr>
          </a:p>
          <a:p>
            <a:r>
              <a:rPr lang="en-IN" sz="4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Academic year-2020-21</a:t>
            </a:r>
            <a:endParaRPr lang="en-US" sz="4200" b="1" dirty="0">
              <a:solidFill>
                <a:schemeClr val="tx1"/>
              </a:solidFill>
              <a:latin typeface="Algerian" pitchFamily="82" charset="0"/>
            </a:endParaRPr>
          </a:p>
        </p:txBody>
      </p:sp>
      <p:pic>
        <p:nvPicPr>
          <p:cNvPr id="1026" name="Picture 2" descr="RCP NEW LOGO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0"/>
            <a:ext cx="1214446" cy="12205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1285852" y="5214950"/>
            <a:ext cx="7000924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RAGHU COLLEGE OF PHARMACY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Dakamarri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,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Bheemunipatnam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madndalam,Visakhapatnam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531162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 				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214422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AYURVEDA- “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Art of Total Health Care”</a:t>
            </a:r>
            <a:endParaRPr lang="en-US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20" y="1785926"/>
            <a:ext cx="8429684" cy="4071966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AYURVEDA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an Ancient Holistic system of healing of medicine.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• It is the India’s traditional system of medicine, evolved 5000 yrs. back in India. it have an equal emphasis on the body, mind and spirit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AYURVEDA-meaning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142984"/>
            <a:ext cx="8786874" cy="557216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word meaning of Ayurveda is </a:t>
            </a:r>
            <a:r>
              <a:rPr lang="en-US" sz="2800" b="1" dirty="0">
                <a:latin typeface="Times New Roman" pitchFamily="18" charset="0"/>
                <a:cs typeface="Times New Roman" pitchFamily="18" charset="0"/>
              </a:rPr>
              <a:t>AYUS + VEDA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AYUS = LIFE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VEDA = KNOWLEDGE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Rather than a system of medicine it is a way of life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Ayurveda believes in a close relationship between </a:t>
            </a:r>
            <a:r>
              <a:rPr lang="en-US" dirty="0">
                <a:solidFill>
                  <a:schemeClr val="accent4">
                    <a:lumMod val="75000"/>
                  </a:schemeClr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the flow of cosmic energy in different forms between all living and non living things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Objectives of Ayurveda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14190"/>
            <a:ext cx="8229600" cy="4983162"/>
          </a:xfrm>
        </p:spPr>
        <p:txBody>
          <a:bodyPr/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>
                <a:solidFill>
                  <a:srgbClr val="FF000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maintain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the health of a healthy person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To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cure the health issue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a diseased person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To live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gracefully and harmoniously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in balance of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mind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spirit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Ayurvedic system focus on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CURING of illness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as well as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PREVENTION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PROMOTION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health in Healthy individual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Theory and principle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900634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IN" dirty="0">
                <a:latin typeface="Times New Roman" pitchFamily="18" charset="0"/>
                <a:cs typeface="Times New Roman" pitchFamily="18" charset="0"/>
              </a:rPr>
              <a:t>Ayurveda involves following fundamental principle:</a:t>
            </a:r>
          </a:p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A)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Triguna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theory: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satva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(good), raja (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agressive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toma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(dullness)</a:t>
            </a:r>
          </a:p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B) </a:t>
            </a:r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Tridosa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theory</a:t>
            </a:r>
            <a:r>
              <a:rPr lang="en-IN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(lubrication),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vata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(respiration),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pitta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(metabolism)</a:t>
            </a:r>
          </a:p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C) </a:t>
            </a:r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Panchshil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rasa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(theoretically active substance), </a:t>
            </a:r>
            <a:r>
              <a:rPr lang="en-IN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guna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(quality principle), </a:t>
            </a:r>
            <a:r>
              <a:rPr lang="en-IN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virya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(active principle and potency) </a:t>
            </a:r>
            <a:r>
              <a:rPr lang="en-IN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Vipaka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the end product of digestion, </a:t>
            </a:r>
            <a:r>
              <a:rPr lang="en-IN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prabhava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(actual effect of drug on body).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7166"/>
            <a:ext cx="8229600" cy="5768997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D) PANCHAMAHABHOOTHAS- “Five Subtlest”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These five elements are considered as the developmental stages of matter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That which is rigid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PRITHVI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EARTH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That which causes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fluidity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APP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WATER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That which causes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heat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AGNI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FIRE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That which causes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mobility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VAYU-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AIR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That which causes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space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AKASA-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SPACE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Every thing in the world is made up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five elements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Predominance and permutations of elements in each matter makes different types of things in the world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4290"/>
            <a:ext cx="8229600" cy="5911873"/>
          </a:xfrm>
        </p:spPr>
        <p:txBody>
          <a:bodyPr/>
          <a:lstStyle/>
          <a:p>
            <a:pPr algn="just"/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E) </a:t>
            </a:r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Sapta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dhatu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>
                <a:latin typeface="Times New Roman" pitchFamily="18" charset="0"/>
                <a:cs typeface="Times New Roman" pitchFamily="18" charset="0"/>
              </a:rPr>
              <a:t>Rasa : plasma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Raktam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: blood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Mamsa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: muscle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Meda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: fat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Asthi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 : bone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Majja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: bone marrow &amp; nerves</a:t>
            </a:r>
          </a:p>
          <a:p>
            <a:pPr marL="514350" indent="-514350" algn="just">
              <a:buFont typeface="+mj-lt"/>
              <a:buAutoNum type="arabicPeriod"/>
            </a:pP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Shukra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 : reproduction fluid or semen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Diagnosis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6125" y="1844824"/>
            <a:ext cx="8229600" cy="3993307"/>
          </a:xfrm>
        </p:spPr>
        <p:txBody>
          <a:bodyPr/>
          <a:lstStyle/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When the </a:t>
            </a:r>
            <a:r>
              <a:rPr lang="en-IN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equilibrium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between any of above principles causes to person suffers from diseases.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They </a:t>
            </a:r>
            <a:r>
              <a:rPr lang="en-IN" b="1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diagnose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the disease by observing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body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tongue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nail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eyes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pulse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blood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urine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IN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faecal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matter.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Treatment 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282" y="980728"/>
            <a:ext cx="8715436" cy="5688632"/>
          </a:xfrm>
        </p:spPr>
        <p:txBody>
          <a:bodyPr>
            <a:normAutofit/>
          </a:bodyPr>
          <a:lstStyle/>
          <a:p>
            <a:r>
              <a:rPr lang="en-IN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Panchakarma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is an important treatment in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ayurveda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Includes: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snehan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(massage),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swedam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(steam),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vaman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(vomit),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virechan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(expulsion),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basti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(medicated enema)</a:t>
            </a:r>
          </a:p>
          <a:p>
            <a:r>
              <a:rPr lang="en-IN" dirty="0">
                <a:latin typeface="Times New Roman" pitchFamily="18" charset="0"/>
                <a:cs typeface="Times New Roman" pitchFamily="18" charset="0"/>
              </a:rPr>
              <a:t>Medicine is given in the form of </a:t>
            </a:r>
          </a:p>
          <a:p>
            <a:pPr>
              <a:buNone/>
            </a:pPr>
            <a:r>
              <a:rPr lang="en-IN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Powder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churna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bhasma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(oxides of metals)</a:t>
            </a:r>
          </a:p>
          <a:p>
            <a:pPr>
              <a:buNone/>
            </a:pPr>
            <a:r>
              <a:rPr lang="en-IN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Liquid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asava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arista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taila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Semisolid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leha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paka</a:t>
            </a:r>
            <a:endParaRPr lang="en-IN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IN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Solid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gutika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vati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system of medicine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7638"/>
            <a:ext cx="8568952" cy="5165724"/>
          </a:xfrm>
        </p:spPr>
        <p:txBody>
          <a:bodyPr/>
          <a:lstStyle/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This system of medicine is originated in </a:t>
            </a: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Tamilnadu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IN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Sage </a:t>
            </a:r>
            <a:r>
              <a:rPr lang="en-IN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aguthiyar</a:t>
            </a:r>
            <a:r>
              <a:rPr lang="en-IN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is considered as the guru of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sidhas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IN" dirty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palm leaf manuscript 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it is believed that it was first described by lord </a:t>
            </a:r>
            <a:r>
              <a:rPr lang="en-IN" b="1" dirty="0">
                <a:latin typeface="Times New Roman" pitchFamily="18" charset="0"/>
                <a:cs typeface="Times New Roman" pitchFamily="18" charset="0"/>
              </a:rPr>
              <a:t>Shiva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IN" b="1" dirty="0" err="1">
                <a:latin typeface="Times New Roman" pitchFamily="18" charset="0"/>
                <a:cs typeface="Times New Roman" pitchFamily="18" charset="0"/>
              </a:rPr>
              <a:t>Parvathi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 and continued by his son lord </a:t>
            </a:r>
            <a:r>
              <a:rPr lang="en-IN" dirty="0" err="1">
                <a:latin typeface="Times New Roman" pitchFamily="18" charset="0"/>
                <a:cs typeface="Times New Roman" pitchFamily="18" charset="0"/>
              </a:rPr>
              <a:t>muruga</a:t>
            </a:r>
            <a:r>
              <a:rPr lang="en-IN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Theory and principle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5240" cy="4983162"/>
          </a:xfrm>
        </p:spPr>
        <p:txBody>
          <a:bodyPr>
            <a:normAutofit lnSpcReduction="10000"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This principles and doctrines of this system, both fundamental and applied, have a close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similarity to Ayurveda.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this system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human body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the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replica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the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universe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so are the food and drugs irrespective of their origin, hence the relationship is called “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andapinda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thathva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”.</a:t>
            </a:r>
          </a:p>
          <a:p>
            <a:pPr algn="just"/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system is also called as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vaithiyar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system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000678"/>
            <a:ext cx="8462174" cy="5740690"/>
          </a:xfrm>
        </p:spPr>
        <p:txBody>
          <a:bodyPr>
            <a:normAutofit/>
          </a:bodyPr>
          <a:lstStyle/>
          <a:p>
            <a:pPr marL="514350" indent="-514350">
              <a:buNone/>
            </a:pP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Major concept of </a:t>
            </a:r>
            <a:r>
              <a:rPr lang="en-US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Panchmahabhutas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marL="514350" indent="-514350"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five major concept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Panchmahabhutas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are named as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Nilam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Neer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Neruppu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Kattru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</a:t>
            </a:r>
          </a:p>
          <a:p>
            <a:pPr marL="514350" indent="-514350">
              <a:buNone/>
            </a:pP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Veli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which are respectively in hands known as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Prithivi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(Earth),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Appu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(water,),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Theyu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(fire),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Vayu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(air ),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Akash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(sky)</a:t>
            </a:r>
          </a:p>
          <a:p>
            <a:pPr marL="514350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Imbalanced ratio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panchamahabhutas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may cause disease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As in Ayurveda, this system also considers the human body as a </a:t>
            </a:r>
            <a:r>
              <a:rPr lang="en-US" b="1" dirty="0">
                <a:solidFill>
                  <a:srgbClr val="00B05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conglomeration of three </a:t>
            </a:r>
            <a:r>
              <a:rPr lang="en-US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humors</a:t>
            </a:r>
            <a:r>
              <a:rPr lang="en-US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basic tissues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the </a:t>
            </a:r>
            <a:r>
              <a:rPr lang="en-US" b="1" dirty="0">
                <a:solidFill>
                  <a:srgbClr val="7030A0"/>
                </a:solidFill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waste products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the body such as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feces, urine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sweat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food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considered to be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basic building material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of human body which gets processed into humors, body tissues and waste products.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Equilibrium –&gt; no any health disturbance or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imbalance -&gt; disease or sickness.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D8FDA-E6FB-6C4C-7673-2ACADEF47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Based on principles of Triguna</a:t>
            </a:r>
            <a:br>
              <a:rPr lang="en-US" sz="4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24744"/>
            <a:ext cx="8712968" cy="5458618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siddha system of medicine is based on </a:t>
            </a:r>
            <a:r>
              <a:rPr lang="en-US" sz="3600" b="1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96 principles</a:t>
            </a:r>
            <a:r>
              <a:rPr lang="en-US" sz="3600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out of these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triguna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theory is more prominent.</a:t>
            </a:r>
          </a:p>
          <a:p>
            <a:pPr algn="just">
              <a:lnSpc>
                <a:spcPct val="120000"/>
              </a:lnSpc>
            </a:pPr>
            <a:r>
              <a:rPr lang="en-US" sz="3600" b="1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Triguna</a:t>
            </a:r>
            <a:r>
              <a:rPr lang="en-US" sz="3600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theory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is depends on the ratio of </a:t>
            </a:r>
            <a:r>
              <a:rPr lang="en-US" sz="3600" dirty="0" err="1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Vata</a:t>
            </a:r>
            <a:r>
              <a:rPr lang="en-US" sz="3600" dirty="0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dirty="0" err="1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pitta</a:t>
            </a:r>
            <a:r>
              <a:rPr lang="en-US" sz="3600" dirty="0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3600" dirty="0" err="1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US" sz="3600" dirty="0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 (4:2:1).</a:t>
            </a:r>
          </a:p>
          <a:p>
            <a:pPr algn="just">
              <a:lnSpc>
                <a:spcPct val="12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the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physiological component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of are classified in to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Vata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(air),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pitta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(fire) and </a:t>
            </a: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(earth and water). Believed as its origin itself in </a:t>
            </a:r>
            <a:r>
              <a:rPr lang="en-US" sz="3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fetal development. (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stages in mother’s womb).</a:t>
            </a:r>
          </a:p>
          <a:p>
            <a:pPr algn="just">
              <a:lnSpc>
                <a:spcPct val="120000"/>
              </a:lnSpc>
            </a:pPr>
            <a:r>
              <a:rPr lang="en-US" sz="3600" dirty="0" err="1"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system believes that health is perfect state of </a:t>
            </a:r>
            <a:r>
              <a:rPr lang="en-US" sz="36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en-US" sz="36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mental, social, moral </a:t>
            </a:r>
            <a:r>
              <a:rPr lang="en-US" sz="36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and</a:t>
            </a:r>
            <a:r>
              <a:rPr lang="en-US" sz="3600" b="1" dirty="0">
                <a:solidFill>
                  <a:srgbClr val="002060"/>
                </a:solidFill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spiritual </a:t>
            </a:r>
            <a:r>
              <a:rPr lang="en-US" sz="3600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components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These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imbalanced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between these components may leads to diseases.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Predominance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of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triguna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according to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time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in a day is as below-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6.00 am to 10.00 am-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Vata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10.00 am to 2.00 pm-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Pitta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2.00 pm to 6.oo pm-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Kapha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Same order of time followed by body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Vata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Guna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en-US" b="1" dirty="0">
                <a:latin typeface="Times New Roman" pitchFamily="18" charset="0"/>
                <a:cs typeface="Times New Roman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4488"/>
            <a:ext cx="8229600" cy="441167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Chr‟s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stout, black, cold &amp; inactive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personality</a:t>
            </a:r>
          </a:p>
          <a:p>
            <a:pPr>
              <a:buNone/>
            </a:pP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b="1" dirty="0" err="1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vata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develops…….</a:t>
            </a:r>
          </a:p>
          <a:p>
            <a:pPr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flatulence, acidity,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dysentry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obesity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etc</a:t>
            </a:r>
          </a:p>
          <a:p>
            <a:pPr algn="just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Individuals show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arogent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behaviour</a:t>
            </a:r>
            <a:r>
              <a:rPr lang="en-US" b="1" dirty="0">
                <a:solidFill>
                  <a:schemeClr val="accent4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, partial paralysis, heart attack, neck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&amp; </a:t>
            </a:r>
            <a:r>
              <a:rPr lang="en-US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chest pain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etc.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Pitta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1643050"/>
            <a:ext cx="8472518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Characteristics: lean,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wheatish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complexion, excellent personality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Increased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pitta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results in…… </a:t>
            </a:r>
          </a:p>
          <a:p>
            <a:pPr algn="just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Early graying of hairs, reddish eyes &amp; more sexual desire, Individuals suffer from anemia, burning chest, mental derangement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etc.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Guna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/>
          </a:bodyPr>
          <a:lstStyle/>
          <a:p>
            <a:pPr>
              <a:buNone/>
            </a:pPr>
            <a:endParaRPr lang="en-US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Characteristics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: well build, good complexion, good behaved personality More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afiinity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towards sweet food &amp; sex</a:t>
            </a:r>
          </a:p>
          <a:p>
            <a:pPr>
              <a:buNone/>
            </a:pP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Incresed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Kapha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develops diseases like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jaundice, heart attack, fever, anemia etc.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Diagnosis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2984"/>
            <a:ext cx="8229600" cy="4983179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diagnosis of diseases involve identifying it causes. Physician generally identifies of causative factors such as….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Nadi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(pulse)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Dhwani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swara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(speech/voice)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Twaka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/Na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(tongue)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latin typeface="Times New Roman" pitchFamily="18" charset="0"/>
                <a:cs typeface="Times New Roman" pitchFamily="18" charset="0"/>
              </a:rPr>
              <a:t> Deiham (Body)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latin typeface="Times New Roman" pitchFamily="18" charset="0"/>
                <a:cs typeface="Times New Roman" pitchFamily="18" charset="0"/>
              </a:rPr>
              <a:t> Malam (Feaces)</a:t>
            </a:r>
          </a:p>
          <a:p>
            <a:pPr marL="514350" indent="-514350">
              <a:buFont typeface="+mj-lt"/>
              <a:buAutoNum type="arabicPeriod"/>
            </a:pPr>
            <a:r>
              <a:rPr lang="pt-BR" dirty="0">
                <a:latin typeface="Times New Roman" pitchFamily="18" charset="0"/>
                <a:cs typeface="Times New Roman" pitchFamily="18" charset="0"/>
              </a:rPr>
              <a:t>Kan (eyes)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Vizhi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(Eyes color)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Varna (colour)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Mutram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/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Neer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(urine)</a:t>
            </a:r>
          </a:p>
          <a:p>
            <a:endParaRPr lang="pt-BR" dirty="0">
              <a:latin typeface="Times New Roman" pitchFamily="18" charset="0"/>
              <a:cs typeface="Times New Roman" pitchFamily="18" charset="0"/>
            </a:endParaRPr>
          </a:p>
          <a:p>
            <a:endParaRPr lang="pt-BR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5072098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Based on all diagnostic characters of patient 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given based on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age, sex, race, habits, mental </a:t>
            </a:r>
            <a:r>
              <a:rPr lang="fr-FR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status</a:t>
            </a:r>
            <a:r>
              <a:rPr lang="fr-FR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habitat, </a:t>
            </a:r>
            <a:r>
              <a:rPr lang="fr-FR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diet</a:t>
            </a:r>
            <a:r>
              <a:rPr lang="fr-FR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appetite</a:t>
            </a:r>
            <a:r>
              <a:rPr lang="fr-FR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fr-FR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physical</a:t>
            </a:r>
            <a:r>
              <a:rPr lang="fr-FR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condition, physiological constitution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etc.</a:t>
            </a:r>
          </a:p>
          <a:p>
            <a:pPr algn="just"/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Vaidya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(Physician) has knowledge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herbs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&amp; their effectiveness in specific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Siddha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formulary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extensively incorporates drugs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vegetable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animal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mineral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origin.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00042"/>
            <a:ext cx="8291264" cy="5953294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described the 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drugs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made from the </a:t>
            </a:r>
            <a:r>
              <a:rPr lang="en-US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metals and nonmetals.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Use of the </a:t>
            </a:r>
            <a:r>
              <a:rPr lang="en-US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mercury, gold, silver, </a:t>
            </a:r>
            <a:r>
              <a:rPr lang="en-US" dirty="0" err="1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sulphur</a:t>
            </a:r>
            <a:r>
              <a:rPr lang="en-US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, zinc,</a:t>
            </a:r>
          </a:p>
          <a:p>
            <a:pPr marL="0" indent="0" algn="just">
              <a:buNone/>
            </a:pPr>
            <a:r>
              <a:rPr lang="en-US" dirty="0">
                <a:highlight>
                  <a:srgbClr val="00FF00"/>
                </a:highlight>
                <a:latin typeface="Times New Roman" pitchFamily="18" charset="0"/>
                <a:cs typeface="Times New Roman" pitchFamily="18" charset="0"/>
              </a:rPr>
              <a:t>	copper sulphate, alum, borax, mica, 	asbestos and arsenic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is widespread.</a:t>
            </a:r>
            <a:r>
              <a:rPr lang="en-US" dirty="0"/>
              <a:t> 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It also mentions the </a:t>
            </a:r>
            <a:r>
              <a:rPr lang="en-US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drugs from animal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secretions like </a:t>
            </a:r>
            <a:r>
              <a:rPr lang="en-US" dirty="0"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Civet and musk, shells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bones of aquatic animals, deer horns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dirty="0">
                <a:highlight>
                  <a:srgbClr val="00FFFF"/>
                </a:highlight>
                <a:latin typeface="Times New Roman" pitchFamily="18" charset="0"/>
                <a:cs typeface="Times New Roman" pitchFamily="18" charset="0"/>
              </a:rPr>
              <a:t>animal flesh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etc.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Formulations of </a:t>
            </a:r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siddha</a:t>
            </a:r>
            <a:endParaRPr lang="en-US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Kashayam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(extracts),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Churman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(powder)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Lehiams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(confections),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Tailams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(medicated oils)</a:t>
            </a:r>
          </a:p>
          <a:p>
            <a:pPr>
              <a:lnSpc>
                <a:spcPct val="150000"/>
              </a:lnSpc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Gulligai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(pills)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Chenduram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(metal complexes),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Bhasmam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(prepared by calcinations),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Ghritam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(medicated ghee)</a:t>
            </a:r>
          </a:p>
          <a:p>
            <a:r>
              <a:rPr lang="en-US" dirty="0" err="1">
                <a:latin typeface="Times New Roman" pitchFamily="18" charset="0"/>
                <a:cs typeface="Times New Roman" pitchFamily="18" charset="0"/>
              </a:rPr>
              <a:t>Mezhugu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(waxes),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Tinir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(distilled essence)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Unani</a:t>
            </a:r>
            <a:r>
              <a:rPr lang="en-I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system of medicine</a:t>
            </a:r>
            <a:endParaRPr lang="en-US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68865"/>
          </a:xfrm>
        </p:spPr>
        <p:txBody>
          <a:bodyPr>
            <a:normAutofit fontScale="925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This system is also called as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unani-tibb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yunani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medicine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Roman scholar 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GALEN (129-200 AD)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stabilized the foundation of this science.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is developed by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arab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persian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physician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RABBAN TABARI (725-890 AD),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AL-e-RAZI (865-925 AD)</a:t>
            </a:r>
          </a:p>
          <a:p>
            <a:pPr marL="514350" indent="-514350">
              <a:buFont typeface="+mj-lt"/>
              <a:buAutoNum type="arabicPeriod"/>
            </a:pPr>
            <a:r>
              <a:rPr lang="it-IT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IBN -e-SINA (980-1037 AD)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They raised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System of Medicine to the great heights  </a:t>
            </a:r>
          </a:p>
          <a:p>
            <a:pPr marL="514350" indent="-51435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They all wrote a book “The canon of medicine”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Unani</a:t>
            </a:r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medicine in India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first </a:t>
            </a:r>
            <a:r>
              <a:rPr lang="en-US" dirty="0" err="1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Unani</a:t>
            </a:r>
            <a:r>
              <a:rPr lang="en-US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 physician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who came to India was from Afghanistan (</a:t>
            </a:r>
            <a:r>
              <a:rPr lang="en-US" b="1" dirty="0">
                <a:highlight>
                  <a:srgbClr val="FFFF00"/>
                </a:highlight>
                <a:latin typeface="Times New Roman" pitchFamily="18" charset="0"/>
                <a:cs typeface="Times New Roman" pitchFamily="18" charset="0"/>
              </a:rPr>
              <a:t>Herat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His name was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Hakim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Diya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Uddin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He entered the Court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Khusrow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Malik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– 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Ghaznawi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ruler at Lahore in 1160 CE.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PRINCIPLE OF TREATMENT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system is based on two theories such as: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1]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Hippocratic theory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humours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The four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humours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are 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err="1">
                <a:latin typeface="Times New Roman" pitchFamily="18" charset="0"/>
                <a:cs typeface="Times New Roman" pitchFamily="18" charset="0"/>
              </a:rPr>
              <a:t>Phelgm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balgham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Blood (dam)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Yellow  bile 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bafra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Black bile.(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sauda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2]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Pythagorian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theory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four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proximate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qualities.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four qualities are the states of human body like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1) Hot 2) cold 3) moist 4) dry.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These are represented as earth, water, fire , and air.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28604"/>
            <a:ext cx="8229600" cy="5697559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Finally, each humor was associated with certain qualities</a:t>
            </a:r>
          </a:p>
          <a:p>
            <a:pPr algn="ctr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• Black Bile: Cold and Dry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		   • Blood: Hot and Moist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			   • Phlegm: Cold and Moist</a:t>
            </a:r>
          </a:p>
          <a:p>
            <a:pPr algn="ctr"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• Yellow Bile: Hot and Dry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If it was a fever--a hot, dry disease--the culprit (unwanted)was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yellow bile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 So, the doctor would try to increase its opposite,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phlegm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, by prescribing cold baths. 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If the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opposite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situation prevailed (as in a cold), where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there were obvious symptoms of excess phlegm production, the regimen would be to bundle up in bed and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drink wine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8596" y="142852"/>
            <a:ext cx="8229600" cy="1143000"/>
          </a:xfrm>
        </p:spPr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Diagnosis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Greek ideas were put by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arabian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physicians as seven working principles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1) Elements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Arkan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2) Temperaments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Mizaj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Humours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Akhlats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4) Organs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Aaza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5) Spirits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Arawh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6) Faculties (Quo)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7) Functions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Afal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All these factors are taken into account before diagnosis and prescribing treatment.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The diseased condition is considered to be due to the imbalance between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humours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and accordingly treatment is given.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411807"/>
          </a:xfrm>
        </p:spPr>
        <p:txBody>
          <a:bodyPr>
            <a:normAutofit/>
          </a:bodyPr>
          <a:lstStyle/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Diseases are mainly diagnosed with the help of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pulse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nubz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), physical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examintion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of the urine and stool.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Unani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system of medicine aims at treating 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the cause of the disease and not its symptoms.</a:t>
            </a:r>
          </a:p>
          <a:p>
            <a:pPr algn="just"/>
            <a:r>
              <a:rPr lang="en-US" dirty="0">
                <a:latin typeface="Times New Roman" pitchFamily="18" charset="0"/>
                <a:cs typeface="Times New Roman" pitchFamily="18" charset="0"/>
              </a:rPr>
              <a:t>For this purpose, history of the patient is recorded in addition to his pulse, urine, stool examinations.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TREATMENT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4911741"/>
          </a:xfrm>
        </p:spPr>
        <p:txBody>
          <a:bodyPr>
            <a:normAutofit fontScale="70000" lnSpcReduction="20000"/>
          </a:bodyPr>
          <a:lstStyle/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Diseases are treated in the following ways:</a:t>
            </a:r>
          </a:p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Ilajbil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Tadbeer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(Regimental Therapy) 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includes various drugless regimens for treatment of ailments that are exercise, massage,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hamam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(Turkish bath), Douches (cold and hot) and regimen for geriatrics.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Ilajbil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Ghiza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Dietotherpy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): Different diets are recommended for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patients of different diseases. 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Ilajbil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Dava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Pharmaco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therapy) :</a:t>
            </a:r>
          </a:p>
          <a:p>
            <a:r>
              <a:rPr lang="en-US" dirty="0">
                <a:latin typeface="Times New Roman" pitchFamily="18" charset="0"/>
                <a:cs typeface="Times New Roman" pitchFamily="18" charset="0"/>
              </a:rPr>
              <a:t>It involves the treatment of cause of the disease due to environmental factors or imbalance of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humours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through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a) Drugs of opposite temperament to the temperament of the disease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b) Drugs of similar temperament as of the temperament of the disease.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Ilajbil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b="1" dirty="0" err="1">
                <a:latin typeface="Times New Roman" pitchFamily="18" charset="0"/>
                <a:cs typeface="Times New Roman" pitchFamily="18" charset="0"/>
              </a:rPr>
              <a:t>Yad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 (Surgery)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UNANI DOSAGE FORM</a:t>
            </a:r>
            <a:endParaRPr lang="en-US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4422"/>
            <a:ext cx="8472518" cy="535785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1.Safoof powder -Aristotle has been credited with discovery of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safoof</a:t>
            </a:r>
            <a:endParaRPr lang="en-US" sz="24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Uses: Meant for external and internal use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2.Majoon +semi solid-This are prepared from the </a:t>
            </a:r>
            <a:r>
              <a:rPr lang="en-US" sz="2400" b="1" dirty="0" err="1">
                <a:latin typeface="Times New Roman" pitchFamily="18" charset="0"/>
                <a:cs typeface="Times New Roman" pitchFamily="18" charset="0"/>
              </a:rPr>
              <a:t>quiwam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 of white sugar or honey and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medicinal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sufuf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3.Khameera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type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majoon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obtained by mixing decoction of drugs in a base made of purified honey sugar 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jaggery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4.Jawarish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A type of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majoon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prepared by mixing coarse powder of drug to the base of purified honey.</a:t>
            </a:r>
          </a:p>
          <a:p>
            <a:pPr>
              <a:buNone/>
            </a:pP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5.Laooq</a:t>
            </a:r>
          </a:p>
          <a:p>
            <a:pPr>
              <a:buNone/>
            </a:pP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Means a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linctus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or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lincture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2910" y="500042"/>
            <a:ext cx="8229600" cy="569755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6.Marham ( semisolid)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Prepared by fine powder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The dried medicine are ground sieved through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mesh after which oil or wax are placed in a pan and warmed on fire</a:t>
            </a:r>
          </a:p>
          <a:p>
            <a:pPr>
              <a:buNone/>
            </a:pPr>
            <a:r>
              <a:rPr lang="en-US" b="1" dirty="0">
                <a:latin typeface="Times New Roman" pitchFamily="18" charset="0"/>
                <a:cs typeface="Times New Roman" pitchFamily="18" charset="0"/>
              </a:rPr>
              <a:t>7.Sharbat</a:t>
            </a:r>
          </a:p>
          <a:p>
            <a:pPr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A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sharbat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is conc. Liquor which is made from decoction of fruit juice by addition of sugar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3227</TotalTime>
  <Words>2027</Words>
  <Application>Microsoft Office PowerPoint</Application>
  <PresentationFormat>On-screen Show (4:3)</PresentationFormat>
  <Paragraphs>196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6" baseType="lpstr">
      <vt:lpstr>Algerian</vt:lpstr>
      <vt:lpstr>Arial</vt:lpstr>
      <vt:lpstr>Calibri</vt:lpstr>
      <vt:lpstr>Times New Roman</vt:lpstr>
      <vt:lpstr>Office Theme</vt:lpstr>
      <vt:lpstr>      BP603T.  HERBAL DRUG TECHNOLOGY   CLASS-7 TOPIC: Principle of ayurveda, siddha &amp; unani   </vt:lpstr>
      <vt:lpstr>AYURVEDA- “Art of Total Health Care”</vt:lpstr>
      <vt:lpstr>AYURVEDA-meaning </vt:lpstr>
      <vt:lpstr>Objectives of Ayurveda</vt:lpstr>
      <vt:lpstr>Theory and principle</vt:lpstr>
      <vt:lpstr>PowerPoint Presentation</vt:lpstr>
      <vt:lpstr>PowerPoint Presentation</vt:lpstr>
      <vt:lpstr>Diagnosis</vt:lpstr>
      <vt:lpstr>Treatment </vt:lpstr>
      <vt:lpstr>Siddha system of medicine</vt:lpstr>
      <vt:lpstr>Theory and principle</vt:lpstr>
      <vt:lpstr>PowerPoint Presentation</vt:lpstr>
      <vt:lpstr>PowerPoint Presentation</vt:lpstr>
      <vt:lpstr>Based on principles of Triguna </vt:lpstr>
      <vt:lpstr>PowerPoint Presentation</vt:lpstr>
      <vt:lpstr>Vata Guna: </vt:lpstr>
      <vt:lpstr>Pitta guna</vt:lpstr>
      <vt:lpstr>Kapha Guna</vt:lpstr>
      <vt:lpstr>Diagnosis </vt:lpstr>
      <vt:lpstr>Treatment</vt:lpstr>
      <vt:lpstr>PowerPoint Presentation</vt:lpstr>
      <vt:lpstr>Formulations of siddha</vt:lpstr>
      <vt:lpstr>Unani  system of medicine</vt:lpstr>
      <vt:lpstr>Unani medicine in India</vt:lpstr>
      <vt:lpstr>PRINCIPLE OF TREATMENT</vt:lpstr>
      <vt:lpstr>PowerPoint Presentation</vt:lpstr>
      <vt:lpstr>Diagnosis</vt:lpstr>
      <vt:lpstr>PowerPoint Presentation</vt:lpstr>
      <vt:lpstr>TREATMENT</vt:lpstr>
      <vt:lpstr>UNANI DOSAGE FORM</vt:lpstr>
      <vt:lpstr>PowerPoint Presentation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sinivas</dc:creator>
  <cp:lastModifiedBy>DELL</cp:lastModifiedBy>
  <cp:revision>157</cp:revision>
  <dcterms:created xsi:type="dcterms:W3CDTF">2020-05-31T01:24:30Z</dcterms:created>
  <dcterms:modified xsi:type="dcterms:W3CDTF">2026-01-29T09:41:36Z</dcterms:modified>
</cp:coreProperties>
</file>