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72" r:id="rId4"/>
    <p:sldId id="273" r:id="rId5"/>
    <p:sldId id="274" r:id="rId6"/>
    <p:sldId id="275" r:id="rId7"/>
    <p:sldId id="276" r:id="rId8"/>
    <p:sldId id="277" r:id="rId9"/>
    <p:sldId id="278" r:id="rId10"/>
    <p:sldId id="279" r:id="rId11"/>
    <p:sldId id="280" r:id="rId12"/>
    <p:sldId id="281" r:id="rId13"/>
    <p:sldId id="283" r:id="rId14"/>
    <p:sldId id="282" r:id="rId15"/>
    <p:sldId id="284" r:id="rId16"/>
    <p:sldId id="285" r:id="rId17"/>
    <p:sldId id="286" r:id="rId18"/>
    <p:sldId id="287" r:id="rId19"/>
    <p:sldId id="288" r:id="rId20"/>
    <p:sldId id="289" r:id="rId21"/>
    <p:sldId id="290" r:id="rId22"/>
    <p:sldId id="291" r:id="rId23"/>
    <p:sldId id="292" r:id="rId24"/>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75" d="100"/>
          <a:sy n="75" d="100"/>
        </p:scale>
        <p:origin x="1666" y="58"/>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23D24E89-2E7B-409A-A126-1A53DC070D1E}" type="datetimeFigureOut">
              <a:rPr lang="en-US" smtClean="0"/>
              <a:pPr/>
              <a:t>1/29/2026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71EC651-BA23-4A5B-9265-3AD3C36B9A9E}"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3D24E89-2E7B-409A-A126-1A53DC070D1E}" type="datetimeFigureOut">
              <a:rPr lang="en-US" smtClean="0"/>
              <a:pPr/>
              <a:t>1/29/2026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71EC651-BA23-4A5B-9265-3AD3C36B9A9E}"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3D24E89-2E7B-409A-A126-1A53DC070D1E}" type="datetimeFigureOut">
              <a:rPr lang="en-US" smtClean="0"/>
              <a:pPr/>
              <a:t>1/29/2026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71EC651-BA23-4A5B-9265-3AD3C36B9A9E}"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23D24E89-2E7B-409A-A126-1A53DC070D1E}" type="datetimeFigureOut">
              <a:rPr lang="en-US" smtClean="0"/>
              <a:pPr/>
              <a:t>1/29/2026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71EC651-BA23-4A5B-9265-3AD3C36B9A9E}"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23D24E89-2E7B-409A-A126-1A53DC070D1E}" type="datetimeFigureOut">
              <a:rPr lang="en-US" smtClean="0"/>
              <a:pPr/>
              <a:t>1/29/2026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71EC651-BA23-4A5B-9265-3AD3C36B9A9E}"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23D24E89-2E7B-409A-A126-1A53DC070D1E}" type="datetimeFigureOut">
              <a:rPr lang="en-US" smtClean="0"/>
              <a:pPr/>
              <a:t>1/29/2026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71EC651-BA23-4A5B-9265-3AD3C36B9A9E}"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3D24E89-2E7B-409A-A126-1A53DC070D1E}" type="datetimeFigureOut">
              <a:rPr lang="en-US" smtClean="0"/>
              <a:pPr/>
              <a:t>1/29/2026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71EC651-BA23-4A5B-9265-3AD3C36B9A9E}"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23D24E89-2E7B-409A-A126-1A53DC070D1E}" type="datetimeFigureOut">
              <a:rPr lang="en-US" smtClean="0"/>
              <a:pPr/>
              <a:t>1/29/2026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71EC651-BA23-4A5B-9265-3AD3C36B9A9E}"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23D24E89-2E7B-409A-A126-1A53DC070D1E}" type="datetimeFigureOut">
              <a:rPr lang="en-US" smtClean="0"/>
              <a:pPr/>
              <a:t>1/29/2026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71EC651-BA23-4A5B-9265-3AD3C36B9A9E}"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3D24E89-2E7B-409A-A126-1A53DC070D1E}" type="datetimeFigureOut">
              <a:rPr lang="en-US" smtClean="0"/>
              <a:pPr/>
              <a:t>1/29/2026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71EC651-BA23-4A5B-9265-3AD3C36B9A9E}"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3D24E89-2E7B-409A-A126-1A53DC070D1E}" type="datetimeFigureOut">
              <a:rPr lang="en-US" smtClean="0"/>
              <a:pPr/>
              <a:t>1/29/2026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71EC651-BA23-4A5B-9265-3AD3C36B9A9E}"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3D24E89-2E7B-409A-A126-1A53DC070D1E}" type="datetimeFigureOut">
              <a:rPr lang="en-US" smtClean="0"/>
              <a:pPr/>
              <a:t>1/29/2026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71EC651-BA23-4A5B-9265-3AD3C36B9A9E}"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9.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071538" y="1428736"/>
            <a:ext cx="7632000" cy="1428760"/>
          </a:xfrm>
        </p:spPr>
        <p:txBody>
          <a:bodyPr>
            <a:normAutofit fontScale="90000"/>
          </a:bodyPr>
          <a:lstStyle/>
          <a:p>
            <a:br>
              <a:rPr lang="en-US" sz="2200" b="1" dirty="0">
                <a:solidFill>
                  <a:srgbClr val="FF0000"/>
                </a:solidFill>
                <a:latin typeface="Times New Roman" pitchFamily="18" charset="0"/>
                <a:cs typeface="Times New Roman" pitchFamily="18" charset="0"/>
              </a:rPr>
            </a:br>
            <a:br>
              <a:rPr lang="en-US" sz="2200" b="1" dirty="0">
                <a:solidFill>
                  <a:srgbClr val="FF0000"/>
                </a:solidFill>
                <a:latin typeface="Times New Roman" pitchFamily="18" charset="0"/>
                <a:cs typeface="Times New Roman" pitchFamily="18" charset="0"/>
              </a:rPr>
            </a:br>
            <a:br>
              <a:rPr lang="en-US" sz="2200" b="1" dirty="0">
                <a:solidFill>
                  <a:srgbClr val="FF0000"/>
                </a:solidFill>
                <a:latin typeface="Times New Roman" pitchFamily="18" charset="0"/>
                <a:cs typeface="Times New Roman" pitchFamily="18" charset="0"/>
              </a:rPr>
            </a:br>
            <a:br>
              <a:rPr lang="en-US" sz="2200" b="1" dirty="0">
                <a:solidFill>
                  <a:srgbClr val="FF0000"/>
                </a:solidFill>
                <a:latin typeface="Times New Roman" pitchFamily="18" charset="0"/>
                <a:cs typeface="Times New Roman" pitchFamily="18" charset="0"/>
              </a:rPr>
            </a:br>
            <a:br>
              <a:rPr lang="en-US" sz="2200" b="1" dirty="0">
                <a:solidFill>
                  <a:srgbClr val="FF0000"/>
                </a:solidFill>
                <a:latin typeface="Times New Roman" pitchFamily="18" charset="0"/>
                <a:cs typeface="Times New Roman" pitchFamily="18" charset="0"/>
              </a:rPr>
            </a:br>
            <a:br>
              <a:rPr lang="en-US" sz="2200" b="1" dirty="0">
                <a:solidFill>
                  <a:srgbClr val="FF0000"/>
                </a:solidFill>
                <a:latin typeface="Times New Roman" pitchFamily="18" charset="0"/>
                <a:cs typeface="Times New Roman" pitchFamily="18" charset="0"/>
              </a:rPr>
            </a:br>
            <a:r>
              <a:rPr lang="en-US" sz="2200" b="1" dirty="0">
                <a:solidFill>
                  <a:srgbClr val="FF0000"/>
                </a:solidFill>
                <a:latin typeface="Times New Roman" pitchFamily="18" charset="0"/>
                <a:cs typeface="Times New Roman" pitchFamily="18" charset="0"/>
              </a:rPr>
              <a:t>BP603T.</a:t>
            </a:r>
            <a:r>
              <a:rPr lang="en-US" sz="3200" b="1" dirty="0">
                <a:latin typeface="Times New Roman" pitchFamily="18" charset="0"/>
                <a:cs typeface="Times New Roman" pitchFamily="18" charset="0"/>
              </a:rPr>
              <a:t> </a:t>
            </a:r>
            <a:br>
              <a:rPr lang="en-US" sz="3200" b="1" dirty="0"/>
            </a:br>
            <a:r>
              <a:rPr lang="en-US" sz="2700" b="1" dirty="0">
                <a:solidFill>
                  <a:schemeClr val="accent3">
                    <a:lumMod val="75000"/>
                  </a:schemeClr>
                </a:solidFill>
                <a:latin typeface="Times New Roman" pitchFamily="18" charset="0"/>
                <a:cs typeface="Times New Roman" pitchFamily="18" charset="0"/>
              </a:rPr>
              <a:t>HERBAL DRUG TECHNOLOGY</a:t>
            </a:r>
            <a:br>
              <a:rPr lang="en-US" sz="2700" b="1" dirty="0">
                <a:solidFill>
                  <a:schemeClr val="accent3">
                    <a:lumMod val="75000"/>
                  </a:schemeClr>
                </a:solidFill>
                <a:latin typeface="Times New Roman" pitchFamily="18" charset="0"/>
                <a:cs typeface="Times New Roman" pitchFamily="18" charset="0"/>
              </a:rPr>
            </a:br>
            <a:br>
              <a:rPr lang="en-US" sz="2700" b="1" dirty="0">
                <a:solidFill>
                  <a:schemeClr val="accent3">
                    <a:lumMod val="75000"/>
                  </a:schemeClr>
                </a:solidFill>
              </a:rPr>
            </a:br>
            <a:br>
              <a:rPr lang="en-US" sz="2700" b="1" dirty="0">
                <a:solidFill>
                  <a:schemeClr val="accent3">
                    <a:lumMod val="75000"/>
                  </a:schemeClr>
                </a:solidFill>
              </a:rPr>
            </a:br>
            <a:r>
              <a:rPr lang="en-US" sz="2700" b="1" dirty="0">
                <a:solidFill>
                  <a:schemeClr val="accent2">
                    <a:lumMod val="75000"/>
                  </a:schemeClr>
                </a:solidFill>
                <a:latin typeface="Times New Roman" pitchFamily="18" charset="0"/>
                <a:cs typeface="Times New Roman" pitchFamily="18" charset="0"/>
              </a:rPr>
              <a:t>CLASS-5</a:t>
            </a:r>
            <a:br>
              <a:rPr lang="en-US" sz="2200" b="1" dirty="0">
                <a:solidFill>
                  <a:schemeClr val="accent2">
                    <a:lumMod val="75000"/>
                  </a:schemeClr>
                </a:solidFill>
                <a:latin typeface="Times New Roman" pitchFamily="18" charset="0"/>
                <a:cs typeface="Times New Roman" pitchFamily="18" charset="0"/>
              </a:rPr>
            </a:br>
            <a:r>
              <a:rPr lang="en-US" sz="2200" b="1" dirty="0">
                <a:solidFill>
                  <a:schemeClr val="tx2">
                    <a:lumMod val="75000"/>
                  </a:schemeClr>
                </a:solidFill>
                <a:latin typeface="Times New Roman" pitchFamily="18" charset="0"/>
                <a:cs typeface="Times New Roman" pitchFamily="18" charset="0"/>
              </a:rPr>
              <a:t>TOPIC</a:t>
            </a:r>
            <a:r>
              <a:rPr lang="en-US" sz="2700" b="1" dirty="0">
                <a:solidFill>
                  <a:schemeClr val="tx2">
                    <a:lumMod val="75000"/>
                  </a:schemeClr>
                </a:solidFill>
                <a:latin typeface="Times New Roman" pitchFamily="18" charset="0"/>
                <a:cs typeface="Times New Roman" pitchFamily="18" charset="0"/>
              </a:rPr>
              <a:t>: </a:t>
            </a:r>
            <a:r>
              <a:rPr lang="en-US" sz="2200" b="1" dirty="0">
                <a:solidFill>
                  <a:schemeClr val="accent4">
                    <a:lumMod val="50000"/>
                  </a:schemeClr>
                </a:solidFill>
                <a:latin typeface="Times New Roman" pitchFamily="18" charset="0"/>
                <a:cs typeface="Times New Roman" pitchFamily="18" charset="0"/>
              </a:rPr>
              <a:t>Pests &amp; Pest control</a:t>
            </a:r>
            <a:br>
              <a:rPr lang="en-US" sz="2200" b="1" dirty="0">
                <a:solidFill>
                  <a:schemeClr val="accent4">
                    <a:lumMod val="50000"/>
                  </a:schemeClr>
                </a:solidFill>
                <a:latin typeface="Times New Roman" pitchFamily="18" charset="0"/>
                <a:cs typeface="Times New Roman" pitchFamily="18" charset="0"/>
              </a:rPr>
            </a:br>
            <a:br>
              <a:rPr lang="en-US" sz="2200" b="1" dirty="0">
                <a:solidFill>
                  <a:srgbClr val="0070C0"/>
                </a:solidFill>
                <a:latin typeface="Times New Roman" pitchFamily="18" charset="0"/>
                <a:cs typeface="Times New Roman" pitchFamily="18" charset="0"/>
              </a:rPr>
            </a:br>
            <a:br>
              <a:rPr lang="en-US" sz="2700" b="1" dirty="0">
                <a:solidFill>
                  <a:schemeClr val="tx2">
                    <a:lumMod val="75000"/>
                  </a:schemeClr>
                </a:solidFill>
              </a:rPr>
            </a:br>
            <a:endParaRPr lang="en-US" sz="3200" b="1" dirty="0">
              <a:solidFill>
                <a:schemeClr val="tx2">
                  <a:lumMod val="75000"/>
                </a:schemeClr>
              </a:solidFill>
              <a:latin typeface="Times New Roman" pitchFamily="18" charset="0"/>
              <a:cs typeface="Times New Roman" pitchFamily="18" charset="0"/>
            </a:endParaRPr>
          </a:p>
        </p:txBody>
      </p:sp>
      <p:sp>
        <p:nvSpPr>
          <p:cNvPr id="3" name="Subtitle 2"/>
          <p:cNvSpPr>
            <a:spLocks noGrp="1"/>
          </p:cNvSpPr>
          <p:nvPr>
            <p:ph type="subTitle" idx="1"/>
          </p:nvPr>
        </p:nvSpPr>
        <p:spPr>
          <a:xfrm>
            <a:off x="1357290" y="3786190"/>
            <a:ext cx="6800066" cy="1357322"/>
          </a:xfrm>
        </p:spPr>
        <p:txBody>
          <a:bodyPr>
            <a:normAutofit fontScale="40000" lnSpcReduction="20000"/>
          </a:bodyPr>
          <a:lstStyle/>
          <a:p>
            <a:endParaRPr lang="en-US" dirty="0">
              <a:solidFill>
                <a:srgbClr val="FF0000"/>
              </a:solidFill>
              <a:latin typeface="Algerian" pitchFamily="82" charset="0"/>
            </a:endParaRPr>
          </a:p>
          <a:p>
            <a:r>
              <a:rPr lang="en-US" sz="4500" b="1" dirty="0">
                <a:solidFill>
                  <a:srgbClr val="FF0000"/>
                </a:solidFill>
                <a:latin typeface="Algerian" pitchFamily="82" charset="0"/>
              </a:rPr>
              <a:t>BY</a:t>
            </a:r>
          </a:p>
          <a:p>
            <a:r>
              <a:rPr lang="en-US" sz="3800" b="1" dirty="0">
                <a:solidFill>
                  <a:srgbClr val="FF0000"/>
                </a:solidFill>
                <a:latin typeface="Times New Roman" panose="02020603050405020304" pitchFamily="18" charset="0"/>
                <a:cs typeface="Times New Roman" panose="02020603050405020304" pitchFamily="18" charset="0"/>
              </a:rPr>
              <a:t>B.RATNA DEEPTHI</a:t>
            </a:r>
          </a:p>
          <a:p>
            <a:endParaRPr lang="en-US" dirty="0">
              <a:solidFill>
                <a:srgbClr val="FF0000"/>
              </a:solidFill>
              <a:latin typeface="Algerian" pitchFamily="82" charset="0"/>
            </a:endParaRPr>
          </a:p>
          <a:p>
            <a:r>
              <a:rPr lang="en-IN" sz="4200" b="1" dirty="0">
                <a:solidFill>
                  <a:schemeClr val="tx1"/>
                </a:solidFill>
                <a:latin typeface="Times New Roman" pitchFamily="18" charset="0"/>
                <a:cs typeface="Times New Roman" pitchFamily="18" charset="0"/>
              </a:rPr>
              <a:t>Academic year-2020-21</a:t>
            </a:r>
            <a:endParaRPr lang="en-US" sz="4200" b="1" dirty="0">
              <a:solidFill>
                <a:schemeClr val="tx1"/>
              </a:solidFill>
              <a:latin typeface="Algerian" pitchFamily="82" charset="0"/>
            </a:endParaRPr>
          </a:p>
        </p:txBody>
      </p:sp>
      <p:pic>
        <p:nvPicPr>
          <p:cNvPr id="1026" name="Picture 2" descr="RCP NEW LOGO"/>
          <p:cNvPicPr>
            <a:picLocks noChangeAspect="1" noChangeArrowheads="1"/>
          </p:cNvPicPr>
          <p:nvPr/>
        </p:nvPicPr>
        <p:blipFill>
          <a:blip r:embed="rId2"/>
          <a:srcRect/>
          <a:stretch>
            <a:fillRect/>
          </a:stretch>
        </p:blipFill>
        <p:spPr bwMode="auto">
          <a:xfrm>
            <a:off x="4143372" y="0"/>
            <a:ext cx="1214446" cy="1220533"/>
          </a:xfrm>
          <a:prstGeom prst="rect">
            <a:avLst/>
          </a:prstGeom>
          <a:noFill/>
          <a:ln w="9525">
            <a:noFill/>
            <a:miter lim="800000"/>
            <a:headEnd/>
            <a:tailEnd/>
          </a:ln>
        </p:spPr>
      </p:pic>
      <p:sp>
        <p:nvSpPr>
          <p:cNvPr id="5" name="TextBox 4"/>
          <p:cNvSpPr txBox="1"/>
          <p:nvPr/>
        </p:nvSpPr>
        <p:spPr>
          <a:xfrm>
            <a:off x="1285852" y="5214950"/>
            <a:ext cx="7000924" cy="1415772"/>
          </a:xfrm>
          <a:prstGeom prst="rect">
            <a:avLst/>
          </a:prstGeom>
          <a:noFill/>
        </p:spPr>
        <p:txBody>
          <a:bodyPr wrap="square" rtlCol="0">
            <a:spAutoFit/>
          </a:bodyPr>
          <a:lstStyle/>
          <a:p>
            <a:pPr algn="ctr"/>
            <a:r>
              <a:rPr lang="en-US" sz="3200" b="1" dirty="0">
                <a:solidFill>
                  <a:srgbClr val="002060"/>
                </a:solidFill>
                <a:latin typeface="Times New Roman" pitchFamily="18" charset="0"/>
                <a:cs typeface="Times New Roman" pitchFamily="18" charset="0"/>
              </a:rPr>
              <a:t>RAGHU COLLEGE OF PHARMACY</a:t>
            </a:r>
            <a:endParaRPr lang="en-US" sz="3200" dirty="0">
              <a:solidFill>
                <a:srgbClr val="002060"/>
              </a:solidFill>
              <a:latin typeface="Times New Roman" pitchFamily="18" charset="0"/>
              <a:cs typeface="Times New Roman" pitchFamily="18" charset="0"/>
            </a:endParaRPr>
          </a:p>
          <a:p>
            <a:pPr algn="ctr"/>
            <a:r>
              <a:rPr lang="en-US" dirty="0">
                <a:solidFill>
                  <a:srgbClr val="002060"/>
                </a:solidFill>
                <a:latin typeface="Times New Roman" pitchFamily="18" charset="0"/>
                <a:cs typeface="Times New Roman" pitchFamily="18" charset="0"/>
              </a:rPr>
              <a:t>       </a:t>
            </a:r>
            <a:r>
              <a:rPr lang="en-US" dirty="0" err="1">
                <a:solidFill>
                  <a:srgbClr val="002060"/>
                </a:solidFill>
                <a:latin typeface="Times New Roman" pitchFamily="18" charset="0"/>
                <a:cs typeface="Times New Roman" pitchFamily="18" charset="0"/>
              </a:rPr>
              <a:t>Dakamarri</a:t>
            </a:r>
            <a:r>
              <a:rPr lang="en-US" dirty="0">
                <a:solidFill>
                  <a:srgbClr val="002060"/>
                </a:solidFill>
                <a:latin typeface="Times New Roman" pitchFamily="18" charset="0"/>
                <a:cs typeface="Times New Roman" pitchFamily="18" charset="0"/>
              </a:rPr>
              <a:t> ,</a:t>
            </a:r>
            <a:r>
              <a:rPr lang="en-US" dirty="0" err="1">
                <a:solidFill>
                  <a:srgbClr val="002060"/>
                </a:solidFill>
                <a:latin typeface="Times New Roman" pitchFamily="18" charset="0"/>
                <a:cs typeface="Times New Roman" pitchFamily="18" charset="0"/>
              </a:rPr>
              <a:t>Bheemunipatnam</a:t>
            </a:r>
            <a:r>
              <a:rPr lang="en-US" dirty="0">
                <a:solidFill>
                  <a:srgbClr val="002060"/>
                </a:solidFill>
                <a:latin typeface="Times New Roman" pitchFamily="18" charset="0"/>
                <a:cs typeface="Times New Roman" pitchFamily="18" charset="0"/>
              </a:rPr>
              <a:t> </a:t>
            </a:r>
            <a:r>
              <a:rPr lang="en-US" dirty="0" err="1">
                <a:solidFill>
                  <a:srgbClr val="002060"/>
                </a:solidFill>
                <a:latin typeface="Times New Roman" pitchFamily="18" charset="0"/>
                <a:cs typeface="Times New Roman" pitchFamily="18" charset="0"/>
              </a:rPr>
              <a:t>madndalam,Visakhapatnam</a:t>
            </a:r>
            <a:r>
              <a:rPr lang="en-US" dirty="0">
                <a:solidFill>
                  <a:srgbClr val="002060"/>
                </a:solidFill>
                <a:latin typeface="Times New Roman" pitchFamily="18" charset="0"/>
                <a:cs typeface="Times New Roman" pitchFamily="18" charset="0"/>
              </a:rPr>
              <a:t> 531162</a:t>
            </a:r>
          </a:p>
          <a:p>
            <a:r>
              <a:rPr lang="en-IN" dirty="0">
                <a:latin typeface="Times New Roman" pitchFamily="18" charset="0"/>
                <a:cs typeface="Times New Roman" pitchFamily="18" charset="0"/>
              </a:rPr>
              <a:t> 				</a:t>
            </a:r>
            <a:endParaRPr lang="en-US" dirty="0">
              <a:latin typeface="Times New Roman" pitchFamily="18" charset="0"/>
              <a:cs typeface="Times New Roman" pitchFamily="18" charset="0"/>
            </a:endParaRPr>
          </a:p>
          <a:p>
            <a:endParaRPr lang="en-US"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28596" y="214290"/>
            <a:ext cx="8229600" cy="642942"/>
          </a:xfrm>
        </p:spPr>
        <p:txBody>
          <a:bodyPr>
            <a:normAutofit fontScale="90000"/>
          </a:bodyPr>
          <a:lstStyle/>
          <a:p>
            <a:r>
              <a:rPr lang="en-US"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Times New Roman" pitchFamily="18" charset="0"/>
                <a:cs typeface="Times New Roman" pitchFamily="18" charset="0"/>
              </a:rPr>
              <a:t>Pest </a:t>
            </a:r>
            <a:br>
              <a:rPr lang="en-US"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br>
            <a:endParaRPr lang="en-US"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endParaRPr>
          </a:p>
        </p:txBody>
      </p:sp>
      <p:sp>
        <p:nvSpPr>
          <p:cNvPr id="3" name="Content Placeholder 2"/>
          <p:cNvSpPr>
            <a:spLocks noGrp="1"/>
          </p:cNvSpPr>
          <p:nvPr>
            <p:ph idx="1"/>
          </p:nvPr>
        </p:nvSpPr>
        <p:spPr>
          <a:xfrm>
            <a:off x="357158" y="1285860"/>
            <a:ext cx="8429684" cy="5143536"/>
          </a:xfrm>
        </p:spPr>
        <p:txBody>
          <a:bodyPr>
            <a:normAutofit/>
          </a:bodyPr>
          <a:lstStyle/>
          <a:p>
            <a:pPr>
              <a:buNone/>
            </a:pPr>
            <a:r>
              <a:rPr lang="en-US" b="1" u="sng" dirty="0">
                <a:latin typeface="Times New Roman" pitchFamily="18" charset="0"/>
                <a:cs typeface="Times New Roman" pitchFamily="18" charset="0"/>
              </a:rPr>
              <a:t>Definition:</a:t>
            </a:r>
            <a:endParaRPr lang="en-US" dirty="0">
              <a:latin typeface="Times New Roman" pitchFamily="18" charset="0"/>
              <a:cs typeface="Times New Roman" pitchFamily="18" charset="0"/>
            </a:endParaRPr>
          </a:p>
          <a:p>
            <a:pPr algn="just">
              <a:buNone/>
            </a:pPr>
            <a:r>
              <a:rPr lang="en-US" dirty="0">
                <a:latin typeface="Times New Roman" pitchFamily="18" charset="0"/>
                <a:cs typeface="Times New Roman" pitchFamily="18" charset="0"/>
              </a:rPr>
              <a:t>	</a:t>
            </a:r>
            <a:r>
              <a:rPr lang="en-US" b="1" dirty="0">
                <a:latin typeface="Times New Roman" pitchFamily="18" charset="0"/>
                <a:cs typeface="Times New Roman" pitchFamily="18" charset="0"/>
              </a:rPr>
              <a:t>Pests</a:t>
            </a:r>
            <a:r>
              <a:rPr lang="en-US" dirty="0">
                <a:latin typeface="Times New Roman" pitchFamily="18" charset="0"/>
                <a:cs typeface="Times New Roman" pitchFamily="18" charset="0"/>
              </a:rPr>
              <a:t> are undesired plant or animal species that causes a great damage to the plants.</a:t>
            </a:r>
          </a:p>
          <a:p>
            <a:pPr algn="just">
              <a:buNone/>
            </a:pPr>
            <a:r>
              <a:rPr lang="en-IN" b="1" dirty="0">
                <a:latin typeface="Times New Roman" pitchFamily="18" charset="0"/>
                <a:cs typeface="Times New Roman" pitchFamily="18" charset="0"/>
              </a:rPr>
              <a:t>Types of pests:</a:t>
            </a:r>
          </a:p>
          <a:p>
            <a:pPr marL="514350" indent="-514350" algn="just">
              <a:buAutoNum type="alphaLcParenR"/>
            </a:pPr>
            <a:r>
              <a:rPr lang="en-IN" dirty="0">
                <a:latin typeface="Times New Roman" pitchFamily="18" charset="0"/>
                <a:cs typeface="Times New Roman" pitchFamily="18" charset="0"/>
              </a:rPr>
              <a:t>Fungi and viruses</a:t>
            </a:r>
          </a:p>
          <a:p>
            <a:pPr marL="514350" indent="-514350" algn="just">
              <a:buAutoNum type="alphaLcParenR"/>
            </a:pPr>
            <a:r>
              <a:rPr lang="en-IN" dirty="0">
                <a:latin typeface="Times New Roman" pitchFamily="18" charset="0"/>
                <a:cs typeface="Times New Roman" pitchFamily="18" charset="0"/>
              </a:rPr>
              <a:t>Insects</a:t>
            </a:r>
          </a:p>
          <a:p>
            <a:pPr marL="514350" indent="-514350" algn="just">
              <a:buAutoNum type="alphaLcParenR"/>
            </a:pPr>
            <a:r>
              <a:rPr lang="en-IN" dirty="0">
                <a:latin typeface="Times New Roman" pitchFamily="18" charset="0"/>
                <a:cs typeface="Times New Roman" pitchFamily="18" charset="0"/>
              </a:rPr>
              <a:t>Weeds</a:t>
            </a:r>
          </a:p>
          <a:p>
            <a:pPr marL="514350" indent="-514350" algn="just">
              <a:buAutoNum type="alphaLcParenR"/>
            </a:pPr>
            <a:r>
              <a:rPr lang="en-IN" dirty="0">
                <a:latin typeface="Times New Roman" pitchFamily="18" charset="0"/>
                <a:cs typeface="Times New Roman" pitchFamily="18" charset="0"/>
              </a:rPr>
              <a:t>Non insect pests</a:t>
            </a:r>
            <a:endParaRPr lang="en-US"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00034" y="0"/>
            <a:ext cx="8229600" cy="1143000"/>
          </a:xfrm>
        </p:spPr>
        <p:txBody>
          <a:bodyPr/>
          <a:lstStyle/>
          <a:p>
            <a:r>
              <a:rPr lang="en-US" b="1" dirty="0">
                <a:solidFill>
                  <a:srgbClr val="FF0000"/>
                </a:solidFill>
                <a:latin typeface="Times New Roman" pitchFamily="18" charset="0"/>
                <a:cs typeface="Times New Roman" pitchFamily="18" charset="0"/>
              </a:rPr>
              <a:t>Fungi and viruses</a:t>
            </a:r>
          </a:p>
        </p:txBody>
      </p:sp>
      <p:sp>
        <p:nvSpPr>
          <p:cNvPr id="3" name="Content Placeholder 2"/>
          <p:cNvSpPr>
            <a:spLocks noGrp="1"/>
          </p:cNvSpPr>
          <p:nvPr>
            <p:ph idx="1"/>
          </p:nvPr>
        </p:nvSpPr>
        <p:spPr>
          <a:xfrm>
            <a:off x="214282" y="1214422"/>
            <a:ext cx="8715436" cy="5357850"/>
          </a:xfrm>
        </p:spPr>
        <p:txBody>
          <a:bodyPr>
            <a:normAutofit/>
          </a:bodyPr>
          <a:lstStyle/>
          <a:p>
            <a:pPr>
              <a:buNone/>
            </a:pPr>
            <a:r>
              <a:rPr lang="en-US" dirty="0">
                <a:latin typeface="Times New Roman" pitchFamily="18" charset="0"/>
                <a:cs typeface="Times New Roman" pitchFamily="18" charset="0"/>
              </a:rPr>
              <a:t>Fungi:</a:t>
            </a:r>
          </a:p>
          <a:p>
            <a:pPr>
              <a:buNone/>
            </a:pPr>
            <a:endParaRPr lang="en-US" dirty="0">
              <a:latin typeface="Times New Roman" pitchFamily="18" charset="0"/>
              <a:cs typeface="Times New Roman" pitchFamily="18" charset="0"/>
            </a:endParaRPr>
          </a:p>
          <a:p>
            <a:pPr>
              <a:buNone/>
            </a:pPr>
            <a:r>
              <a:rPr lang="en-US" dirty="0">
                <a:latin typeface="Times New Roman" pitchFamily="18" charset="0"/>
                <a:cs typeface="Times New Roman" pitchFamily="18" charset="0"/>
              </a:rPr>
              <a:t> </a:t>
            </a:r>
          </a:p>
          <a:p>
            <a:endParaRPr lang="en-US" dirty="0"/>
          </a:p>
        </p:txBody>
      </p:sp>
      <p:graphicFrame>
        <p:nvGraphicFramePr>
          <p:cNvPr id="4" name="Table 3"/>
          <p:cNvGraphicFramePr>
            <a:graphicFrameLocks noGrp="1"/>
          </p:cNvGraphicFramePr>
          <p:nvPr/>
        </p:nvGraphicFramePr>
        <p:xfrm>
          <a:off x="1524000" y="1397000"/>
          <a:ext cx="6762776" cy="4226560"/>
        </p:xfrm>
        <a:graphic>
          <a:graphicData uri="http://schemas.openxmlformats.org/drawingml/2006/table">
            <a:tbl>
              <a:tblPr firstRow="1" bandRow="1">
                <a:tableStyleId>{5C22544A-7EE6-4342-B048-85BDC9FD1C3A}</a:tableStyleId>
              </a:tblPr>
              <a:tblGrid>
                <a:gridCol w="2047868">
                  <a:extLst>
                    <a:ext uri="{9D8B030D-6E8A-4147-A177-3AD203B41FA5}">
                      <a16:colId xmlns:a16="http://schemas.microsoft.com/office/drawing/2014/main" val="20000"/>
                    </a:ext>
                  </a:extLst>
                </a:gridCol>
                <a:gridCol w="4714908">
                  <a:extLst>
                    <a:ext uri="{9D8B030D-6E8A-4147-A177-3AD203B41FA5}">
                      <a16:colId xmlns:a16="http://schemas.microsoft.com/office/drawing/2014/main" val="20001"/>
                    </a:ext>
                  </a:extLst>
                </a:gridCol>
              </a:tblGrid>
              <a:tr h="370840">
                <a:tc>
                  <a:txBody>
                    <a:bodyPr/>
                    <a:lstStyle/>
                    <a:p>
                      <a:r>
                        <a:rPr lang="en-IN" dirty="0"/>
                        <a:t>Name of the fungi</a:t>
                      </a:r>
                      <a:endParaRPr lang="en-US" dirty="0"/>
                    </a:p>
                  </a:txBody>
                  <a:tcPr/>
                </a:tc>
                <a:tc>
                  <a:txBody>
                    <a:bodyPr/>
                    <a:lstStyle/>
                    <a:p>
                      <a:r>
                        <a:rPr lang="en-IN" dirty="0"/>
                        <a:t>Disease caused</a:t>
                      </a:r>
                      <a:endParaRPr lang="en-US" dirty="0"/>
                    </a:p>
                  </a:txBody>
                  <a:tcPr/>
                </a:tc>
                <a:extLst>
                  <a:ext uri="{0D108BD9-81ED-4DB2-BD59-A6C34878D82A}">
                    <a16:rowId xmlns:a16="http://schemas.microsoft.com/office/drawing/2014/main" val="10000"/>
                  </a:ext>
                </a:extLst>
              </a:tr>
              <a:tr h="370840">
                <a:tc>
                  <a:txBody>
                    <a:bodyPr/>
                    <a:lstStyle/>
                    <a:p>
                      <a:r>
                        <a:rPr lang="en-IN" i="1" dirty="0" err="1"/>
                        <a:t>Ascochyta</a:t>
                      </a:r>
                      <a:r>
                        <a:rPr lang="en-IN" i="1" dirty="0"/>
                        <a:t> </a:t>
                      </a:r>
                      <a:r>
                        <a:rPr lang="en-IN" i="1" dirty="0" err="1"/>
                        <a:t>atropae</a:t>
                      </a:r>
                      <a:endParaRPr lang="en-US" i="1" dirty="0"/>
                    </a:p>
                  </a:txBody>
                  <a:tcPr/>
                </a:tc>
                <a:tc>
                  <a:txBody>
                    <a:bodyPr/>
                    <a:lstStyle/>
                    <a:p>
                      <a:r>
                        <a:rPr lang="en-IN" b="1" dirty="0"/>
                        <a:t>Leaf necrosis </a:t>
                      </a:r>
                      <a:r>
                        <a:rPr lang="en-IN" dirty="0" err="1"/>
                        <a:t>ie</a:t>
                      </a:r>
                      <a:r>
                        <a:rPr lang="en-IN" dirty="0"/>
                        <a:t> formation of greyish white irregular spots</a:t>
                      </a:r>
                      <a:endParaRPr lang="en-US" dirty="0"/>
                    </a:p>
                  </a:txBody>
                  <a:tcPr/>
                </a:tc>
                <a:extLst>
                  <a:ext uri="{0D108BD9-81ED-4DB2-BD59-A6C34878D82A}">
                    <a16:rowId xmlns:a16="http://schemas.microsoft.com/office/drawing/2014/main" val="10001"/>
                  </a:ext>
                </a:extLst>
              </a:tr>
              <a:tr h="370840">
                <a:tc>
                  <a:txBody>
                    <a:bodyPr/>
                    <a:lstStyle/>
                    <a:p>
                      <a:r>
                        <a:rPr lang="en-IN" i="1" dirty="0" err="1"/>
                        <a:t>Cercospora</a:t>
                      </a:r>
                      <a:r>
                        <a:rPr lang="en-IN" dirty="0"/>
                        <a:t> </a:t>
                      </a:r>
                      <a:r>
                        <a:rPr lang="en-IN" i="1" dirty="0" err="1"/>
                        <a:t>atropae</a:t>
                      </a:r>
                      <a:endParaRPr lang="en-US" i="1" dirty="0"/>
                    </a:p>
                  </a:txBody>
                  <a:tcPr/>
                </a:tc>
                <a:tc>
                  <a:txBody>
                    <a:bodyPr/>
                    <a:lstStyle/>
                    <a:p>
                      <a:r>
                        <a:rPr lang="en-IN" b="1" dirty="0"/>
                        <a:t>Leaf spot-</a:t>
                      </a:r>
                      <a:r>
                        <a:rPr lang="en-IN" b="1" baseline="0" dirty="0"/>
                        <a:t> </a:t>
                      </a:r>
                      <a:r>
                        <a:rPr lang="en-IN" baseline="0" dirty="0"/>
                        <a:t>round angular brown spots with chestnut coloured margin on both side of the leaves</a:t>
                      </a:r>
                      <a:endParaRPr lang="en-US" dirty="0"/>
                    </a:p>
                  </a:txBody>
                  <a:tcPr/>
                </a:tc>
                <a:extLst>
                  <a:ext uri="{0D108BD9-81ED-4DB2-BD59-A6C34878D82A}">
                    <a16:rowId xmlns:a16="http://schemas.microsoft.com/office/drawing/2014/main" val="10002"/>
                  </a:ext>
                </a:extLst>
              </a:tr>
              <a:tr h="370840">
                <a:tc>
                  <a:txBody>
                    <a:bodyPr/>
                    <a:lstStyle/>
                    <a:p>
                      <a:r>
                        <a:rPr lang="en-IN" i="1" dirty="0" err="1"/>
                        <a:t>Phytophthera</a:t>
                      </a:r>
                      <a:r>
                        <a:rPr lang="en-IN" dirty="0"/>
                        <a:t> </a:t>
                      </a:r>
                      <a:r>
                        <a:rPr lang="en-IN" i="1" dirty="0" err="1"/>
                        <a:t>nicotiana</a:t>
                      </a:r>
                      <a:endParaRPr lang="en-US" i="1" dirty="0"/>
                    </a:p>
                  </a:txBody>
                  <a:tcPr/>
                </a:tc>
                <a:tc>
                  <a:txBody>
                    <a:bodyPr/>
                    <a:lstStyle/>
                    <a:p>
                      <a:r>
                        <a:rPr lang="en-IN" b="1" dirty="0" err="1"/>
                        <a:t>Phytophthera</a:t>
                      </a:r>
                      <a:r>
                        <a:rPr lang="en-IN" b="1" dirty="0"/>
                        <a:t> </a:t>
                      </a:r>
                      <a:r>
                        <a:rPr lang="en-IN" b="1" dirty="0" err="1"/>
                        <a:t>rootrot</a:t>
                      </a:r>
                      <a:r>
                        <a:rPr lang="en-IN" b="1" dirty="0"/>
                        <a:t> </a:t>
                      </a:r>
                      <a:r>
                        <a:rPr lang="en-IN" dirty="0"/>
                        <a:t>in </a:t>
                      </a:r>
                      <a:r>
                        <a:rPr lang="en-IN" dirty="0" err="1"/>
                        <a:t>belladona</a:t>
                      </a:r>
                      <a:r>
                        <a:rPr lang="en-IN" dirty="0"/>
                        <a:t> plant causing dropping of young leaves and branches, yellowing of older leaves and</a:t>
                      </a:r>
                      <a:r>
                        <a:rPr lang="en-IN" baseline="0" dirty="0"/>
                        <a:t> drying of whole plant.</a:t>
                      </a:r>
                      <a:endParaRPr lang="en-US" dirty="0"/>
                    </a:p>
                  </a:txBody>
                  <a:tcPr/>
                </a:tc>
                <a:extLst>
                  <a:ext uri="{0D108BD9-81ED-4DB2-BD59-A6C34878D82A}">
                    <a16:rowId xmlns:a16="http://schemas.microsoft.com/office/drawing/2014/main" val="10003"/>
                  </a:ext>
                </a:extLst>
              </a:tr>
              <a:tr h="370840">
                <a:tc>
                  <a:txBody>
                    <a:bodyPr/>
                    <a:lstStyle/>
                    <a:p>
                      <a:endParaRPr lang="en-US"/>
                    </a:p>
                  </a:txBody>
                  <a:tcPr/>
                </a:tc>
                <a:tc>
                  <a:txBody>
                    <a:bodyPr/>
                    <a:lstStyle/>
                    <a:p>
                      <a:endParaRPr lang="en-US"/>
                    </a:p>
                  </a:txBody>
                  <a:tcPr/>
                </a:tc>
                <a:extLst>
                  <a:ext uri="{0D108BD9-81ED-4DB2-BD59-A6C34878D82A}">
                    <a16:rowId xmlns:a16="http://schemas.microsoft.com/office/drawing/2014/main" val="10004"/>
                  </a:ext>
                </a:extLst>
              </a:tr>
              <a:tr h="370840">
                <a:tc>
                  <a:txBody>
                    <a:bodyPr/>
                    <a:lstStyle/>
                    <a:p>
                      <a:endParaRPr lang="en-US"/>
                    </a:p>
                  </a:txBody>
                  <a:tcPr/>
                </a:tc>
                <a:tc>
                  <a:txBody>
                    <a:bodyPr/>
                    <a:lstStyle/>
                    <a:p>
                      <a:endParaRPr lang="en-US"/>
                    </a:p>
                  </a:txBody>
                  <a:tcPr/>
                </a:tc>
                <a:extLst>
                  <a:ext uri="{0D108BD9-81ED-4DB2-BD59-A6C34878D82A}">
                    <a16:rowId xmlns:a16="http://schemas.microsoft.com/office/drawing/2014/main" val="10005"/>
                  </a:ext>
                </a:extLst>
              </a:tr>
              <a:tr h="370840">
                <a:tc>
                  <a:txBody>
                    <a:bodyPr/>
                    <a:lstStyle/>
                    <a:p>
                      <a:endParaRPr lang="en-US" dirty="0"/>
                    </a:p>
                  </a:txBody>
                  <a:tcPr/>
                </a:tc>
                <a:tc>
                  <a:txBody>
                    <a:bodyPr/>
                    <a:lstStyle/>
                    <a:p>
                      <a:endParaRPr lang="en-US" dirty="0"/>
                    </a:p>
                  </a:txBody>
                  <a:tcPr/>
                </a:tc>
                <a:extLst>
                  <a:ext uri="{0D108BD9-81ED-4DB2-BD59-A6C34878D82A}">
                    <a16:rowId xmlns:a16="http://schemas.microsoft.com/office/drawing/2014/main" val="10006"/>
                  </a:ext>
                </a:extLst>
              </a:tr>
            </a:tbl>
          </a:graphicData>
        </a:graphic>
      </p:graphicFrame>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714356"/>
            <a:ext cx="8229600" cy="5572164"/>
          </a:xfrm>
        </p:spPr>
        <p:txBody>
          <a:bodyPr/>
          <a:lstStyle/>
          <a:p>
            <a:pPr>
              <a:buNone/>
            </a:pPr>
            <a:r>
              <a:rPr lang="en-IN" b="1" dirty="0">
                <a:solidFill>
                  <a:srgbClr val="FF0000"/>
                </a:solidFill>
                <a:latin typeface="Times New Roman" pitchFamily="18" charset="0"/>
                <a:cs typeface="Times New Roman" pitchFamily="18" charset="0"/>
              </a:rPr>
              <a:t>Virus: </a:t>
            </a:r>
          </a:p>
          <a:p>
            <a:r>
              <a:rPr lang="en-IN" dirty="0">
                <a:latin typeface="Times New Roman" pitchFamily="18" charset="0"/>
                <a:cs typeface="Times New Roman" pitchFamily="18" charset="0"/>
              </a:rPr>
              <a:t>TMC: Tobacco mosaic virus</a:t>
            </a:r>
          </a:p>
          <a:p>
            <a:r>
              <a:rPr lang="en-IN" dirty="0">
                <a:latin typeface="Times New Roman" pitchFamily="18" charset="0"/>
                <a:cs typeface="Times New Roman" pitchFamily="18" charset="0"/>
              </a:rPr>
              <a:t> Tobacco ring spot virus</a:t>
            </a:r>
          </a:p>
          <a:p>
            <a:r>
              <a:rPr lang="en-IN" dirty="0">
                <a:latin typeface="Times New Roman" pitchFamily="18" charset="0"/>
                <a:cs typeface="Times New Roman" pitchFamily="18" charset="0"/>
              </a:rPr>
              <a:t> cucumber mosaic virus</a:t>
            </a:r>
          </a:p>
          <a:p>
            <a:r>
              <a:rPr lang="en-IN" dirty="0">
                <a:latin typeface="Times New Roman" pitchFamily="18" charset="0"/>
                <a:cs typeface="Times New Roman" pitchFamily="18" charset="0"/>
              </a:rPr>
              <a:t>Viruses are generally affects: </a:t>
            </a:r>
            <a:r>
              <a:rPr lang="en-IN" dirty="0" err="1">
                <a:latin typeface="Times New Roman" pitchFamily="18" charset="0"/>
                <a:cs typeface="Times New Roman" pitchFamily="18" charset="0"/>
              </a:rPr>
              <a:t>rauwolfia</a:t>
            </a:r>
            <a:r>
              <a:rPr lang="en-IN" dirty="0">
                <a:latin typeface="Times New Roman" pitchFamily="18" charset="0"/>
                <a:cs typeface="Times New Roman" pitchFamily="18" charset="0"/>
              </a:rPr>
              <a:t>, tobacco, </a:t>
            </a:r>
            <a:r>
              <a:rPr lang="en-IN" dirty="0" err="1">
                <a:latin typeface="Times New Roman" pitchFamily="18" charset="0"/>
                <a:cs typeface="Times New Roman" pitchFamily="18" charset="0"/>
              </a:rPr>
              <a:t>datura</a:t>
            </a:r>
            <a:r>
              <a:rPr lang="en-IN" dirty="0">
                <a:latin typeface="Times New Roman" pitchFamily="18" charset="0"/>
                <a:cs typeface="Times New Roman" pitchFamily="18" charset="0"/>
              </a:rPr>
              <a:t>, </a:t>
            </a:r>
            <a:r>
              <a:rPr lang="en-IN" dirty="0" err="1">
                <a:latin typeface="Times New Roman" pitchFamily="18" charset="0"/>
                <a:cs typeface="Times New Roman" pitchFamily="18" charset="0"/>
              </a:rPr>
              <a:t>vinca</a:t>
            </a:r>
            <a:r>
              <a:rPr lang="en-IN" dirty="0">
                <a:latin typeface="Times New Roman" pitchFamily="18" charset="0"/>
                <a:cs typeface="Times New Roman" pitchFamily="18" charset="0"/>
              </a:rPr>
              <a:t>, eucalyptus.</a:t>
            </a:r>
          </a:p>
          <a:p>
            <a:r>
              <a:rPr lang="en-IN" dirty="0">
                <a:latin typeface="Times New Roman" pitchFamily="18" charset="0"/>
                <a:cs typeface="Times New Roman" pitchFamily="18" charset="0"/>
              </a:rPr>
              <a:t>Other viruses: </a:t>
            </a:r>
            <a:r>
              <a:rPr lang="en-IN" b="1" dirty="0">
                <a:latin typeface="Times New Roman" pitchFamily="18" charset="0"/>
                <a:cs typeface="Times New Roman" pitchFamily="18" charset="0"/>
              </a:rPr>
              <a:t>Yellow vein mosaic virus, Graft transmissible virus, </a:t>
            </a:r>
            <a:r>
              <a:rPr lang="en-IN" b="1" dirty="0" err="1">
                <a:latin typeface="Times New Roman" pitchFamily="18" charset="0"/>
                <a:cs typeface="Times New Roman" pitchFamily="18" charset="0"/>
              </a:rPr>
              <a:t>Ruguse</a:t>
            </a:r>
            <a:r>
              <a:rPr lang="en-IN" b="1" dirty="0">
                <a:latin typeface="Times New Roman" pitchFamily="18" charset="0"/>
                <a:cs typeface="Times New Roman" pitchFamily="18" charset="0"/>
              </a:rPr>
              <a:t> leaf curl virus.</a:t>
            </a:r>
            <a:endParaRPr lang="en-US" b="1" dirty="0">
              <a:latin typeface="Times New Roman" pitchFamily="18" charset="0"/>
              <a:cs typeface="Times New Roman" pitchFamily="18" charset="0"/>
            </a:endParaRPr>
          </a:p>
        </p:txBody>
      </p:sp>
      <p:sp>
        <p:nvSpPr>
          <p:cNvPr id="4" name="Rectangle 3"/>
          <p:cNvSpPr/>
          <p:nvPr/>
        </p:nvSpPr>
        <p:spPr>
          <a:xfrm>
            <a:off x="5857884" y="1714488"/>
            <a:ext cx="1872000" cy="360000"/>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IN" dirty="0"/>
              <a:t>Effecting digitalis</a:t>
            </a:r>
            <a:endParaRPr lang="en-US" dirty="0"/>
          </a:p>
        </p:txBody>
      </p:sp>
      <p:sp>
        <p:nvSpPr>
          <p:cNvPr id="5" name="Rectangle 4"/>
          <p:cNvSpPr/>
          <p:nvPr/>
        </p:nvSpPr>
        <p:spPr>
          <a:xfrm>
            <a:off x="5500694" y="2571744"/>
            <a:ext cx="2196000" cy="432000"/>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IN" dirty="0"/>
              <a:t>Effecting </a:t>
            </a:r>
            <a:r>
              <a:rPr lang="en-IN" dirty="0" err="1"/>
              <a:t>hyoscyamus</a:t>
            </a:r>
            <a:endParaRPr lang="en-US" dirty="0"/>
          </a:p>
        </p:txBody>
      </p:sp>
      <p:sp>
        <p:nvSpPr>
          <p:cNvPr id="6" name="Right Brace 5"/>
          <p:cNvSpPr/>
          <p:nvPr/>
        </p:nvSpPr>
        <p:spPr>
          <a:xfrm>
            <a:off x="5357818" y="1428736"/>
            <a:ext cx="428628" cy="928694"/>
          </a:xfrm>
          <a:prstGeom prst="rightBrace">
            <a:avLst/>
          </a:prstGeom>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cxnSp>
        <p:nvCxnSpPr>
          <p:cNvPr id="8" name="Straight Arrow Connector 7"/>
          <p:cNvCxnSpPr/>
          <p:nvPr/>
        </p:nvCxnSpPr>
        <p:spPr>
          <a:xfrm>
            <a:off x="4857752" y="2786058"/>
            <a:ext cx="642942" cy="1588"/>
          </a:xfrm>
          <a:prstGeom prst="straightConnector1">
            <a:avLst/>
          </a:prstGeom>
          <a:ln>
            <a:tailEnd type="arrow"/>
          </a:ln>
        </p:spPr>
        <p:style>
          <a:lnRef idx="1">
            <a:schemeClr val="dk1"/>
          </a:lnRef>
          <a:fillRef idx="0">
            <a:schemeClr val="dk1"/>
          </a:fillRef>
          <a:effectRef idx="0">
            <a:schemeClr val="dk1"/>
          </a:effectRef>
          <a:fontRef idx="minor">
            <a:schemeClr val="tx1"/>
          </a:fontRef>
        </p:style>
      </p:cxn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b="1" dirty="0">
                <a:solidFill>
                  <a:srgbClr val="FF0000"/>
                </a:solidFill>
                <a:latin typeface="Times New Roman" pitchFamily="18" charset="0"/>
                <a:cs typeface="Times New Roman" pitchFamily="18" charset="0"/>
              </a:rPr>
              <a:t>Insects</a:t>
            </a:r>
            <a:endParaRPr lang="en-US" b="1" dirty="0">
              <a:solidFill>
                <a:srgbClr val="FF0000"/>
              </a:solidFill>
              <a:latin typeface="Times New Roman" pitchFamily="18" charset="0"/>
              <a:cs typeface="Times New Roman" pitchFamily="18" charset="0"/>
            </a:endParaRPr>
          </a:p>
        </p:txBody>
      </p:sp>
      <p:sp>
        <p:nvSpPr>
          <p:cNvPr id="3" name="Content Placeholder 2"/>
          <p:cNvSpPr>
            <a:spLocks noGrp="1"/>
          </p:cNvSpPr>
          <p:nvPr>
            <p:ph idx="1"/>
          </p:nvPr>
        </p:nvSpPr>
        <p:spPr>
          <a:xfrm>
            <a:off x="457200" y="1285860"/>
            <a:ext cx="8472518" cy="5143536"/>
          </a:xfrm>
        </p:spPr>
        <p:txBody>
          <a:bodyPr>
            <a:normAutofit/>
          </a:bodyPr>
          <a:lstStyle/>
          <a:p>
            <a:r>
              <a:rPr lang="en-IN" dirty="0" err="1">
                <a:latin typeface="Times New Roman" pitchFamily="18" charset="0"/>
                <a:cs typeface="Times New Roman" pitchFamily="18" charset="0"/>
              </a:rPr>
              <a:t>Agrotis</a:t>
            </a:r>
            <a:r>
              <a:rPr lang="en-IN" dirty="0">
                <a:latin typeface="Times New Roman" pitchFamily="18" charset="0"/>
                <a:cs typeface="Times New Roman" pitchFamily="18" charset="0"/>
              </a:rPr>
              <a:t> species, </a:t>
            </a:r>
            <a:r>
              <a:rPr lang="en-IN" i="1" dirty="0" err="1">
                <a:latin typeface="Times New Roman" pitchFamily="18" charset="0"/>
                <a:cs typeface="Times New Roman" pitchFamily="18" charset="0"/>
              </a:rPr>
              <a:t>Heliothis</a:t>
            </a:r>
            <a:r>
              <a:rPr lang="en-IN" i="1" dirty="0">
                <a:latin typeface="Times New Roman" pitchFamily="18" charset="0"/>
                <a:cs typeface="Times New Roman" pitchFamily="18" charset="0"/>
              </a:rPr>
              <a:t> armiger</a:t>
            </a:r>
            <a:r>
              <a:rPr lang="en-IN" dirty="0">
                <a:latin typeface="Times New Roman" pitchFamily="18" charset="0"/>
                <a:cs typeface="Times New Roman" pitchFamily="18" charset="0"/>
              </a:rPr>
              <a:t>, </a:t>
            </a:r>
            <a:r>
              <a:rPr lang="en-IN" i="1" dirty="0" err="1">
                <a:latin typeface="Times New Roman" pitchFamily="18" charset="0"/>
                <a:cs typeface="Times New Roman" pitchFamily="18" charset="0"/>
              </a:rPr>
              <a:t>Odonthotermer</a:t>
            </a:r>
            <a:r>
              <a:rPr lang="en-IN" dirty="0">
                <a:latin typeface="Times New Roman" pitchFamily="18" charset="0"/>
                <a:cs typeface="Times New Roman" pitchFamily="18" charset="0"/>
              </a:rPr>
              <a:t> </a:t>
            </a:r>
            <a:r>
              <a:rPr lang="en-IN" i="1" dirty="0" err="1">
                <a:latin typeface="Times New Roman" pitchFamily="18" charset="0"/>
                <a:cs typeface="Times New Roman" pitchFamily="18" charset="0"/>
              </a:rPr>
              <a:t>obesus</a:t>
            </a:r>
            <a:r>
              <a:rPr lang="en-IN" dirty="0">
                <a:latin typeface="Times New Roman" pitchFamily="18" charset="0"/>
                <a:cs typeface="Times New Roman" pitchFamily="18" charset="0"/>
              </a:rPr>
              <a:t> (</a:t>
            </a:r>
            <a:r>
              <a:rPr lang="en-IN" dirty="0" err="1">
                <a:latin typeface="Times New Roman" pitchFamily="18" charset="0"/>
                <a:cs typeface="Times New Roman" pitchFamily="18" charset="0"/>
              </a:rPr>
              <a:t>mentha</a:t>
            </a:r>
            <a:r>
              <a:rPr lang="en-IN" dirty="0">
                <a:latin typeface="Times New Roman" pitchFamily="18" charset="0"/>
                <a:cs typeface="Times New Roman" pitchFamily="18" charset="0"/>
              </a:rPr>
              <a:t>), </a:t>
            </a:r>
            <a:r>
              <a:rPr lang="en-IN" i="1" dirty="0">
                <a:latin typeface="Times New Roman" pitchFamily="18" charset="0"/>
                <a:cs typeface="Times New Roman" pitchFamily="18" charset="0"/>
              </a:rPr>
              <a:t>Flea</a:t>
            </a:r>
            <a:r>
              <a:rPr lang="en-IN" dirty="0">
                <a:latin typeface="Times New Roman" pitchFamily="18" charset="0"/>
                <a:cs typeface="Times New Roman" pitchFamily="18" charset="0"/>
              </a:rPr>
              <a:t> </a:t>
            </a:r>
            <a:r>
              <a:rPr lang="en-IN" i="1" dirty="0">
                <a:latin typeface="Times New Roman" pitchFamily="18" charset="0"/>
                <a:cs typeface="Times New Roman" pitchFamily="18" charset="0"/>
              </a:rPr>
              <a:t>beetles</a:t>
            </a:r>
          </a:p>
          <a:p>
            <a:r>
              <a:rPr lang="en-IN" i="1" dirty="0" err="1">
                <a:latin typeface="Times New Roman" pitchFamily="18" charset="0"/>
                <a:cs typeface="Times New Roman" pitchFamily="18" charset="0"/>
              </a:rPr>
              <a:t>Plantia</a:t>
            </a:r>
            <a:r>
              <a:rPr lang="en-IN" i="1" dirty="0">
                <a:latin typeface="Times New Roman" pitchFamily="18" charset="0"/>
                <a:cs typeface="Times New Roman" pitchFamily="18" charset="0"/>
              </a:rPr>
              <a:t> </a:t>
            </a:r>
            <a:r>
              <a:rPr lang="en-IN" i="1" dirty="0" err="1">
                <a:latin typeface="Times New Roman" pitchFamily="18" charset="0"/>
                <a:cs typeface="Times New Roman" pitchFamily="18" charset="0"/>
              </a:rPr>
              <a:t>Viridicolis</a:t>
            </a:r>
            <a:r>
              <a:rPr lang="en-IN" i="1" dirty="0">
                <a:latin typeface="Times New Roman" pitchFamily="18" charset="0"/>
                <a:cs typeface="Times New Roman" pitchFamily="18" charset="0"/>
              </a:rPr>
              <a:t>, </a:t>
            </a:r>
            <a:r>
              <a:rPr lang="en-IN" i="1" dirty="0" err="1">
                <a:latin typeface="Times New Roman" pitchFamily="18" charset="0"/>
                <a:cs typeface="Times New Roman" pitchFamily="18" charset="0"/>
              </a:rPr>
              <a:t>Diaphania</a:t>
            </a:r>
            <a:r>
              <a:rPr lang="en-IN" i="1" dirty="0">
                <a:latin typeface="Times New Roman" pitchFamily="18" charset="0"/>
                <a:cs typeface="Times New Roman" pitchFamily="18" charset="0"/>
              </a:rPr>
              <a:t> </a:t>
            </a:r>
            <a:r>
              <a:rPr lang="en-IN" i="1" dirty="0" err="1">
                <a:latin typeface="Times New Roman" pitchFamily="18" charset="0"/>
                <a:cs typeface="Times New Roman" pitchFamily="18" charset="0"/>
              </a:rPr>
              <a:t>nilgirica</a:t>
            </a:r>
            <a:r>
              <a:rPr lang="en-IN" i="1" dirty="0">
                <a:latin typeface="Times New Roman" pitchFamily="18" charset="0"/>
                <a:cs typeface="Times New Roman" pitchFamily="18" charset="0"/>
              </a:rPr>
              <a:t>, </a:t>
            </a:r>
            <a:r>
              <a:rPr lang="en-IN" i="1" dirty="0" err="1">
                <a:latin typeface="Times New Roman" pitchFamily="18" charset="0"/>
                <a:cs typeface="Times New Roman" pitchFamily="18" charset="0"/>
              </a:rPr>
              <a:t>Indomia</a:t>
            </a:r>
            <a:r>
              <a:rPr lang="en-IN" i="1" dirty="0">
                <a:latin typeface="Times New Roman" pitchFamily="18" charset="0"/>
                <a:cs typeface="Times New Roman" pitchFamily="18" charset="0"/>
              </a:rPr>
              <a:t> </a:t>
            </a:r>
            <a:r>
              <a:rPr lang="en-IN" i="1" dirty="0" err="1">
                <a:latin typeface="Times New Roman" pitchFamily="18" charset="0"/>
                <a:cs typeface="Times New Roman" pitchFamily="18" charset="0"/>
              </a:rPr>
              <a:t>cretaceus</a:t>
            </a:r>
            <a:r>
              <a:rPr lang="en-IN" i="1" dirty="0">
                <a:latin typeface="Times New Roman" pitchFamily="18" charset="0"/>
                <a:cs typeface="Times New Roman" pitchFamily="18" charset="0"/>
              </a:rPr>
              <a:t>--- </a:t>
            </a:r>
            <a:r>
              <a:rPr lang="en-IN" i="1" dirty="0" err="1">
                <a:latin typeface="Times New Roman" pitchFamily="18" charset="0"/>
                <a:cs typeface="Times New Roman" pitchFamily="18" charset="0"/>
              </a:rPr>
              <a:t>Rauwolfia</a:t>
            </a:r>
            <a:r>
              <a:rPr lang="en-IN" i="1" dirty="0">
                <a:latin typeface="Times New Roman" pitchFamily="18" charset="0"/>
                <a:cs typeface="Times New Roman" pitchFamily="18" charset="0"/>
              </a:rPr>
              <a:t> </a:t>
            </a:r>
            <a:r>
              <a:rPr lang="en-IN" i="1" dirty="0" err="1">
                <a:latin typeface="Times New Roman" pitchFamily="18" charset="0"/>
                <a:cs typeface="Times New Roman" pitchFamily="18" charset="0"/>
              </a:rPr>
              <a:t>serpentina</a:t>
            </a:r>
            <a:endParaRPr lang="en-IN" i="1" dirty="0">
              <a:latin typeface="Times New Roman" pitchFamily="18" charset="0"/>
              <a:cs typeface="Times New Roman" pitchFamily="18" charset="0"/>
            </a:endParaRPr>
          </a:p>
          <a:p>
            <a:r>
              <a:rPr lang="en-IN" i="1" dirty="0" err="1">
                <a:latin typeface="Times New Roman" pitchFamily="18" charset="0"/>
                <a:cs typeface="Times New Roman" pitchFamily="18" charset="0"/>
              </a:rPr>
              <a:t>Papilio</a:t>
            </a:r>
            <a:r>
              <a:rPr lang="en-IN" i="1" dirty="0">
                <a:latin typeface="Times New Roman" pitchFamily="18" charset="0"/>
                <a:cs typeface="Times New Roman" pitchFamily="18" charset="0"/>
              </a:rPr>
              <a:t> </a:t>
            </a:r>
            <a:r>
              <a:rPr lang="en-IN" i="1" dirty="0" err="1">
                <a:latin typeface="Times New Roman" pitchFamily="18" charset="0"/>
                <a:cs typeface="Times New Roman" pitchFamily="18" charset="0"/>
              </a:rPr>
              <a:t>machen</a:t>
            </a:r>
            <a:r>
              <a:rPr lang="en-IN" i="1" dirty="0">
                <a:latin typeface="Times New Roman" pitchFamily="18" charset="0"/>
                <a:cs typeface="Times New Roman" pitchFamily="18" charset="0"/>
              </a:rPr>
              <a:t>, </a:t>
            </a:r>
            <a:r>
              <a:rPr lang="en-IN" i="1" dirty="0" err="1">
                <a:latin typeface="Times New Roman" pitchFamily="18" charset="0"/>
                <a:cs typeface="Times New Roman" pitchFamily="18" charset="0"/>
              </a:rPr>
              <a:t>Hydaphis</a:t>
            </a:r>
            <a:r>
              <a:rPr lang="en-IN" i="1" dirty="0">
                <a:latin typeface="Times New Roman" pitchFamily="18" charset="0"/>
                <a:cs typeface="Times New Roman" pitchFamily="18" charset="0"/>
              </a:rPr>
              <a:t> </a:t>
            </a:r>
            <a:r>
              <a:rPr lang="en-IN" i="1" dirty="0" err="1">
                <a:latin typeface="Times New Roman" pitchFamily="18" charset="0"/>
                <a:cs typeface="Times New Roman" pitchFamily="18" charset="0"/>
              </a:rPr>
              <a:t>coriandri</a:t>
            </a:r>
            <a:r>
              <a:rPr lang="en-IN" i="1" dirty="0">
                <a:latin typeface="Times New Roman" pitchFamily="18" charset="0"/>
                <a:cs typeface="Times New Roman" pitchFamily="18" charset="0"/>
              </a:rPr>
              <a:t>---Dill fruit</a:t>
            </a:r>
          </a:p>
          <a:p>
            <a:r>
              <a:rPr lang="en-IN" i="1" dirty="0" err="1">
                <a:latin typeface="Times New Roman" pitchFamily="18" charset="0"/>
                <a:cs typeface="Times New Roman" pitchFamily="18" charset="0"/>
              </a:rPr>
              <a:t>Gonocephalum</a:t>
            </a:r>
            <a:r>
              <a:rPr lang="en-IN" i="1" dirty="0">
                <a:latin typeface="Times New Roman" pitchFamily="18" charset="0"/>
                <a:cs typeface="Times New Roman" pitchFamily="18" charset="0"/>
              </a:rPr>
              <a:t> species, </a:t>
            </a:r>
            <a:r>
              <a:rPr lang="en-IN" i="1" dirty="0" err="1">
                <a:latin typeface="Times New Roman" pitchFamily="18" charset="0"/>
                <a:cs typeface="Times New Roman" pitchFamily="18" charset="0"/>
              </a:rPr>
              <a:t>Agrotis</a:t>
            </a:r>
            <a:r>
              <a:rPr lang="en-IN" i="1" dirty="0">
                <a:latin typeface="Times New Roman" pitchFamily="18" charset="0"/>
                <a:cs typeface="Times New Roman" pitchFamily="18" charset="0"/>
              </a:rPr>
              <a:t> </a:t>
            </a:r>
            <a:r>
              <a:rPr lang="en-IN" i="1" dirty="0" err="1">
                <a:latin typeface="Times New Roman" pitchFamily="18" charset="0"/>
                <a:cs typeface="Times New Roman" pitchFamily="18" charset="0"/>
              </a:rPr>
              <a:t>flammantra</a:t>
            </a:r>
            <a:r>
              <a:rPr lang="en-IN" i="1" dirty="0">
                <a:latin typeface="Times New Roman" pitchFamily="18" charset="0"/>
                <a:cs typeface="Times New Roman" pitchFamily="18" charset="0"/>
              </a:rPr>
              <a:t>---</a:t>
            </a:r>
            <a:r>
              <a:rPr lang="en-IN" i="1" dirty="0" err="1">
                <a:latin typeface="Times New Roman" pitchFamily="18" charset="0"/>
                <a:cs typeface="Times New Roman" pitchFamily="18" charset="0"/>
              </a:rPr>
              <a:t>Belladona</a:t>
            </a:r>
            <a:r>
              <a:rPr lang="en-IN" i="1" dirty="0">
                <a:latin typeface="Times New Roman" pitchFamily="18" charset="0"/>
                <a:cs typeface="Times New Roman" pitchFamily="18" charset="0"/>
              </a:rPr>
              <a:t> leaves</a:t>
            </a:r>
          </a:p>
          <a:p>
            <a:r>
              <a:rPr lang="en-IN" dirty="0">
                <a:latin typeface="Times New Roman" pitchFamily="18" charset="0"/>
                <a:cs typeface="Times New Roman" pitchFamily="18" charset="0"/>
              </a:rPr>
              <a:t>Other insects: grass hopper, spiders, tics, mites etc.</a:t>
            </a:r>
            <a:endParaRPr lang="en-US" dirty="0">
              <a:latin typeface="Times New Roman" pitchFamily="18" charset="0"/>
              <a:cs typeface="Times New Roman" pitchFamily="18" charset="0"/>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solidFill>
                  <a:srgbClr val="FF0000"/>
                </a:solidFill>
                <a:latin typeface="Times New Roman" pitchFamily="18" charset="0"/>
                <a:cs typeface="Times New Roman" pitchFamily="18" charset="0"/>
              </a:rPr>
              <a:t>weeds</a:t>
            </a:r>
          </a:p>
        </p:txBody>
      </p:sp>
      <p:sp>
        <p:nvSpPr>
          <p:cNvPr id="3" name="Content Placeholder 2"/>
          <p:cNvSpPr>
            <a:spLocks noGrp="1"/>
          </p:cNvSpPr>
          <p:nvPr>
            <p:ph idx="1"/>
          </p:nvPr>
        </p:nvSpPr>
        <p:spPr>
          <a:xfrm>
            <a:off x="457200" y="1142984"/>
            <a:ext cx="8229600" cy="5357850"/>
          </a:xfrm>
        </p:spPr>
        <p:txBody>
          <a:bodyPr>
            <a:normAutofit fontScale="77500" lnSpcReduction="20000"/>
          </a:bodyPr>
          <a:lstStyle/>
          <a:p>
            <a:pPr algn="just"/>
            <a:r>
              <a:rPr lang="en-US" dirty="0">
                <a:latin typeface="Times New Roman" pitchFamily="18" charset="0"/>
                <a:cs typeface="Times New Roman" pitchFamily="18" charset="0"/>
              </a:rPr>
              <a:t>Rag weed, </a:t>
            </a:r>
            <a:r>
              <a:rPr lang="en-US" dirty="0" err="1">
                <a:latin typeface="Times New Roman" pitchFamily="18" charset="0"/>
                <a:cs typeface="Times New Roman" pitchFamily="18" charset="0"/>
              </a:rPr>
              <a:t>medican</a:t>
            </a:r>
            <a:r>
              <a:rPr lang="en-US" dirty="0">
                <a:latin typeface="Times New Roman" pitchFamily="18" charset="0"/>
                <a:cs typeface="Times New Roman" pitchFamily="18" charset="0"/>
              </a:rPr>
              <a:t> tea, </a:t>
            </a:r>
            <a:r>
              <a:rPr lang="en-US" dirty="0" err="1">
                <a:latin typeface="Times New Roman" pitchFamily="18" charset="0"/>
                <a:cs typeface="Times New Roman" pitchFamily="18" charset="0"/>
              </a:rPr>
              <a:t>yelloduck</a:t>
            </a:r>
            <a:r>
              <a:rPr lang="en-US" dirty="0">
                <a:latin typeface="Times New Roman" pitchFamily="18" charset="0"/>
                <a:cs typeface="Times New Roman" pitchFamily="18" charset="0"/>
              </a:rPr>
              <a:t> weed, </a:t>
            </a:r>
            <a:r>
              <a:rPr lang="en-US" dirty="0" err="1">
                <a:latin typeface="Times New Roman" pitchFamily="18" charset="0"/>
                <a:cs typeface="Times New Roman" pitchFamily="18" charset="0"/>
              </a:rPr>
              <a:t>parthinium</a:t>
            </a:r>
            <a:r>
              <a:rPr lang="en-US" dirty="0">
                <a:latin typeface="Times New Roman" pitchFamily="18" charset="0"/>
                <a:cs typeface="Times New Roman" pitchFamily="18" charset="0"/>
              </a:rPr>
              <a:t>, western </a:t>
            </a:r>
            <a:r>
              <a:rPr lang="en-US" dirty="0" err="1">
                <a:latin typeface="Times New Roman" pitchFamily="18" charset="0"/>
                <a:cs typeface="Times New Roman" pitchFamily="18" charset="0"/>
              </a:rPr>
              <a:t>poisionous</a:t>
            </a:r>
            <a:r>
              <a:rPr lang="en-US" dirty="0">
                <a:latin typeface="Times New Roman" pitchFamily="18" charset="0"/>
                <a:cs typeface="Times New Roman" pitchFamily="18" charset="0"/>
              </a:rPr>
              <a:t> oak, </a:t>
            </a:r>
            <a:r>
              <a:rPr lang="en-US" dirty="0" err="1">
                <a:latin typeface="Times New Roman" pitchFamily="18" charset="0"/>
                <a:cs typeface="Times New Roman" pitchFamily="18" charset="0"/>
              </a:rPr>
              <a:t>datura</a:t>
            </a:r>
            <a:r>
              <a:rPr lang="en-US" dirty="0">
                <a:latin typeface="Times New Roman" pitchFamily="18" charset="0"/>
                <a:cs typeface="Times New Roman" pitchFamily="18" charset="0"/>
              </a:rPr>
              <a:t>.</a:t>
            </a:r>
          </a:p>
          <a:p>
            <a:pPr>
              <a:buNone/>
            </a:pPr>
            <a:r>
              <a:rPr lang="en-US" dirty="0"/>
              <a:t>				</a:t>
            </a:r>
            <a:r>
              <a:rPr lang="en-US" b="1" dirty="0">
                <a:solidFill>
                  <a:srgbClr val="FF0000"/>
                </a:solidFill>
                <a:latin typeface="Times New Roman" pitchFamily="18" charset="0"/>
                <a:cs typeface="Times New Roman" pitchFamily="18" charset="0"/>
              </a:rPr>
              <a:t>Non insect pest</a:t>
            </a:r>
          </a:p>
          <a:p>
            <a:pPr algn="just"/>
            <a:r>
              <a:rPr lang="en-US" dirty="0">
                <a:latin typeface="Times New Roman" pitchFamily="18" charset="0"/>
                <a:cs typeface="Times New Roman" pitchFamily="18" charset="0"/>
              </a:rPr>
              <a:t>They are divided in to </a:t>
            </a:r>
            <a:r>
              <a:rPr lang="en-US" b="1" dirty="0">
                <a:latin typeface="Times New Roman" pitchFamily="18" charset="0"/>
                <a:cs typeface="Times New Roman" pitchFamily="18" charset="0"/>
              </a:rPr>
              <a:t>vertebrates</a:t>
            </a:r>
            <a:r>
              <a:rPr lang="en-US" dirty="0">
                <a:latin typeface="Times New Roman" pitchFamily="18" charset="0"/>
                <a:cs typeface="Times New Roman" pitchFamily="18" charset="0"/>
              </a:rPr>
              <a:t> and </a:t>
            </a:r>
            <a:r>
              <a:rPr lang="en-US" b="1" dirty="0">
                <a:latin typeface="Times New Roman" pitchFamily="18" charset="0"/>
                <a:cs typeface="Times New Roman" pitchFamily="18" charset="0"/>
              </a:rPr>
              <a:t>invertebrates</a:t>
            </a:r>
            <a:r>
              <a:rPr lang="en-US" dirty="0">
                <a:latin typeface="Times New Roman" pitchFamily="18" charset="0"/>
                <a:cs typeface="Times New Roman" pitchFamily="18" charset="0"/>
              </a:rPr>
              <a:t>. </a:t>
            </a:r>
          </a:p>
          <a:p>
            <a:pPr algn="just"/>
            <a:r>
              <a:rPr lang="en-US" b="1" dirty="0">
                <a:solidFill>
                  <a:srgbClr val="FF0000"/>
                </a:solidFill>
                <a:latin typeface="Times New Roman" pitchFamily="18" charset="0"/>
                <a:cs typeface="Times New Roman" pitchFamily="18" charset="0"/>
              </a:rPr>
              <a:t>Vertebrates</a:t>
            </a:r>
            <a:r>
              <a:rPr lang="en-US" dirty="0">
                <a:latin typeface="Times New Roman" pitchFamily="18" charset="0"/>
                <a:cs typeface="Times New Roman" pitchFamily="18" charset="0"/>
              </a:rPr>
              <a:t> that disrupt the plants are monkeys, rats, birds, squirrels, etc. </a:t>
            </a:r>
          </a:p>
          <a:p>
            <a:pPr algn="just"/>
            <a:r>
              <a:rPr lang="en-US" b="1" dirty="0">
                <a:solidFill>
                  <a:srgbClr val="FF0000"/>
                </a:solidFill>
                <a:latin typeface="Times New Roman" pitchFamily="18" charset="0"/>
                <a:cs typeface="Times New Roman" pitchFamily="18" charset="0"/>
              </a:rPr>
              <a:t>Non vertebrates </a:t>
            </a:r>
            <a:r>
              <a:rPr lang="en-US" dirty="0">
                <a:latin typeface="Times New Roman" pitchFamily="18" charset="0"/>
                <a:cs typeface="Times New Roman" pitchFamily="18" charset="0"/>
              </a:rPr>
              <a:t>are, Web spinning Spider, Mites causes </a:t>
            </a:r>
            <a:r>
              <a:rPr lang="en-US" b="1" dirty="0">
                <a:latin typeface="Times New Roman" pitchFamily="18" charset="0"/>
                <a:cs typeface="Times New Roman" pitchFamily="18" charset="0"/>
              </a:rPr>
              <a:t>discoloration in leaves and yellow spots</a:t>
            </a:r>
            <a:r>
              <a:rPr lang="en-US" dirty="0">
                <a:latin typeface="Times New Roman" pitchFamily="18" charset="0"/>
                <a:cs typeface="Times New Roman" pitchFamily="18" charset="0"/>
              </a:rPr>
              <a:t>.</a:t>
            </a:r>
          </a:p>
          <a:p>
            <a:pPr algn="just">
              <a:buNone/>
            </a:pPr>
            <a:r>
              <a:rPr lang="pt-BR" dirty="0">
                <a:latin typeface="Times New Roman" pitchFamily="18" charset="0"/>
                <a:cs typeface="Times New Roman" pitchFamily="18" charset="0"/>
              </a:rPr>
              <a:t>Nematodes (</a:t>
            </a:r>
            <a:r>
              <a:rPr lang="pt-BR" i="1" dirty="0">
                <a:latin typeface="Times New Roman" pitchFamily="18" charset="0"/>
                <a:cs typeface="Times New Roman" pitchFamily="18" charset="0"/>
              </a:rPr>
              <a:t>Meloidogyne</a:t>
            </a:r>
            <a:r>
              <a:rPr lang="pt-BR" dirty="0">
                <a:latin typeface="Times New Roman" pitchFamily="18" charset="0"/>
                <a:cs typeface="Times New Roman" pitchFamily="18" charset="0"/>
              </a:rPr>
              <a:t> </a:t>
            </a:r>
            <a:r>
              <a:rPr lang="pt-BR" i="1" dirty="0">
                <a:latin typeface="Times New Roman" pitchFamily="18" charset="0"/>
                <a:cs typeface="Times New Roman" pitchFamily="18" charset="0"/>
              </a:rPr>
              <a:t>incognita</a:t>
            </a:r>
            <a:r>
              <a:rPr lang="pt-BR" dirty="0">
                <a:latin typeface="Times New Roman" pitchFamily="18" charset="0"/>
                <a:cs typeface="Times New Roman" pitchFamily="18" charset="0"/>
              </a:rPr>
              <a:t>) (</a:t>
            </a:r>
            <a:r>
              <a:rPr lang="pt-BR" i="1" dirty="0">
                <a:latin typeface="Times New Roman" pitchFamily="18" charset="0"/>
                <a:cs typeface="Times New Roman" pitchFamily="18" charset="0"/>
              </a:rPr>
              <a:t>Xiphinema</a:t>
            </a:r>
            <a:r>
              <a:rPr lang="pt-BR" dirty="0">
                <a:latin typeface="Times New Roman" pitchFamily="18" charset="0"/>
                <a:cs typeface="Times New Roman" pitchFamily="18" charset="0"/>
              </a:rPr>
              <a:t> </a:t>
            </a:r>
            <a:r>
              <a:rPr lang="pt-BR" i="1" dirty="0">
                <a:latin typeface="Times New Roman" pitchFamily="18" charset="0"/>
                <a:cs typeface="Times New Roman" pitchFamily="18" charset="0"/>
              </a:rPr>
              <a:t>americanutri</a:t>
            </a:r>
            <a:r>
              <a:rPr lang="pt-BR" dirty="0">
                <a:latin typeface="Times New Roman" pitchFamily="18" charset="0"/>
                <a:cs typeface="Times New Roman" pitchFamily="18" charset="0"/>
              </a:rPr>
              <a:t>)</a:t>
            </a:r>
          </a:p>
          <a:p>
            <a:pPr algn="just">
              <a:buNone/>
            </a:pPr>
            <a:r>
              <a:rPr lang="en-US" dirty="0">
                <a:latin typeface="Times New Roman" pitchFamily="18" charset="0"/>
                <a:cs typeface="Times New Roman" pitchFamily="18" charset="0"/>
              </a:rPr>
              <a:t>(</a:t>
            </a:r>
            <a:r>
              <a:rPr lang="en-US" i="1" dirty="0" err="1">
                <a:latin typeface="Times New Roman" pitchFamily="18" charset="0"/>
                <a:cs typeface="Times New Roman" pitchFamily="18" charset="0"/>
              </a:rPr>
              <a:t>Criconemella</a:t>
            </a:r>
            <a:r>
              <a:rPr lang="en-US" dirty="0">
                <a:latin typeface="Times New Roman" pitchFamily="18" charset="0"/>
                <a:cs typeface="Times New Roman" pitchFamily="18" charset="0"/>
              </a:rPr>
              <a:t> </a:t>
            </a:r>
            <a:r>
              <a:rPr lang="en-US" i="1" dirty="0" err="1">
                <a:latin typeface="Times New Roman" pitchFamily="18" charset="0"/>
                <a:cs typeface="Times New Roman" pitchFamily="18" charset="0"/>
              </a:rPr>
              <a:t>xenoplax</a:t>
            </a:r>
            <a:r>
              <a:rPr lang="en-US" dirty="0">
                <a:latin typeface="Times New Roman" pitchFamily="18" charset="0"/>
                <a:cs typeface="Times New Roman" pitchFamily="18" charset="0"/>
              </a:rPr>
              <a:t>) produces giant cell formation, disturbs</a:t>
            </a:r>
          </a:p>
          <a:p>
            <a:pPr algn="just">
              <a:buNone/>
            </a:pPr>
            <a:r>
              <a:rPr lang="en-US" dirty="0">
                <a:latin typeface="Times New Roman" pitchFamily="18" charset="0"/>
                <a:cs typeface="Times New Roman" pitchFamily="18" charset="0"/>
              </a:rPr>
              <a:t>the uptake of nutrients and water, and interferes with plant growth, crabs, snails are the other few invertebrates that causes trouble to the plant.</a:t>
            </a:r>
            <a:endParaRPr lang="en-US" b="1" dirty="0">
              <a:solidFill>
                <a:srgbClr val="FF0000"/>
              </a:solidFill>
              <a:latin typeface="Times New Roman" pitchFamily="18" charset="0"/>
              <a:cs typeface="Times New Roman" pitchFamily="18" charset="0"/>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solidFill>
                  <a:srgbClr val="FF0000"/>
                </a:solidFill>
                <a:latin typeface="Times New Roman" pitchFamily="18" charset="0"/>
                <a:cs typeface="Times New Roman" pitchFamily="18" charset="0"/>
              </a:rPr>
              <a:t>Pest control</a:t>
            </a:r>
          </a:p>
        </p:txBody>
      </p:sp>
      <p:sp>
        <p:nvSpPr>
          <p:cNvPr id="3" name="Content Placeholder 2"/>
          <p:cNvSpPr>
            <a:spLocks noGrp="1"/>
          </p:cNvSpPr>
          <p:nvPr>
            <p:ph idx="1"/>
          </p:nvPr>
        </p:nvSpPr>
        <p:spPr>
          <a:xfrm>
            <a:off x="457200" y="1142984"/>
            <a:ext cx="8229600" cy="4983179"/>
          </a:xfrm>
        </p:spPr>
        <p:txBody>
          <a:bodyPr/>
          <a:lstStyle/>
          <a:p>
            <a:r>
              <a:rPr lang="en-US" dirty="0">
                <a:latin typeface="Times New Roman" pitchFamily="18" charset="0"/>
                <a:cs typeface="Times New Roman" pitchFamily="18" charset="0"/>
              </a:rPr>
              <a:t>These following methods are generally used:</a:t>
            </a:r>
          </a:p>
          <a:p>
            <a:pPr marL="514350" indent="-514350">
              <a:buFont typeface="+mj-lt"/>
              <a:buAutoNum type="arabicPeriod"/>
            </a:pPr>
            <a:r>
              <a:rPr lang="en-US" dirty="0">
                <a:latin typeface="Times New Roman" pitchFamily="18" charset="0"/>
                <a:cs typeface="Times New Roman" pitchFamily="18" charset="0"/>
              </a:rPr>
              <a:t>Mechanical method</a:t>
            </a:r>
          </a:p>
          <a:p>
            <a:pPr marL="514350" indent="-514350">
              <a:buFont typeface="+mj-lt"/>
              <a:buAutoNum type="arabicPeriod"/>
            </a:pPr>
            <a:r>
              <a:rPr lang="en-US" dirty="0">
                <a:latin typeface="Times New Roman" pitchFamily="18" charset="0"/>
                <a:cs typeface="Times New Roman" pitchFamily="18" charset="0"/>
              </a:rPr>
              <a:t>Agricultural  method</a:t>
            </a:r>
          </a:p>
          <a:p>
            <a:pPr marL="514350" indent="-514350">
              <a:buFont typeface="+mj-lt"/>
              <a:buAutoNum type="arabicPeriod"/>
            </a:pPr>
            <a:r>
              <a:rPr lang="en-US" dirty="0">
                <a:latin typeface="Times New Roman" pitchFamily="18" charset="0"/>
                <a:cs typeface="Times New Roman" pitchFamily="18" charset="0"/>
              </a:rPr>
              <a:t>Biological method</a:t>
            </a:r>
          </a:p>
          <a:p>
            <a:pPr marL="514350" indent="-514350">
              <a:buFont typeface="+mj-lt"/>
              <a:buAutoNum type="arabicPeriod"/>
            </a:pPr>
            <a:r>
              <a:rPr lang="en-US" dirty="0" err="1">
                <a:latin typeface="Times New Roman" pitchFamily="18" charset="0"/>
                <a:cs typeface="Times New Roman" pitchFamily="18" charset="0"/>
              </a:rPr>
              <a:t>Biopesticides</a:t>
            </a:r>
            <a:endParaRPr lang="en-US" dirty="0">
              <a:latin typeface="Times New Roman" pitchFamily="18" charset="0"/>
              <a:cs typeface="Times New Roman" pitchFamily="18" charset="0"/>
            </a:endParaRPr>
          </a:p>
          <a:p>
            <a:pPr marL="514350" indent="-514350">
              <a:buFont typeface="+mj-lt"/>
              <a:buAutoNum type="arabicPeriod"/>
            </a:pPr>
            <a:r>
              <a:rPr lang="en-US" dirty="0" err="1">
                <a:latin typeface="Times New Roman" pitchFamily="18" charset="0"/>
                <a:cs typeface="Times New Roman" pitchFamily="18" charset="0"/>
              </a:rPr>
              <a:t>Bioinsectisides</a:t>
            </a:r>
            <a:r>
              <a:rPr lang="en-US" dirty="0">
                <a:latin typeface="Times New Roman" pitchFamily="18" charset="0"/>
                <a:cs typeface="Times New Roman" pitchFamily="18" charset="0"/>
              </a:rPr>
              <a:t> </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82594"/>
          </a:xfrm>
        </p:spPr>
        <p:txBody>
          <a:bodyPr>
            <a:normAutofit fontScale="90000"/>
          </a:bodyPr>
          <a:lstStyle/>
          <a:p>
            <a:r>
              <a:rPr lang="en-US" b="1" dirty="0">
                <a:solidFill>
                  <a:srgbClr val="FF0000"/>
                </a:solidFill>
                <a:latin typeface="Times New Roman" pitchFamily="18" charset="0"/>
                <a:cs typeface="Times New Roman" pitchFamily="18" charset="0"/>
              </a:rPr>
              <a:t>Mechanical method</a:t>
            </a:r>
            <a:br>
              <a:rPr lang="en-US" dirty="0">
                <a:latin typeface="Times New Roman" pitchFamily="18" charset="0"/>
                <a:cs typeface="Times New Roman" pitchFamily="18" charset="0"/>
              </a:rPr>
            </a:br>
            <a:endParaRPr lang="en-US" dirty="0"/>
          </a:p>
        </p:txBody>
      </p:sp>
      <p:sp>
        <p:nvSpPr>
          <p:cNvPr id="3" name="Content Placeholder 2"/>
          <p:cNvSpPr>
            <a:spLocks noGrp="1"/>
          </p:cNvSpPr>
          <p:nvPr>
            <p:ph idx="1"/>
          </p:nvPr>
        </p:nvSpPr>
        <p:spPr>
          <a:xfrm>
            <a:off x="457200" y="714356"/>
            <a:ext cx="8229600" cy="5411807"/>
          </a:xfrm>
        </p:spPr>
        <p:txBody>
          <a:bodyPr/>
          <a:lstStyle/>
          <a:p>
            <a:r>
              <a:rPr lang="en-US" dirty="0"/>
              <a:t>By hand picking---------</a:t>
            </a:r>
          </a:p>
          <a:p>
            <a:endParaRPr lang="en-IN" dirty="0"/>
          </a:p>
          <a:p>
            <a:endParaRPr lang="en-IN" dirty="0"/>
          </a:p>
          <a:p>
            <a:r>
              <a:rPr lang="en-IN" dirty="0"/>
              <a:t>Pruning---------</a:t>
            </a:r>
          </a:p>
        </p:txBody>
      </p:sp>
      <p:pic>
        <p:nvPicPr>
          <p:cNvPr id="1026" name="Picture 2" descr="Farmer Hand Pick Colorado Beetles Stock Footage Video (100% Royalty-free)  15016498 | Shutterstock"/>
          <p:cNvPicPr>
            <a:picLocks noChangeAspect="1" noChangeArrowheads="1"/>
          </p:cNvPicPr>
          <p:nvPr/>
        </p:nvPicPr>
        <p:blipFill>
          <a:blip r:embed="rId2"/>
          <a:srcRect/>
          <a:stretch>
            <a:fillRect/>
          </a:stretch>
        </p:blipFill>
        <p:spPr bwMode="auto">
          <a:xfrm>
            <a:off x="3929058" y="714356"/>
            <a:ext cx="3780857" cy="2130060"/>
          </a:xfrm>
          <a:prstGeom prst="rect">
            <a:avLst/>
          </a:prstGeom>
          <a:noFill/>
        </p:spPr>
      </p:pic>
      <p:pic>
        <p:nvPicPr>
          <p:cNvPr id="1028" name="Picture 4" descr="It's Time to Prepare Your Landscape for Winter! - Pests in the Urban  Landscape - ANR Blogs"/>
          <p:cNvPicPr>
            <a:picLocks noChangeAspect="1" noChangeArrowheads="1"/>
          </p:cNvPicPr>
          <p:nvPr/>
        </p:nvPicPr>
        <p:blipFill>
          <a:blip r:embed="rId3"/>
          <a:srcRect/>
          <a:stretch>
            <a:fillRect/>
          </a:stretch>
        </p:blipFill>
        <p:spPr bwMode="auto">
          <a:xfrm>
            <a:off x="6100121" y="3214686"/>
            <a:ext cx="3043879" cy="2286016"/>
          </a:xfrm>
          <a:prstGeom prst="rect">
            <a:avLst/>
          </a:prstGeom>
          <a:noFill/>
        </p:spPr>
      </p:pic>
      <p:pic>
        <p:nvPicPr>
          <p:cNvPr id="1034" name="Picture 10" descr="Organic Pest Control | Organic Growers School | Gardening"/>
          <p:cNvPicPr>
            <a:picLocks noChangeAspect="1" noChangeArrowheads="1"/>
          </p:cNvPicPr>
          <p:nvPr/>
        </p:nvPicPr>
        <p:blipFill>
          <a:blip r:embed="rId4"/>
          <a:srcRect/>
          <a:stretch>
            <a:fillRect/>
          </a:stretch>
        </p:blipFill>
        <p:spPr bwMode="auto">
          <a:xfrm>
            <a:off x="2357422" y="3000372"/>
            <a:ext cx="3786214" cy="2838470"/>
          </a:xfrm>
          <a:prstGeom prst="rect">
            <a:avLst/>
          </a:prstGeom>
          <a:noFill/>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285728"/>
            <a:ext cx="8229600" cy="5840435"/>
          </a:xfrm>
        </p:spPr>
        <p:txBody>
          <a:bodyPr/>
          <a:lstStyle/>
          <a:p>
            <a:r>
              <a:rPr lang="en-IN" dirty="0"/>
              <a:t>Burning</a:t>
            </a:r>
          </a:p>
          <a:p>
            <a:r>
              <a:rPr lang="en-IN" dirty="0"/>
              <a:t>Trapping of pest-by using traps/rat traps---</a:t>
            </a:r>
          </a:p>
          <a:p>
            <a:pPr>
              <a:buNone/>
            </a:pPr>
            <a:endParaRPr lang="en-IN" dirty="0"/>
          </a:p>
          <a:p>
            <a:pPr>
              <a:buNone/>
            </a:pPr>
            <a:endParaRPr lang="en-IN" dirty="0"/>
          </a:p>
          <a:p>
            <a:pPr>
              <a:buNone/>
            </a:pPr>
            <a:endParaRPr lang="en-IN" dirty="0"/>
          </a:p>
          <a:p>
            <a:pPr>
              <a:buNone/>
            </a:pPr>
            <a:endParaRPr lang="en-IN" dirty="0"/>
          </a:p>
          <a:p>
            <a:r>
              <a:rPr lang="en-IN" dirty="0"/>
              <a:t>Trapping of flying insects</a:t>
            </a:r>
            <a:endParaRPr lang="en-US" dirty="0"/>
          </a:p>
          <a:p>
            <a:endParaRPr lang="en-US" dirty="0"/>
          </a:p>
        </p:txBody>
      </p:sp>
      <p:pic>
        <p:nvPicPr>
          <p:cNvPr id="22530" name="Picture 2" descr="How to Make an Awesome Insect Collection | Purdue | entomology | insect |  collect | supplies | specimen | mounting | identifying | displaying |  preserve | labels"/>
          <p:cNvPicPr>
            <a:picLocks noChangeAspect="1" noChangeArrowheads="1"/>
          </p:cNvPicPr>
          <p:nvPr/>
        </p:nvPicPr>
        <p:blipFill>
          <a:blip r:embed="rId2"/>
          <a:srcRect/>
          <a:stretch>
            <a:fillRect/>
          </a:stretch>
        </p:blipFill>
        <p:spPr bwMode="auto">
          <a:xfrm>
            <a:off x="5572132" y="3999304"/>
            <a:ext cx="2333628" cy="2858696"/>
          </a:xfrm>
          <a:prstGeom prst="rect">
            <a:avLst/>
          </a:prstGeom>
          <a:noFill/>
        </p:spPr>
      </p:pic>
      <p:pic>
        <p:nvPicPr>
          <p:cNvPr id="22532" name="Picture 4" descr="Roof rat season is here: 5 steps to keep them out of your home"/>
          <p:cNvPicPr>
            <a:picLocks noChangeAspect="1" noChangeArrowheads="1"/>
          </p:cNvPicPr>
          <p:nvPr/>
        </p:nvPicPr>
        <p:blipFill>
          <a:blip r:embed="rId3"/>
          <a:srcRect/>
          <a:stretch>
            <a:fillRect/>
          </a:stretch>
        </p:blipFill>
        <p:spPr bwMode="auto">
          <a:xfrm>
            <a:off x="4786314" y="1500174"/>
            <a:ext cx="4190987" cy="2357431"/>
          </a:xfrm>
          <a:prstGeom prst="rect">
            <a:avLst/>
          </a:prstGeom>
          <a:noFill/>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28596" y="357166"/>
            <a:ext cx="8229600" cy="654032"/>
          </a:xfrm>
        </p:spPr>
        <p:txBody>
          <a:bodyPr>
            <a:normAutofit fontScale="90000"/>
          </a:bodyPr>
          <a:lstStyle/>
          <a:p>
            <a:r>
              <a:rPr lang="en-US" b="1" dirty="0">
                <a:solidFill>
                  <a:srgbClr val="FF0000"/>
                </a:solidFill>
                <a:latin typeface="Times New Roman" pitchFamily="18" charset="0"/>
                <a:cs typeface="Times New Roman" pitchFamily="18" charset="0"/>
              </a:rPr>
              <a:t>Agricultural  method</a:t>
            </a:r>
            <a:endParaRPr lang="en-US" b="1" dirty="0">
              <a:solidFill>
                <a:srgbClr val="FF0000"/>
              </a:solidFill>
            </a:endParaRPr>
          </a:p>
        </p:txBody>
      </p:sp>
      <p:sp>
        <p:nvSpPr>
          <p:cNvPr id="3" name="Content Placeholder 2"/>
          <p:cNvSpPr>
            <a:spLocks noGrp="1"/>
          </p:cNvSpPr>
          <p:nvPr>
            <p:ph idx="1"/>
          </p:nvPr>
        </p:nvSpPr>
        <p:spPr>
          <a:xfrm>
            <a:off x="500034" y="1357298"/>
            <a:ext cx="8229600" cy="2714644"/>
          </a:xfrm>
        </p:spPr>
        <p:txBody>
          <a:bodyPr/>
          <a:lstStyle/>
          <a:p>
            <a:pPr algn="just"/>
            <a:r>
              <a:rPr lang="en-US" dirty="0">
                <a:latin typeface="Times New Roman" pitchFamily="18" charset="0"/>
                <a:cs typeface="Times New Roman" pitchFamily="18" charset="0"/>
              </a:rPr>
              <a:t>Production of pest resistant species used to resistant fungus and bacterial attack.</a:t>
            </a:r>
          </a:p>
          <a:p>
            <a:r>
              <a:rPr lang="en-US" dirty="0">
                <a:latin typeface="Times New Roman" pitchFamily="18" charset="0"/>
                <a:cs typeface="Times New Roman" pitchFamily="18" charset="0"/>
              </a:rPr>
              <a:t>Use of deep sloughing to eradicate weeds.</a:t>
            </a:r>
          </a:p>
          <a:p>
            <a:r>
              <a:rPr lang="en-US" dirty="0">
                <a:latin typeface="Times New Roman" pitchFamily="18" charset="0"/>
                <a:cs typeface="Times New Roman" pitchFamily="18" charset="0"/>
              </a:rPr>
              <a:t>Another method for removal is crop rotation.</a:t>
            </a:r>
          </a:p>
          <a:p>
            <a:endParaRPr lang="en-US"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solidFill>
                  <a:srgbClr val="FF0000"/>
                </a:solidFill>
                <a:latin typeface="Times New Roman" pitchFamily="18" charset="0"/>
                <a:cs typeface="Times New Roman" pitchFamily="18" charset="0"/>
              </a:rPr>
              <a:t>Biological pest control</a:t>
            </a:r>
          </a:p>
        </p:txBody>
      </p:sp>
      <p:sp>
        <p:nvSpPr>
          <p:cNvPr id="3" name="Content Placeholder 2"/>
          <p:cNvSpPr>
            <a:spLocks noGrp="1"/>
          </p:cNvSpPr>
          <p:nvPr>
            <p:ph idx="1"/>
          </p:nvPr>
        </p:nvSpPr>
        <p:spPr>
          <a:xfrm>
            <a:off x="142844" y="1357298"/>
            <a:ext cx="8858312" cy="5357850"/>
          </a:xfrm>
        </p:spPr>
        <p:txBody>
          <a:bodyPr>
            <a:normAutofit fontScale="85000" lnSpcReduction="10000"/>
          </a:bodyPr>
          <a:lstStyle/>
          <a:p>
            <a:r>
              <a:rPr lang="en-US" b="1" dirty="0">
                <a:latin typeface="Times New Roman" pitchFamily="18" charset="0"/>
                <a:cs typeface="Times New Roman" pitchFamily="18" charset="0"/>
              </a:rPr>
              <a:t>Importation or classical biological control: </a:t>
            </a:r>
            <a:r>
              <a:rPr lang="en-US" dirty="0">
                <a:latin typeface="Times New Roman" pitchFamily="18" charset="0"/>
                <a:cs typeface="Times New Roman" pitchFamily="18" charset="0"/>
              </a:rPr>
              <a:t>which introduce </a:t>
            </a:r>
            <a:r>
              <a:rPr lang="en-US" dirty="0">
                <a:highlight>
                  <a:srgbClr val="FFFF00"/>
                </a:highlight>
                <a:latin typeface="Times New Roman" pitchFamily="18" charset="0"/>
                <a:cs typeface="Times New Roman" pitchFamily="18" charset="0"/>
              </a:rPr>
              <a:t>pest’s natural enemies </a:t>
            </a:r>
            <a:r>
              <a:rPr lang="en-US" dirty="0">
                <a:latin typeface="Times New Roman" pitchFamily="18" charset="0"/>
                <a:cs typeface="Times New Roman" pitchFamily="18" charset="0"/>
              </a:rPr>
              <a:t>to the location.</a:t>
            </a:r>
          </a:p>
          <a:p>
            <a:r>
              <a:rPr lang="en-US" b="1" dirty="0">
                <a:latin typeface="Times New Roman" pitchFamily="18" charset="0"/>
                <a:cs typeface="Times New Roman" pitchFamily="18" charset="0"/>
              </a:rPr>
              <a:t>Augmentation:</a:t>
            </a:r>
            <a:r>
              <a:rPr lang="en-US" dirty="0">
                <a:latin typeface="Times New Roman" pitchFamily="18" charset="0"/>
                <a:cs typeface="Times New Roman" pitchFamily="18" charset="0"/>
              </a:rPr>
              <a:t> it involves supplemental release of natural enemies, boosting the naturally occurring population.</a:t>
            </a:r>
          </a:p>
          <a:p>
            <a:r>
              <a:rPr lang="en-US" b="1" dirty="0">
                <a:latin typeface="Times New Roman" pitchFamily="18" charset="0"/>
                <a:cs typeface="Times New Roman" pitchFamily="18" charset="0"/>
              </a:rPr>
              <a:t>Conservation:</a:t>
            </a:r>
            <a:r>
              <a:rPr lang="en-US" dirty="0">
                <a:latin typeface="Times New Roman" pitchFamily="18" charset="0"/>
                <a:cs typeface="Times New Roman" pitchFamily="18" charset="0"/>
              </a:rPr>
              <a:t> conservation of existing natural enemies in the environment.</a:t>
            </a:r>
          </a:p>
          <a:p>
            <a:pPr algn="just"/>
            <a:r>
              <a:rPr lang="en-US" b="1" dirty="0">
                <a:latin typeface="Times New Roman" pitchFamily="18" charset="0"/>
                <a:cs typeface="Times New Roman" pitchFamily="18" charset="0"/>
              </a:rPr>
              <a:t>Biological </a:t>
            </a:r>
            <a:r>
              <a:rPr lang="en-US" b="1" dirty="0" err="1">
                <a:latin typeface="Times New Roman" pitchFamily="18" charset="0"/>
                <a:cs typeface="Times New Roman" pitchFamily="18" charset="0"/>
              </a:rPr>
              <a:t>phermones</a:t>
            </a:r>
            <a:r>
              <a:rPr lang="en-US" b="1" dirty="0">
                <a:latin typeface="Times New Roman" pitchFamily="18" charset="0"/>
                <a:cs typeface="Times New Roman" pitchFamily="18" charset="0"/>
              </a:rPr>
              <a:t>:</a:t>
            </a:r>
            <a:r>
              <a:rPr lang="en-US" b="1" dirty="0"/>
              <a:t> </a:t>
            </a:r>
            <a:r>
              <a:rPr lang="en-US" b="1" dirty="0">
                <a:latin typeface="Times New Roman" pitchFamily="18" charset="0"/>
                <a:cs typeface="Times New Roman" pitchFamily="18" charset="0"/>
              </a:rPr>
              <a:t>pheromones</a:t>
            </a:r>
            <a:r>
              <a:rPr lang="en-US" dirty="0">
                <a:latin typeface="Times New Roman" pitchFamily="18" charset="0"/>
                <a:cs typeface="Times New Roman" pitchFamily="18" charset="0"/>
              </a:rPr>
              <a:t> are chemicals used by insects and other animals to communicate with each other. Insects send these chemical signals to help attract mates, warn others of predators, or find food. Using specific </a:t>
            </a:r>
            <a:r>
              <a:rPr lang="en-US" b="1" dirty="0">
                <a:latin typeface="Times New Roman" pitchFamily="18" charset="0"/>
                <a:cs typeface="Times New Roman" pitchFamily="18" charset="0"/>
              </a:rPr>
              <a:t>pheromones</a:t>
            </a:r>
            <a:r>
              <a:rPr lang="en-US" dirty="0">
                <a:latin typeface="Times New Roman" pitchFamily="18" charset="0"/>
                <a:cs typeface="Times New Roman" pitchFamily="18" charset="0"/>
              </a:rPr>
              <a:t>, traps can be used to monitor target pests in agriculture or in residential areas </a:t>
            </a:r>
            <a:r>
              <a:rPr lang="en-US" b="1" dirty="0">
                <a:latin typeface="Times New Roman" pitchFamily="18" charset="0"/>
                <a:cs typeface="Times New Roman" pitchFamily="18" charset="0"/>
              </a:rPr>
              <a:t>Ex:</a:t>
            </a:r>
            <a:r>
              <a:rPr lang="en-US" dirty="0">
                <a:latin typeface="Times New Roman" pitchFamily="18" charset="0"/>
                <a:cs typeface="Times New Roman" pitchFamily="18" charset="0"/>
              </a:rPr>
              <a:t> </a:t>
            </a:r>
            <a:r>
              <a:rPr lang="en-US" dirty="0">
                <a:highlight>
                  <a:srgbClr val="FFFF00"/>
                </a:highlight>
                <a:latin typeface="Times New Roman" pitchFamily="18" charset="0"/>
                <a:cs typeface="Times New Roman" pitchFamily="18" charset="0"/>
              </a:rPr>
              <a:t>7,8-epoxy-2-methyl </a:t>
            </a:r>
            <a:r>
              <a:rPr lang="en-US" dirty="0" err="1">
                <a:highlight>
                  <a:srgbClr val="FFFF00"/>
                </a:highlight>
                <a:latin typeface="Times New Roman" pitchFamily="18" charset="0"/>
                <a:cs typeface="Times New Roman" pitchFamily="18" charset="0"/>
              </a:rPr>
              <a:t>octodecane</a:t>
            </a:r>
            <a:r>
              <a:rPr lang="en-US" dirty="0">
                <a:latin typeface="Times New Roman" pitchFamily="18" charset="0"/>
                <a:cs typeface="Times New Roman" pitchFamily="18" charset="0"/>
              </a:rPr>
              <a:t> from gypsy moth.</a:t>
            </a:r>
            <a:endParaRPr lang="en-US" b="1" dirty="0">
              <a:latin typeface="Times New Roman" pitchFamily="18" charset="0"/>
              <a:cs typeface="Times New Roman" pitchFamily="18" charset="0"/>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96908"/>
          </a:xfrm>
        </p:spPr>
        <p:txBody>
          <a:bodyPr>
            <a:normAutofit fontScale="90000"/>
          </a:bodyPr>
          <a:lstStyle/>
          <a:p>
            <a:r>
              <a:rPr lang="en-US" b="1" dirty="0">
                <a:solidFill>
                  <a:srgbClr val="FF0000"/>
                </a:solidFill>
                <a:latin typeface="Times New Roman" pitchFamily="18" charset="0"/>
                <a:cs typeface="Times New Roman" pitchFamily="18" charset="0"/>
              </a:rPr>
              <a:t>Biopesticides</a:t>
            </a:r>
            <a:br>
              <a:rPr lang="en-US" dirty="0">
                <a:latin typeface="Times New Roman" pitchFamily="18" charset="0"/>
                <a:cs typeface="Times New Roman" pitchFamily="18" charset="0"/>
              </a:rPr>
            </a:br>
            <a:endParaRPr lang="en-US" dirty="0"/>
          </a:p>
        </p:txBody>
      </p:sp>
      <p:sp>
        <p:nvSpPr>
          <p:cNvPr id="3" name="Content Placeholder 2"/>
          <p:cNvSpPr>
            <a:spLocks noGrp="1"/>
          </p:cNvSpPr>
          <p:nvPr>
            <p:ph idx="1"/>
          </p:nvPr>
        </p:nvSpPr>
        <p:spPr>
          <a:xfrm>
            <a:off x="457200" y="857232"/>
            <a:ext cx="8229600" cy="5726130"/>
          </a:xfrm>
        </p:spPr>
        <p:txBody>
          <a:bodyPr>
            <a:normAutofit fontScale="92500" lnSpcReduction="10000"/>
          </a:bodyPr>
          <a:lstStyle/>
          <a:p>
            <a:pPr algn="just"/>
            <a:r>
              <a:rPr lang="en-US" b="1" dirty="0">
                <a:latin typeface="Times New Roman" pitchFamily="18" charset="0"/>
                <a:cs typeface="Times New Roman" pitchFamily="18" charset="0"/>
              </a:rPr>
              <a:t>Biopesticides</a:t>
            </a:r>
            <a:r>
              <a:rPr lang="en-US" dirty="0">
                <a:latin typeface="Times New Roman" pitchFamily="18" charset="0"/>
                <a:cs typeface="Times New Roman" pitchFamily="18" charset="0"/>
              </a:rPr>
              <a:t> are developed from naturally occurring living organisms such as animals, plants, and microorganisms (e.g., bacteria, fungi, and viruses) that can control serious plant- damaging insect pests by their nontoxic eco- friendly mode of actions.</a:t>
            </a:r>
          </a:p>
          <a:p>
            <a:pPr algn="just"/>
            <a:r>
              <a:rPr lang="en-US" b="1" dirty="0">
                <a:solidFill>
                  <a:srgbClr val="FF0000"/>
                </a:solidFill>
                <a:latin typeface="Times New Roman" pitchFamily="18" charset="0"/>
                <a:cs typeface="Times New Roman" pitchFamily="18" charset="0"/>
              </a:rPr>
              <a:t>Types of biopesticides:</a:t>
            </a:r>
          </a:p>
          <a:p>
            <a:pPr marL="514350" indent="-514350" algn="just">
              <a:buFont typeface="+mj-lt"/>
              <a:buAutoNum type="arabicPeriod"/>
            </a:pPr>
            <a:r>
              <a:rPr lang="en-US" dirty="0">
                <a:latin typeface="Times New Roman" pitchFamily="18" charset="0"/>
                <a:cs typeface="Times New Roman" pitchFamily="18" charset="0"/>
              </a:rPr>
              <a:t>Microbial pesticides</a:t>
            </a:r>
          </a:p>
          <a:p>
            <a:pPr marL="514350" indent="-514350" algn="just">
              <a:buFont typeface="+mj-lt"/>
              <a:buAutoNum type="arabicPeriod"/>
            </a:pPr>
            <a:r>
              <a:rPr lang="en-US" dirty="0">
                <a:latin typeface="Times New Roman" pitchFamily="18" charset="0"/>
                <a:cs typeface="Times New Roman" pitchFamily="18" charset="0"/>
              </a:rPr>
              <a:t>Plant incorporated pesticides</a:t>
            </a:r>
          </a:p>
          <a:p>
            <a:pPr marL="514350" indent="-514350" algn="just">
              <a:buFont typeface="+mj-lt"/>
              <a:buAutoNum type="arabicPeriod"/>
            </a:pPr>
            <a:r>
              <a:rPr lang="en-US" dirty="0">
                <a:latin typeface="Times New Roman" pitchFamily="18" charset="0"/>
                <a:cs typeface="Times New Roman" pitchFamily="18" charset="0"/>
              </a:rPr>
              <a:t>Biochemical pesticides</a:t>
            </a:r>
          </a:p>
          <a:p>
            <a:pPr marL="514350" indent="-514350" algn="just">
              <a:buFont typeface="+mj-lt"/>
              <a:buAutoNum type="arabicPeriod"/>
            </a:pPr>
            <a:r>
              <a:rPr lang="en-US" dirty="0">
                <a:latin typeface="Times New Roman" pitchFamily="18" charset="0"/>
                <a:cs typeface="Times New Roman" pitchFamily="18" charset="0"/>
              </a:rPr>
              <a:t>Botanical pesticides</a:t>
            </a:r>
          </a:p>
          <a:p>
            <a:pPr marL="514350" indent="-514350" algn="just">
              <a:buFont typeface="+mj-lt"/>
              <a:buAutoNum type="arabicPeriod"/>
            </a:pPr>
            <a:r>
              <a:rPr lang="en-US" dirty="0">
                <a:latin typeface="Times New Roman" pitchFamily="18" charset="0"/>
                <a:cs typeface="Times New Roman" pitchFamily="18" charset="0"/>
              </a:rPr>
              <a:t>Biotic agents (parasitoids &amp; predators)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err="1">
                <a:solidFill>
                  <a:srgbClr val="FF0000"/>
                </a:solidFill>
                <a:latin typeface="Times New Roman" pitchFamily="18" charset="0"/>
                <a:cs typeface="Times New Roman" pitchFamily="18" charset="0"/>
              </a:rPr>
              <a:t>Advatages</a:t>
            </a:r>
            <a:r>
              <a:rPr lang="en-US" b="1" dirty="0">
                <a:solidFill>
                  <a:srgbClr val="FF0000"/>
                </a:solidFill>
                <a:latin typeface="Times New Roman" pitchFamily="18" charset="0"/>
                <a:cs typeface="Times New Roman" pitchFamily="18" charset="0"/>
              </a:rPr>
              <a:t> of </a:t>
            </a:r>
            <a:r>
              <a:rPr lang="en-US" b="1" dirty="0" err="1">
                <a:solidFill>
                  <a:srgbClr val="FF0000"/>
                </a:solidFill>
                <a:latin typeface="Times New Roman" pitchFamily="18" charset="0"/>
                <a:cs typeface="Times New Roman" pitchFamily="18" charset="0"/>
              </a:rPr>
              <a:t>biopesticides</a:t>
            </a:r>
            <a:endParaRPr lang="en-US" b="1" dirty="0">
              <a:solidFill>
                <a:srgbClr val="FF0000"/>
              </a:solidFill>
              <a:latin typeface="Times New Roman" pitchFamily="18" charset="0"/>
              <a:cs typeface="Times New Roman" pitchFamily="18" charset="0"/>
            </a:endParaRPr>
          </a:p>
        </p:txBody>
      </p:sp>
      <p:sp>
        <p:nvSpPr>
          <p:cNvPr id="3" name="Content Placeholder 2"/>
          <p:cNvSpPr>
            <a:spLocks noGrp="1"/>
          </p:cNvSpPr>
          <p:nvPr>
            <p:ph idx="1"/>
          </p:nvPr>
        </p:nvSpPr>
        <p:spPr>
          <a:xfrm>
            <a:off x="457200" y="1357298"/>
            <a:ext cx="8229600" cy="5143536"/>
          </a:xfrm>
        </p:spPr>
        <p:txBody>
          <a:bodyPr>
            <a:normAutofit fontScale="92500" lnSpcReduction="10000"/>
          </a:bodyPr>
          <a:lstStyle/>
          <a:p>
            <a:pPr algn="just"/>
            <a:r>
              <a:rPr lang="en-US" dirty="0">
                <a:latin typeface="Times New Roman" pitchFamily="18" charset="0"/>
                <a:cs typeface="Times New Roman" pitchFamily="18" charset="0"/>
              </a:rPr>
              <a:t>Inherently </a:t>
            </a:r>
            <a:r>
              <a:rPr lang="en-US" b="1" dirty="0">
                <a:highlight>
                  <a:srgbClr val="FFFF00"/>
                </a:highlight>
                <a:latin typeface="Times New Roman" pitchFamily="18" charset="0"/>
                <a:cs typeface="Times New Roman" pitchFamily="18" charset="0"/>
              </a:rPr>
              <a:t>less harmful </a:t>
            </a:r>
            <a:r>
              <a:rPr lang="en-US" dirty="0">
                <a:latin typeface="Times New Roman" pitchFamily="18" charset="0"/>
                <a:cs typeface="Times New Roman" pitchFamily="18" charset="0"/>
              </a:rPr>
              <a:t>and less environmental damage.</a:t>
            </a:r>
          </a:p>
          <a:p>
            <a:pPr algn="just"/>
            <a:r>
              <a:rPr lang="en-US" dirty="0">
                <a:latin typeface="Times New Roman" pitchFamily="18" charset="0"/>
                <a:cs typeface="Times New Roman" pitchFamily="18" charset="0"/>
              </a:rPr>
              <a:t>Designed to </a:t>
            </a:r>
            <a:r>
              <a:rPr lang="en-US" b="1" dirty="0">
                <a:highlight>
                  <a:srgbClr val="FFFF00"/>
                </a:highlight>
                <a:latin typeface="Times New Roman" pitchFamily="18" charset="0"/>
                <a:cs typeface="Times New Roman" pitchFamily="18" charset="0"/>
              </a:rPr>
              <a:t>affect only one specific pest </a:t>
            </a:r>
            <a:r>
              <a:rPr lang="en-US" dirty="0">
                <a:latin typeface="Times New Roman" pitchFamily="18" charset="0"/>
                <a:cs typeface="Times New Roman" pitchFamily="18" charset="0"/>
              </a:rPr>
              <a:t>or, in some cases, a </a:t>
            </a:r>
            <a:r>
              <a:rPr lang="en-US" b="1" dirty="0">
                <a:latin typeface="Times New Roman" pitchFamily="18" charset="0"/>
                <a:cs typeface="Times New Roman" pitchFamily="18" charset="0"/>
              </a:rPr>
              <a:t>few target organisms</a:t>
            </a:r>
            <a:r>
              <a:rPr lang="en-US" dirty="0">
                <a:latin typeface="Times New Roman" pitchFamily="18" charset="0"/>
                <a:cs typeface="Times New Roman" pitchFamily="18" charset="0"/>
              </a:rPr>
              <a:t>,</a:t>
            </a:r>
          </a:p>
          <a:p>
            <a:pPr algn="just"/>
            <a:r>
              <a:rPr lang="en-US" dirty="0">
                <a:latin typeface="Times New Roman" pitchFamily="18" charset="0"/>
                <a:cs typeface="Times New Roman" pitchFamily="18" charset="0"/>
              </a:rPr>
              <a:t>Often </a:t>
            </a:r>
            <a:r>
              <a:rPr lang="en-US" b="1" dirty="0">
                <a:highlight>
                  <a:srgbClr val="FFFF00"/>
                </a:highlight>
                <a:latin typeface="Times New Roman" pitchFamily="18" charset="0"/>
                <a:cs typeface="Times New Roman" pitchFamily="18" charset="0"/>
              </a:rPr>
              <a:t>effective in very small quantities </a:t>
            </a:r>
            <a:r>
              <a:rPr lang="en-US" dirty="0">
                <a:latin typeface="Times New Roman" pitchFamily="18" charset="0"/>
                <a:cs typeface="Times New Roman" pitchFamily="18" charset="0"/>
              </a:rPr>
              <a:t>and often </a:t>
            </a:r>
            <a:r>
              <a:rPr lang="en-US" b="1" dirty="0">
                <a:highlight>
                  <a:srgbClr val="FFFF00"/>
                </a:highlight>
                <a:latin typeface="Times New Roman" pitchFamily="18" charset="0"/>
                <a:cs typeface="Times New Roman" pitchFamily="18" charset="0"/>
              </a:rPr>
              <a:t>decompose quickly</a:t>
            </a:r>
            <a:r>
              <a:rPr lang="en-US" dirty="0">
                <a:latin typeface="Times New Roman" pitchFamily="18" charset="0"/>
                <a:cs typeface="Times New Roman" pitchFamily="18" charset="0"/>
              </a:rPr>
              <a:t>, thereby resulting in lower exposures and largely </a:t>
            </a:r>
            <a:r>
              <a:rPr lang="en-US" dirty="0">
                <a:solidFill>
                  <a:srgbClr val="FF0000"/>
                </a:solidFill>
                <a:latin typeface="Times New Roman" pitchFamily="18" charset="0"/>
                <a:cs typeface="Times New Roman" pitchFamily="18" charset="0"/>
              </a:rPr>
              <a:t>avoiding</a:t>
            </a:r>
            <a:r>
              <a:rPr lang="en-US" dirty="0">
                <a:latin typeface="Times New Roman" pitchFamily="18" charset="0"/>
                <a:cs typeface="Times New Roman" pitchFamily="18" charset="0"/>
              </a:rPr>
              <a:t> the </a:t>
            </a:r>
            <a:r>
              <a:rPr lang="en-US" b="1" dirty="0">
                <a:highlight>
                  <a:srgbClr val="FFFF00"/>
                </a:highlight>
                <a:latin typeface="Times New Roman" pitchFamily="18" charset="0"/>
                <a:cs typeface="Times New Roman" pitchFamily="18" charset="0"/>
              </a:rPr>
              <a:t>pollution problems </a:t>
            </a:r>
            <a:r>
              <a:rPr lang="en-US" dirty="0">
                <a:latin typeface="Times New Roman" pitchFamily="18" charset="0"/>
                <a:cs typeface="Times New Roman" pitchFamily="18" charset="0"/>
              </a:rPr>
              <a:t>.</a:t>
            </a:r>
          </a:p>
          <a:p>
            <a:pPr algn="just"/>
            <a:r>
              <a:rPr lang="en-US" dirty="0">
                <a:latin typeface="Times New Roman" pitchFamily="18" charset="0"/>
                <a:cs typeface="Times New Roman" pitchFamily="18" charset="0"/>
              </a:rPr>
              <a:t>When used as a component of Integrated Pest Management (IPM) programs, biopesticides can contribute greatly.</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82594"/>
          </a:xfrm>
        </p:spPr>
        <p:txBody>
          <a:bodyPr>
            <a:normAutofit fontScale="90000"/>
          </a:bodyPr>
          <a:lstStyle/>
          <a:p>
            <a:r>
              <a:rPr lang="en-US" b="1" dirty="0">
                <a:solidFill>
                  <a:srgbClr val="FF0000"/>
                </a:solidFill>
                <a:latin typeface="Times New Roman" pitchFamily="18" charset="0"/>
                <a:cs typeface="Times New Roman" pitchFamily="18" charset="0"/>
              </a:rPr>
              <a:t>1. Microbial pesticides</a:t>
            </a:r>
            <a:br>
              <a:rPr lang="en-US" b="1" dirty="0">
                <a:solidFill>
                  <a:srgbClr val="FF0000"/>
                </a:solidFill>
                <a:latin typeface="Times New Roman" pitchFamily="18" charset="0"/>
                <a:cs typeface="Times New Roman" pitchFamily="18" charset="0"/>
              </a:rPr>
            </a:br>
            <a:endParaRPr lang="en-US" b="1" dirty="0">
              <a:solidFill>
                <a:srgbClr val="FF0000"/>
              </a:solidFill>
            </a:endParaRPr>
          </a:p>
        </p:txBody>
      </p:sp>
      <p:sp>
        <p:nvSpPr>
          <p:cNvPr id="3" name="Content Placeholder 2"/>
          <p:cNvSpPr>
            <a:spLocks noGrp="1"/>
          </p:cNvSpPr>
          <p:nvPr>
            <p:ph idx="1"/>
          </p:nvPr>
        </p:nvSpPr>
        <p:spPr>
          <a:xfrm>
            <a:off x="323528" y="642918"/>
            <a:ext cx="8496944" cy="5940444"/>
          </a:xfrm>
        </p:spPr>
        <p:txBody>
          <a:bodyPr>
            <a:normAutofit lnSpcReduction="10000"/>
          </a:bodyPr>
          <a:lstStyle/>
          <a:p>
            <a:pPr algn="just"/>
            <a:r>
              <a:rPr lang="en-US" dirty="0">
                <a:latin typeface="Times New Roman" pitchFamily="18" charset="0"/>
                <a:cs typeface="Times New Roman" pitchFamily="18" charset="0"/>
              </a:rPr>
              <a:t>Microbial pesticides are composed of microscopic living organisms (</a:t>
            </a:r>
            <a:r>
              <a:rPr lang="en-US" dirty="0">
                <a:solidFill>
                  <a:srgbClr val="FF0000"/>
                </a:solidFill>
                <a:latin typeface="Times New Roman" pitchFamily="18" charset="0"/>
                <a:cs typeface="Times New Roman" pitchFamily="18" charset="0"/>
              </a:rPr>
              <a:t>viruses, bacteria, fungi, protozoa, or nematodes</a:t>
            </a:r>
            <a:r>
              <a:rPr lang="en-US" dirty="0">
                <a:latin typeface="Times New Roman" pitchFamily="18" charset="0"/>
                <a:cs typeface="Times New Roman" pitchFamily="18" charset="0"/>
              </a:rPr>
              <a:t>) or toxin produced by these organisms</a:t>
            </a:r>
          </a:p>
          <a:p>
            <a:r>
              <a:rPr lang="en-US" dirty="0">
                <a:highlight>
                  <a:srgbClr val="FFFF00"/>
                </a:highlight>
                <a:latin typeface="Times New Roman" pitchFamily="18" charset="0"/>
                <a:cs typeface="Times New Roman" pitchFamily="18" charset="0"/>
              </a:rPr>
              <a:t>Applied</a:t>
            </a:r>
            <a:r>
              <a:rPr lang="en-US" dirty="0">
                <a:latin typeface="Times New Roman" pitchFamily="18" charset="0"/>
                <a:cs typeface="Times New Roman" pitchFamily="18" charset="0"/>
              </a:rPr>
              <a:t> as conventional </a:t>
            </a:r>
            <a:r>
              <a:rPr lang="en-US" b="1" dirty="0">
                <a:latin typeface="Times New Roman" pitchFamily="18" charset="0"/>
                <a:cs typeface="Times New Roman" pitchFamily="18" charset="0"/>
              </a:rPr>
              <a:t>insecticidal sprays, dusts</a:t>
            </a:r>
            <a:r>
              <a:rPr lang="en-US" dirty="0">
                <a:latin typeface="Times New Roman" pitchFamily="18" charset="0"/>
                <a:cs typeface="Times New Roman" pitchFamily="18" charset="0"/>
              </a:rPr>
              <a:t>, or </a:t>
            </a:r>
            <a:r>
              <a:rPr lang="en-US" b="1" dirty="0">
                <a:latin typeface="Times New Roman" pitchFamily="18" charset="0"/>
                <a:cs typeface="Times New Roman" pitchFamily="18" charset="0"/>
              </a:rPr>
              <a:t>granules</a:t>
            </a:r>
            <a:r>
              <a:rPr lang="en-US" dirty="0">
                <a:latin typeface="Times New Roman" pitchFamily="18" charset="0"/>
                <a:cs typeface="Times New Roman" pitchFamily="18" charset="0"/>
              </a:rPr>
              <a:t>.</a:t>
            </a:r>
          </a:p>
          <a:p>
            <a:pPr algn="just"/>
            <a:r>
              <a:rPr lang="en-US" dirty="0">
                <a:latin typeface="Times New Roman" pitchFamily="18" charset="0"/>
                <a:cs typeface="Times New Roman" pitchFamily="18" charset="0"/>
              </a:rPr>
              <a:t>Their greatest strength is their specificity as most are essentially </a:t>
            </a:r>
            <a:r>
              <a:rPr lang="en-US" b="1" dirty="0">
                <a:latin typeface="Times New Roman" pitchFamily="18" charset="0"/>
                <a:cs typeface="Times New Roman" pitchFamily="18" charset="0"/>
              </a:rPr>
              <a:t>nontoxic</a:t>
            </a:r>
            <a:r>
              <a:rPr lang="en-US" dirty="0">
                <a:latin typeface="Times New Roman" pitchFamily="18" charset="0"/>
                <a:cs typeface="Times New Roman" pitchFamily="18" charset="0"/>
              </a:rPr>
              <a:t> and </a:t>
            </a:r>
            <a:r>
              <a:rPr lang="en-US" b="1" dirty="0">
                <a:latin typeface="Times New Roman" pitchFamily="18" charset="0"/>
                <a:cs typeface="Times New Roman" pitchFamily="18" charset="0"/>
              </a:rPr>
              <a:t>non pathogenic to animals and humans</a:t>
            </a:r>
            <a:r>
              <a:rPr lang="en-US" dirty="0">
                <a:latin typeface="Times New Roman" pitchFamily="18" charset="0"/>
                <a:cs typeface="Times New Roman" pitchFamily="18" charset="0"/>
              </a:rPr>
              <a:t>.</a:t>
            </a:r>
          </a:p>
          <a:p>
            <a:pPr algn="just"/>
            <a:r>
              <a:rPr lang="en-US" dirty="0">
                <a:latin typeface="Times New Roman" pitchFamily="18" charset="0"/>
                <a:cs typeface="Times New Roman" pitchFamily="18" charset="0"/>
              </a:rPr>
              <a:t>Microbial pesticides includes </a:t>
            </a:r>
            <a:r>
              <a:rPr lang="en-US" dirty="0">
                <a:highlight>
                  <a:srgbClr val="FFFF00"/>
                </a:highlight>
                <a:latin typeface="Times New Roman" pitchFamily="18" charset="0"/>
                <a:cs typeface="Times New Roman" pitchFamily="18" charset="0"/>
              </a:rPr>
              <a:t>insecticides, fungicides, herbicides</a:t>
            </a:r>
            <a:r>
              <a:rPr lang="en-US" dirty="0">
                <a:latin typeface="Times New Roman" pitchFamily="18" charset="0"/>
                <a:cs typeface="Times New Roman" pitchFamily="18" charset="0"/>
              </a:rPr>
              <a:t> and </a:t>
            </a:r>
            <a:r>
              <a:rPr lang="en-US" b="1" dirty="0">
                <a:latin typeface="Times New Roman" pitchFamily="18" charset="0"/>
                <a:cs typeface="Times New Roman" pitchFamily="18" charset="0"/>
              </a:rPr>
              <a:t>growth regulators </a:t>
            </a:r>
            <a:r>
              <a:rPr lang="en-US" dirty="0">
                <a:latin typeface="Times New Roman" pitchFamily="18" charset="0"/>
                <a:cs typeface="Times New Roman" pitchFamily="18" charset="0"/>
              </a:rPr>
              <a:t>of microbial origin.</a:t>
            </a:r>
            <a:endParaRPr lang="en-US" b="1" dirty="0">
              <a:latin typeface="Times New Roman" pitchFamily="18" charset="0"/>
              <a:cs typeface="Times New Roman" pitchFamily="18" charset="0"/>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42852"/>
            <a:ext cx="8229600" cy="1274786"/>
          </a:xfrm>
        </p:spPr>
        <p:txBody>
          <a:bodyPr>
            <a:noAutofit/>
          </a:bodyPr>
          <a:lstStyle/>
          <a:p>
            <a:r>
              <a:rPr lang="en-US" sz="3600" b="1" dirty="0">
                <a:solidFill>
                  <a:srgbClr val="7030A0"/>
                </a:solidFill>
                <a:latin typeface="Times New Roman" pitchFamily="18" charset="0"/>
                <a:cs typeface="Times New Roman" pitchFamily="18" charset="0"/>
              </a:rPr>
              <a:t>Some of the important microbial pesticides</a:t>
            </a:r>
            <a:endParaRPr lang="en-US" sz="3600" dirty="0">
              <a:solidFill>
                <a:srgbClr val="7030A0"/>
              </a:solidFill>
              <a:latin typeface="Times New Roman" pitchFamily="18" charset="0"/>
              <a:cs typeface="Times New Roman" pitchFamily="18" charset="0"/>
            </a:endParaRPr>
          </a:p>
        </p:txBody>
      </p:sp>
      <p:sp>
        <p:nvSpPr>
          <p:cNvPr id="3" name="Content Placeholder 2"/>
          <p:cNvSpPr>
            <a:spLocks noGrp="1"/>
          </p:cNvSpPr>
          <p:nvPr>
            <p:ph idx="1"/>
          </p:nvPr>
        </p:nvSpPr>
        <p:spPr>
          <a:xfrm>
            <a:off x="457200" y="1428736"/>
            <a:ext cx="8229600" cy="4929222"/>
          </a:xfrm>
        </p:spPr>
        <p:txBody>
          <a:bodyPr>
            <a:normAutofit fontScale="92500" lnSpcReduction="20000"/>
          </a:bodyPr>
          <a:lstStyle/>
          <a:p>
            <a:pPr algn="just">
              <a:buNone/>
            </a:pPr>
            <a:r>
              <a:rPr lang="en-US" b="1" dirty="0">
                <a:solidFill>
                  <a:srgbClr val="FF0000"/>
                </a:solidFill>
                <a:latin typeface="Times New Roman" pitchFamily="18" charset="0"/>
                <a:cs typeface="Times New Roman" pitchFamily="18" charset="0"/>
              </a:rPr>
              <a:t>a. </a:t>
            </a:r>
            <a:r>
              <a:rPr lang="en-US" b="1" i="1" dirty="0">
                <a:solidFill>
                  <a:srgbClr val="FF0000"/>
                </a:solidFill>
                <a:latin typeface="Times New Roman" pitchFamily="18" charset="0"/>
                <a:cs typeface="Times New Roman" pitchFamily="18" charset="0"/>
              </a:rPr>
              <a:t>Bacillus </a:t>
            </a:r>
            <a:r>
              <a:rPr lang="en-US" b="1" i="1" dirty="0" err="1">
                <a:solidFill>
                  <a:srgbClr val="FF0000"/>
                </a:solidFill>
                <a:latin typeface="Times New Roman" pitchFamily="18" charset="0"/>
                <a:cs typeface="Times New Roman" pitchFamily="18" charset="0"/>
              </a:rPr>
              <a:t>thuringiensis</a:t>
            </a:r>
            <a:endParaRPr lang="en-US" b="1" i="1" dirty="0">
              <a:solidFill>
                <a:srgbClr val="FF0000"/>
              </a:solidFill>
              <a:latin typeface="Times New Roman" pitchFamily="18" charset="0"/>
              <a:cs typeface="Times New Roman" pitchFamily="18" charset="0"/>
            </a:endParaRPr>
          </a:p>
          <a:p>
            <a:pPr algn="just"/>
            <a:r>
              <a:rPr lang="en-US" dirty="0">
                <a:latin typeface="Times New Roman" pitchFamily="18" charset="0"/>
                <a:cs typeface="Times New Roman" pitchFamily="18" charset="0"/>
              </a:rPr>
              <a:t>Discovered in Japan in early 20th century and first become a commercial product in France in 1938.</a:t>
            </a:r>
          </a:p>
          <a:p>
            <a:pPr algn="just"/>
            <a:r>
              <a:rPr lang="en-US" dirty="0">
                <a:latin typeface="Times New Roman" pitchFamily="18" charset="0"/>
                <a:cs typeface="Times New Roman" pitchFamily="18" charset="0"/>
              </a:rPr>
              <a:t>Control </a:t>
            </a:r>
            <a:r>
              <a:rPr lang="en-US" b="1" dirty="0" err="1">
                <a:highlight>
                  <a:srgbClr val="FFFF00"/>
                </a:highlight>
                <a:latin typeface="Times New Roman" pitchFamily="18" charset="0"/>
                <a:cs typeface="Times New Roman" pitchFamily="18" charset="0"/>
              </a:rPr>
              <a:t>lepidopterous</a:t>
            </a:r>
            <a:r>
              <a:rPr lang="en-US" b="1" dirty="0">
                <a:highlight>
                  <a:srgbClr val="FFFF00"/>
                </a:highlight>
                <a:latin typeface="Times New Roman" pitchFamily="18" charset="0"/>
                <a:cs typeface="Times New Roman" pitchFamily="18" charset="0"/>
              </a:rPr>
              <a:t> pests </a:t>
            </a:r>
            <a:r>
              <a:rPr lang="en-US" dirty="0">
                <a:latin typeface="Times New Roman" pitchFamily="18" charset="0"/>
                <a:cs typeface="Times New Roman" pitchFamily="18" charset="0"/>
              </a:rPr>
              <a:t>like </a:t>
            </a:r>
            <a:r>
              <a:rPr lang="en-US" b="1" dirty="0">
                <a:solidFill>
                  <a:schemeClr val="accent2">
                    <a:lumMod val="50000"/>
                  </a:schemeClr>
                </a:solidFill>
                <a:latin typeface="Times New Roman" pitchFamily="18" charset="0"/>
                <a:cs typeface="Times New Roman" pitchFamily="18" charset="0"/>
              </a:rPr>
              <a:t>American bollworm </a:t>
            </a:r>
            <a:r>
              <a:rPr lang="en-US" dirty="0">
                <a:latin typeface="Times New Roman" pitchFamily="18" charset="0"/>
                <a:cs typeface="Times New Roman" pitchFamily="18" charset="0"/>
              </a:rPr>
              <a:t>in cotton and </a:t>
            </a:r>
            <a:r>
              <a:rPr lang="en-US" b="1" dirty="0">
                <a:solidFill>
                  <a:schemeClr val="accent2">
                    <a:lumMod val="50000"/>
                  </a:schemeClr>
                </a:solidFill>
                <a:latin typeface="Times New Roman" pitchFamily="18" charset="0"/>
                <a:cs typeface="Times New Roman" pitchFamily="18" charset="0"/>
              </a:rPr>
              <a:t>stem borers </a:t>
            </a:r>
            <a:r>
              <a:rPr lang="en-US" dirty="0">
                <a:latin typeface="Times New Roman" pitchFamily="18" charset="0"/>
                <a:cs typeface="Times New Roman" pitchFamily="18" charset="0"/>
              </a:rPr>
              <a:t>in rice. </a:t>
            </a:r>
            <a:endParaRPr lang="en-US" i="1" dirty="0">
              <a:latin typeface="Times New Roman" pitchFamily="18" charset="0"/>
              <a:cs typeface="Times New Roman" pitchFamily="18" charset="0"/>
            </a:endParaRPr>
          </a:p>
          <a:p>
            <a:pPr algn="just"/>
            <a:r>
              <a:rPr lang="en-US" dirty="0">
                <a:latin typeface="Times New Roman" pitchFamily="18" charset="0"/>
                <a:cs typeface="Times New Roman" pitchFamily="18" charset="0"/>
              </a:rPr>
              <a:t>When ingested by pest larvae, </a:t>
            </a:r>
            <a:r>
              <a:rPr lang="en-US" b="1" dirty="0">
                <a:latin typeface="Times New Roman" pitchFamily="18" charset="0"/>
                <a:cs typeface="Times New Roman" pitchFamily="18" charset="0"/>
              </a:rPr>
              <a:t>Bt </a:t>
            </a:r>
            <a:r>
              <a:rPr lang="en-US" dirty="0">
                <a:latin typeface="Times New Roman" pitchFamily="18" charset="0"/>
                <a:cs typeface="Times New Roman" pitchFamily="18" charset="0"/>
              </a:rPr>
              <a:t>releases toxins which damage the mid gut of the pest, eventually killing it.</a:t>
            </a:r>
          </a:p>
          <a:p>
            <a:pPr algn="just"/>
            <a:r>
              <a:rPr lang="en-US" dirty="0">
                <a:latin typeface="Times New Roman" pitchFamily="18" charset="0"/>
                <a:cs typeface="Times New Roman" pitchFamily="18" charset="0"/>
              </a:rPr>
              <a:t>Main </a:t>
            </a:r>
            <a:r>
              <a:rPr lang="en-US" dirty="0">
                <a:highlight>
                  <a:srgbClr val="FFFF00"/>
                </a:highlight>
                <a:latin typeface="Times New Roman" pitchFamily="18" charset="0"/>
                <a:cs typeface="Times New Roman" pitchFamily="18" charset="0"/>
              </a:rPr>
              <a:t>sources for the production </a:t>
            </a:r>
            <a:r>
              <a:rPr lang="en-US" dirty="0">
                <a:latin typeface="Times New Roman" pitchFamily="18" charset="0"/>
                <a:cs typeface="Times New Roman" pitchFamily="18" charset="0"/>
              </a:rPr>
              <a:t>of </a:t>
            </a:r>
            <a:r>
              <a:rPr lang="en-US" b="1" dirty="0">
                <a:latin typeface="Times New Roman" pitchFamily="18" charset="0"/>
                <a:cs typeface="Times New Roman" pitchFamily="18" charset="0"/>
              </a:rPr>
              <a:t>Bt preparations </a:t>
            </a:r>
            <a:r>
              <a:rPr lang="en-US" dirty="0">
                <a:latin typeface="Times New Roman" pitchFamily="18" charset="0"/>
                <a:cs typeface="Times New Roman" pitchFamily="18" charset="0"/>
              </a:rPr>
              <a:t>are the </a:t>
            </a:r>
            <a:r>
              <a:rPr lang="en-US" b="1" dirty="0">
                <a:solidFill>
                  <a:schemeClr val="accent1">
                    <a:lumMod val="50000"/>
                  </a:schemeClr>
                </a:solidFill>
                <a:latin typeface="Times New Roman" pitchFamily="18" charset="0"/>
                <a:cs typeface="Times New Roman" pitchFamily="18" charset="0"/>
              </a:rPr>
              <a:t>strains of the subspecies </a:t>
            </a:r>
            <a:r>
              <a:rPr lang="en-US" b="1" i="1" dirty="0" err="1">
                <a:solidFill>
                  <a:srgbClr val="FF0000"/>
                </a:solidFill>
                <a:latin typeface="Times New Roman" pitchFamily="18" charset="0"/>
                <a:cs typeface="Times New Roman" pitchFamily="18" charset="0"/>
              </a:rPr>
              <a:t>kurstaki</a:t>
            </a:r>
            <a:r>
              <a:rPr lang="en-US" b="1" i="1" dirty="0">
                <a:solidFill>
                  <a:srgbClr val="FF0000"/>
                </a:solidFill>
                <a:latin typeface="Times New Roman" pitchFamily="18" charset="0"/>
                <a:cs typeface="Times New Roman" pitchFamily="18" charset="0"/>
              </a:rPr>
              <a:t>, </a:t>
            </a:r>
            <a:r>
              <a:rPr lang="en-US" b="1" i="1" dirty="0" err="1">
                <a:solidFill>
                  <a:srgbClr val="FF0000"/>
                </a:solidFill>
                <a:latin typeface="Times New Roman" pitchFamily="18" charset="0"/>
                <a:cs typeface="Times New Roman" pitchFamily="18" charset="0"/>
              </a:rPr>
              <a:t>galeriae</a:t>
            </a:r>
            <a:r>
              <a:rPr lang="en-US" b="1" i="1" dirty="0">
                <a:solidFill>
                  <a:srgbClr val="FF0000"/>
                </a:solidFill>
                <a:latin typeface="Times New Roman" pitchFamily="18" charset="0"/>
                <a:cs typeface="Times New Roman" pitchFamily="18" charset="0"/>
              </a:rPr>
              <a:t> </a:t>
            </a:r>
            <a:r>
              <a:rPr lang="en-US" b="1" i="1" dirty="0">
                <a:solidFill>
                  <a:schemeClr val="accent1">
                    <a:lumMod val="50000"/>
                  </a:schemeClr>
                </a:solidFill>
                <a:latin typeface="Times New Roman" pitchFamily="18" charset="0"/>
                <a:cs typeface="Times New Roman" pitchFamily="18" charset="0"/>
              </a:rPr>
              <a:t>and </a:t>
            </a:r>
            <a:r>
              <a:rPr lang="en-US" b="1" i="1" dirty="0" err="1">
                <a:solidFill>
                  <a:srgbClr val="FF0000"/>
                </a:solidFill>
                <a:latin typeface="Times New Roman" pitchFamily="18" charset="0"/>
                <a:cs typeface="Times New Roman" pitchFamily="18" charset="0"/>
              </a:rPr>
              <a:t>dendrolimus</a:t>
            </a:r>
            <a:endParaRPr lang="en-US" b="1" dirty="0">
              <a:solidFill>
                <a:srgbClr val="FF0000"/>
              </a:solidFill>
              <a:latin typeface="Times New Roman" pitchFamily="18" charset="0"/>
              <a:cs typeface="Times New Roman" pitchFamily="18" charset="0"/>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571480"/>
            <a:ext cx="8229600" cy="5554683"/>
          </a:xfrm>
        </p:spPr>
        <p:txBody>
          <a:bodyPr>
            <a:normAutofit fontScale="92500"/>
          </a:bodyPr>
          <a:lstStyle/>
          <a:p>
            <a:pPr algn="just">
              <a:buNone/>
            </a:pPr>
            <a:r>
              <a:rPr lang="en-US" b="1" dirty="0">
                <a:solidFill>
                  <a:srgbClr val="FF0000"/>
                </a:solidFill>
                <a:latin typeface="Times New Roman" pitchFamily="18" charset="0"/>
                <a:cs typeface="Times New Roman" pitchFamily="18" charset="0"/>
              </a:rPr>
              <a:t>b. </a:t>
            </a:r>
            <a:r>
              <a:rPr lang="en-US" b="1" i="1" dirty="0" err="1">
                <a:solidFill>
                  <a:srgbClr val="FF0000"/>
                </a:solidFill>
                <a:latin typeface="Times New Roman" pitchFamily="18" charset="0"/>
                <a:cs typeface="Times New Roman" pitchFamily="18" charset="0"/>
              </a:rPr>
              <a:t>Agrobacterium</a:t>
            </a:r>
            <a:r>
              <a:rPr lang="en-US" b="1" i="1" dirty="0">
                <a:solidFill>
                  <a:srgbClr val="FF0000"/>
                </a:solidFill>
                <a:latin typeface="Times New Roman" pitchFamily="18" charset="0"/>
                <a:cs typeface="Times New Roman" pitchFamily="18" charset="0"/>
              </a:rPr>
              <a:t> </a:t>
            </a:r>
            <a:r>
              <a:rPr lang="en-US" b="1" i="1" dirty="0" err="1">
                <a:solidFill>
                  <a:srgbClr val="FF0000"/>
                </a:solidFill>
                <a:latin typeface="Times New Roman" pitchFamily="18" charset="0"/>
                <a:cs typeface="Times New Roman" pitchFamily="18" charset="0"/>
              </a:rPr>
              <a:t>radiobacter</a:t>
            </a:r>
            <a:r>
              <a:rPr lang="en-US" b="1" i="1" dirty="0">
                <a:solidFill>
                  <a:srgbClr val="FF0000"/>
                </a:solidFill>
                <a:latin typeface="Times New Roman" pitchFamily="18" charset="0"/>
                <a:cs typeface="Times New Roman" pitchFamily="18" charset="0"/>
              </a:rPr>
              <a:t> (</a:t>
            </a:r>
            <a:r>
              <a:rPr lang="en-US" b="1" i="1" dirty="0" err="1">
                <a:solidFill>
                  <a:srgbClr val="FF0000"/>
                </a:solidFill>
                <a:latin typeface="Times New Roman" pitchFamily="18" charset="0"/>
                <a:cs typeface="Times New Roman" pitchFamily="18" charset="0"/>
              </a:rPr>
              <a:t>Agrocin</a:t>
            </a:r>
            <a:r>
              <a:rPr lang="en-US" b="1" i="1" dirty="0">
                <a:solidFill>
                  <a:srgbClr val="FF0000"/>
                </a:solidFill>
                <a:latin typeface="Times New Roman" pitchFamily="18" charset="0"/>
                <a:cs typeface="Times New Roman" pitchFamily="18" charset="0"/>
              </a:rPr>
              <a:t>):</a:t>
            </a:r>
          </a:p>
          <a:p>
            <a:pPr algn="just"/>
            <a:r>
              <a:rPr lang="en-US" i="1" dirty="0" err="1">
                <a:latin typeface="Times New Roman" pitchFamily="18" charset="0"/>
                <a:cs typeface="Times New Roman" pitchFamily="18" charset="0"/>
              </a:rPr>
              <a:t>Agrobacterium</a:t>
            </a:r>
            <a:r>
              <a:rPr lang="en-US" i="1" dirty="0">
                <a:latin typeface="Times New Roman" pitchFamily="18" charset="0"/>
                <a:cs typeface="Times New Roman" pitchFamily="18" charset="0"/>
              </a:rPr>
              <a:t> </a:t>
            </a:r>
            <a:r>
              <a:rPr lang="en-US" i="1" dirty="0" err="1">
                <a:latin typeface="Times New Roman" pitchFamily="18" charset="0"/>
                <a:cs typeface="Times New Roman" pitchFamily="18" charset="0"/>
              </a:rPr>
              <a:t>radiobacter</a:t>
            </a:r>
            <a:r>
              <a:rPr lang="en-US" i="1" dirty="0">
                <a:latin typeface="Times New Roman" pitchFamily="18" charset="0"/>
                <a:cs typeface="Times New Roman" pitchFamily="18" charset="0"/>
              </a:rPr>
              <a:t> is used to treat roots during transplanting, </a:t>
            </a:r>
            <a:r>
              <a:rPr lang="en-US" dirty="0">
                <a:latin typeface="Times New Roman" pitchFamily="18" charset="0"/>
                <a:cs typeface="Times New Roman" pitchFamily="18" charset="0"/>
              </a:rPr>
              <a:t>that </a:t>
            </a:r>
            <a:r>
              <a:rPr lang="en-US" b="1" dirty="0">
                <a:latin typeface="Times New Roman" pitchFamily="18" charset="0"/>
                <a:cs typeface="Times New Roman" pitchFamily="18" charset="0"/>
              </a:rPr>
              <a:t>checks </a:t>
            </a:r>
            <a:r>
              <a:rPr lang="en-US" b="1" dirty="0">
                <a:solidFill>
                  <a:srgbClr val="FF0000"/>
                </a:solidFill>
                <a:highlight>
                  <a:srgbClr val="FFFF00"/>
                </a:highlight>
                <a:latin typeface="Times New Roman" pitchFamily="18" charset="0"/>
                <a:cs typeface="Times New Roman" pitchFamily="18" charset="0"/>
              </a:rPr>
              <a:t>crown gall</a:t>
            </a:r>
            <a:r>
              <a:rPr lang="en-US" dirty="0">
                <a:latin typeface="Times New Roman" pitchFamily="18" charset="0"/>
                <a:cs typeface="Times New Roman" pitchFamily="18" charset="0"/>
              </a:rPr>
              <a:t>.</a:t>
            </a:r>
          </a:p>
          <a:p>
            <a:pPr algn="just"/>
            <a:r>
              <a:rPr lang="en-US" dirty="0">
                <a:latin typeface="Times New Roman" pitchFamily="18" charset="0"/>
                <a:cs typeface="Times New Roman" pitchFamily="18" charset="0"/>
              </a:rPr>
              <a:t>Crown gall is a disease in peaches, grapevine, roses and various plants caused by </a:t>
            </a:r>
            <a:r>
              <a:rPr lang="en-US" dirty="0">
                <a:highlight>
                  <a:srgbClr val="FFFF00"/>
                </a:highlight>
                <a:latin typeface="Times New Roman" pitchFamily="18" charset="0"/>
                <a:cs typeface="Times New Roman" pitchFamily="18" charset="0"/>
              </a:rPr>
              <a:t>soil borne pathogen </a:t>
            </a:r>
            <a:r>
              <a:rPr lang="en-US" b="1" i="1" dirty="0" err="1">
                <a:solidFill>
                  <a:srgbClr val="0070C0"/>
                </a:solidFill>
                <a:latin typeface="Times New Roman" pitchFamily="18" charset="0"/>
                <a:cs typeface="Times New Roman" pitchFamily="18" charset="0"/>
              </a:rPr>
              <a:t>Agrobacterium</a:t>
            </a:r>
            <a:r>
              <a:rPr lang="en-US" b="1" i="1" dirty="0">
                <a:solidFill>
                  <a:srgbClr val="0070C0"/>
                </a:solidFill>
                <a:latin typeface="Times New Roman" pitchFamily="18" charset="0"/>
                <a:cs typeface="Times New Roman" pitchFamily="18" charset="0"/>
              </a:rPr>
              <a:t> </a:t>
            </a:r>
            <a:r>
              <a:rPr lang="en-US" b="1" i="1" dirty="0" err="1">
                <a:solidFill>
                  <a:srgbClr val="0070C0"/>
                </a:solidFill>
                <a:latin typeface="Times New Roman" pitchFamily="18" charset="0"/>
                <a:cs typeface="Times New Roman" pitchFamily="18" charset="0"/>
              </a:rPr>
              <a:t>tumefaciensm</a:t>
            </a:r>
            <a:r>
              <a:rPr lang="en-US" b="1" i="1" dirty="0">
                <a:latin typeface="Times New Roman" pitchFamily="18" charset="0"/>
                <a:cs typeface="Times New Roman" pitchFamily="18" charset="0"/>
              </a:rPr>
              <a:t>.</a:t>
            </a:r>
          </a:p>
          <a:p>
            <a:pPr algn="just">
              <a:buNone/>
            </a:pPr>
            <a:r>
              <a:rPr lang="en-US" dirty="0">
                <a:latin typeface="Times New Roman" pitchFamily="18" charset="0"/>
                <a:cs typeface="Times New Roman" pitchFamily="18" charset="0"/>
              </a:rPr>
              <a:t>The effective strains of </a:t>
            </a:r>
            <a:r>
              <a:rPr lang="en-US" i="1" dirty="0">
                <a:latin typeface="Times New Roman" pitchFamily="18" charset="0"/>
                <a:cs typeface="Times New Roman" pitchFamily="18" charset="0"/>
              </a:rPr>
              <a:t>A. </a:t>
            </a:r>
            <a:r>
              <a:rPr lang="en-US" i="1" dirty="0" err="1">
                <a:latin typeface="Times New Roman" pitchFamily="18" charset="0"/>
                <a:cs typeface="Times New Roman" pitchFamily="18" charset="0"/>
              </a:rPr>
              <a:t>radiobacter</a:t>
            </a:r>
            <a:r>
              <a:rPr lang="en-US" i="1" dirty="0">
                <a:latin typeface="Times New Roman" pitchFamily="18" charset="0"/>
                <a:cs typeface="Times New Roman" pitchFamily="18" charset="0"/>
              </a:rPr>
              <a:t> posses two important features: </a:t>
            </a:r>
            <a:r>
              <a:rPr lang="en-US" b="1" dirty="0">
                <a:latin typeface="Times New Roman" pitchFamily="18" charset="0"/>
                <a:cs typeface="Times New Roman" pitchFamily="18" charset="0"/>
              </a:rPr>
              <a:t>1)</a:t>
            </a:r>
            <a:r>
              <a:rPr lang="en-US" i="1" dirty="0">
                <a:latin typeface="Times New Roman" pitchFamily="18" charset="0"/>
                <a:cs typeface="Times New Roman" pitchFamily="18" charset="0"/>
              </a:rPr>
              <a:t> </a:t>
            </a:r>
            <a:r>
              <a:rPr lang="en-US" dirty="0">
                <a:latin typeface="Times New Roman" pitchFamily="18" charset="0"/>
                <a:cs typeface="Times New Roman" pitchFamily="18" charset="0"/>
              </a:rPr>
              <a:t>They are </a:t>
            </a:r>
            <a:r>
              <a:rPr lang="en-US" dirty="0">
                <a:solidFill>
                  <a:srgbClr val="0070C0"/>
                </a:solidFill>
                <a:latin typeface="Times New Roman" pitchFamily="18" charset="0"/>
                <a:cs typeface="Times New Roman" pitchFamily="18" charset="0"/>
              </a:rPr>
              <a:t>able to colonize </a:t>
            </a:r>
            <a:r>
              <a:rPr lang="en-US" dirty="0">
                <a:latin typeface="Times New Roman" pitchFamily="18" charset="0"/>
                <a:cs typeface="Times New Roman" pitchFamily="18" charset="0"/>
              </a:rPr>
              <a:t>host roots to a higher population density. </a:t>
            </a:r>
            <a:r>
              <a:rPr lang="en-US" b="1" dirty="0">
                <a:latin typeface="Times New Roman" pitchFamily="18" charset="0"/>
                <a:cs typeface="Times New Roman" pitchFamily="18" charset="0"/>
              </a:rPr>
              <a:t>2)</a:t>
            </a:r>
            <a:r>
              <a:rPr lang="en-US" dirty="0">
                <a:latin typeface="Times New Roman" pitchFamily="18" charset="0"/>
                <a:cs typeface="Times New Roman" pitchFamily="18" charset="0"/>
              </a:rPr>
              <a:t>They produce an antibiotic, </a:t>
            </a:r>
            <a:r>
              <a:rPr lang="en-US" dirty="0" err="1">
                <a:solidFill>
                  <a:srgbClr val="0070C0"/>
                </a:solidFill>
                <a:latin typeface="Times New Roman" pitchFamily="18" charset="0"/>
                <a:cs typeface="Times New Roman" pitchFamily="18" charset="0"/>
              </a:rPr>
              <a:t>agrocin</a:t>
            </a:r>
            <a:r>
              <a:rPr lang="en-US" dirty="0">
                <a:latin typeface="Times New Roman" pitchFamily="18" charset="0"/>
                <a:cs typeface="Times New Roman" pitchFamily="18" charset="0"/>
              </a:rPr>
              <a:t>, that is toxic to </a:t>
            </a:r>
            <a:r>
              <a:rPr lang="en-US" i="1" dirty="0">
                <a:latin typeface="Times New Roman" pitchFamily="18" charset="0"/>
                <a:cs typeface="Times New Roman" pitchFamily="18" charset="0"/>
              </a:rPr>
              <a:t>A. </a:t>
            </a:r>
            <a:r>
              <a:rPr lang="en-US" i="1" dirty="0" err="1">
                <a:latin typeface="Times New Roman" pitchFamily="18" charset="0"/>
                <a:cs typeface="Times New Roman" pitchFamily="18" charset="0"/>
              </a:rPr>
              <a:t>tumefaciens</a:t>
            </a:r>
            <a:r>
              <a:rPr lang="en-US" i="1" dirty="0">
                <a:latin typeface="Times New Roman" pitchFamily="18" charset="0"/>
                <a:cs typeface="Times New Roman" pitchFamily="18" charset="0"/>
              </a:rPr>
              <a:t>.</a:t>
            </a:r>
            <a:endParaRPr lang="en-US" dirty="0">
              <a:solidFill>
                <a:srgbClr val="FF0000"/>
              </a:solidFill>
              <a:latin typeface="Times New Roman" pitchFamily="18" charset="0"/>
              <a:cs typeface="Times New Roman" pitchFamily="18" charset="0"/>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85720" y="642918"/>
            <a:ext cx="8715436" cy="5643602"/>
          </a:xfrm>
        </p:spPr>
        <p:txBody>
          <a:bodyPr>
            <a:normAutofit lnSpcReduction="10000"/>
          </a:bodyPr>
          <a:lstStyle/>
          <a:p>
            <a:pPr>
              <a:buNone/>
            </a:pPr>
            <a:r>
              <a:rPr lang="en-US" b="1" dirty="0">
                <a:solidFill>
                  <a:srgbClr val="FF0000"/>
                </a:solidFill>
                <a:latin typeface="Times New Roman" pitchFamily="18" charset="0"/>
                <a:cs typeface="Times New Roman" pitchFamily="18" charset="0"/>
              </a:rPr>
              <a:t>c. </a:t>
            </a:r>
            <a:r>
              <a:rPr lang="en-US" b="1" i="1" dirty="0">
                <a:solidFill>
                  <a:srgbClr val="FF0000"/>
                </a:solidFill>
                <a:latin typeface="Times New Roman" pitchFamily="18" charset="0"/>
                <a:cs typeface="Times New Roman" pitchFamily="18" charset="0"/>
              </a:rPr>
              <a:t>Pseudomonas </a:t>
            </a:r>
            <a:r>
              <a:rPr lang="en-US" b="1" i="1" dirty="0" err="1">
                <a:solidFill>
                  <a:srgbClr val="FF0000"/>
                </a:solidFill>
                <a:latin typeface="Times New Roman" pitchFamily="18" charset="0"/>
                <a:cs typeface="Times New Roman" pitchFamily="18" charset="0"/>
              </a:rPr>
              <a:t>fluorescens</a:t>
            </a:r>
            <a:r>
              <a:rPr lang="en-US" b="1" i="1" dirty="0">
                <a:solidFill>
                  <a:srgbClr val="FF0000"/>
                </a:solidFill>
                <a:latin typeface="Times New Roman" pitchFamily="18" charset="0"/>
                <a:cs typeface="Times New Roman" pitchFamily="18" charset="0"/>
              </a:rPr>
              <a:t> (</a:t>
            </a:r>
            <a:r>
              <a:rPr lang="en-US" b="1" i="1" dirty="0" err="1">
                <a:solidFill>
                  <a:srgbClr val="FF0000"/>
                </a:solidFill>
                <a:latin typeface="Times New Roman" pitchFamily="18" charset="0"/>
                <a:cs typeface="Times New Roman" pitchFamily="18" charset="0"/>
              </a:rPr>
              <a:t>Phenazine</a:t>
            </a:r>
            <a:r>
              <a:rPr lang="en-US" b="1" i="1" dirty="0">
                <a:solidFill>
                  <a:srgbClr val="FF0000"/>
                </a:solidFill>
                <a:latin typeface="Times New Roman" pitchFamily="18" charset="0"/>
                <a:cs typeface="Times New Roman" pitchFamily="18" charset="0"/>
              </a:rPr>
              <a:t>)</a:t>
            </a:r>
          </a:p>
          <a:p>
            <a:pPr>
              <a:buNone/>
            </a:pPr>
            <a:r>
              <a:rPr lang="en-US" dirty="0">
                <a:latin typeface="Times New Roman" pitchFamily="18" charset="0"/>
                <a:cs typeface="Times New Roman" pitchFamily="18" charset="0"/>
              </a:rPr>
              <a:t>•This bacteria is used to control </a:t>
            </a:r>
            <a:r>
              <a:rPr lang="en-US" dirty="0">
                <a:highlight>
                  <a:srgbClr val="FFFF00"/>
                </a:highlight>
                <a:latin typeface="Times New Roman" pitchFamily="18" charset="0"/>
                <a:cs typeface="Times New Roman" pitchFamily="18" charset="0"/>
              </a:rPr>
              <a:t>damping off </a:t>
            </a:r>
            <a:r>
              <a:rPr lang="en-US" dirty="0">
                <a:latin typeface="Times New Roman" pitchFamily="18" charset="0"/>
                <a:cs typeface="Times New Roman" pitchFamily="18" charset="0"/>
              </a:rPr>
              <a:t>caused by </a:t>
            </a:r>
            <a:r>
              <a:rPr lang="en-US" i="1" dirty="0" err="1">
                <a:solidFill>
                  <a:srgbClr val="0070C0"/>
                </a:solidFill>
                <a:latin typeface="Times New Roman" pitchFamily="18" charset="0"/>
                <a:cs typeface="Times New Roman" pitchFamily="18" charset="0"/>
              </a:rPr>
              <a:t>Pythium</a:t>
            </a:r>
            <a:r>
              <a:rPr lang="en-US" i="1" dirty="0">
                <a:solidFill>
                  <a:srgbClr val="0070C0"/>
                </a:solidFill>
                <a:latin typeface="Times New Roman" pitchFamily="18" charset="0"/>
                <a:cs typeface="Times New Roman" pitchFamily="18" charset="0"/>
              </a:rPr>
              <a:t> sp., </a:t>
            </a:r>
            <a:r>
              <a:rPr lang="en-US" i="1" dirty="0" err="1">
                <a:solidFill>
                  <a:srgbClr val="0070C0"/>
                </a:solidFill>
                <a:latin typeface="Times New Roman" pitchFamily="18" charset="0"/>
                <a:cs typeface="Times New Roman" pitchFamily="18" charset="0"/>
              </a:rPr>
              <a:t>Rhizoctonia</a:t>
            </a:r>
            <a:r>
              <a:rPr lang="en-US" i="1" dirty="0">
                <a:solidFill>
                  <a:srgbClr val="0070C0"/>
                </a:solidFill>
                <a:latin typeface="Times New Roman" pitchFamily="18" charset="0"/>
                <a:cs typeface="Times New Roman" pitchFamily="18" charset="0"/>
              </a:rPr>
              <a:t> </a:t>
            </a:r>
            <a:r>
              <a:rPr lang="en-US" i="1" dirty="0" err="1">
                <a:solidFill>
                  <a:srgbClr val="0070C0"/>
                </a:solidFill>
                <a:latin typeface="Times New Roman" pitchFamily="18" charset="0"/>
                <a:cs typeface="Times New Roman" pitchFamily="18" charset="0"/>
              </a:rPr>
              <a:t>solani</a:t>
            </a:r>
            <a:r>
              <a:rPr lang="en-US" i="1" dirty="0">
                <a:solidFill>
                  <a:srgbClr val="0070C0"/>
                </a:solidFill>
                <a:latin typeface="Times New Roman" pitchFamily="18" charset="0"/>
                <a:cs typeface="Times New Roman" pitchFamily="18" charset="0"/>
              </a:rPr>
              <a:t>, </a:t>
            </a:r>
            <a:r>
              <a:rPr lang="en-US" i="1" dirty="0" err="1">
                <a:solidFill>
                  <a:srgbClr val="0070C0"/>
                </a:solidFill>
                <a:latin typeface="Times New Roman" pitchFamily="18" charset="0"/>
                <a:cs typeface="Times New Roman" pitchFamily="18" charset="0"/>
              </a:rPr>
              <a:t>Gaeumannomyces</a:t>
            </a:r>
            <a:r>
              <a:rPr lang="en-US" i="1" dirty="0">
                <a:solidFill>
                  <a:srgbClr val="0070C0"/>
                </a:solidFill>
                <a:latin typeface="Times New Roman" pitchFamily="18" charset="0"/>
                <a:cs typeface="Times New Roman" pitchFamily="18" charset="0"/>
              </a:rPr>
              <a:t> </a:t>
            </a:r>
            <a:r>
              <a:rPr lang="en-US" i="1" dirty="0" err="1">
                <a:solidFill>
                  <a:srgbClr val="0070C0"/>
                </a:solidFill>
                <a:latin typeface="Times New Roman" pitchFamily="18" charset="0"/>
                <a:cs typeface="Times New Roman" pitchFamily="18" charset="0"/>
              </a:rPr>
              <a:t>graminis</a:t>
            </a:r>
            <a:r>
              <a:rPr lang="en-US" i="1" dirty="0">
                <a:latin typeface="Times New Roman" pitchFamily="18" charset="0"/>
                <a:cs typeface="Times New Roman" pitchFamily="18" charset="0"/>
              </a:rPr>
              <a:t>.</a:t>
            </a:r>
          </a:p>
          <a:p>
            <a:pPr>
              <a:buNone/>
            </a:pPr>
            <a:r>
              <a:rPr lang="en-US" dirty="0">
                <a:latin typeface="Times New Roman" pitchFamily="18" charset="0"/>
                <a:cs typeface="Times New Roman" pitchFamily="18" charset="0"/>
              </a:rPr>
              <a:t>•It has ability to grow quickly in the </a:t>
            </a:r>
            <a:r>
              <a:rPr lang="en-US" dirty="0" err="1">
                <a:latin typeface="Times New Roman" pitchFamily="18" charset="0"/>
                <a:cs typeface="Times New Roman" pitchFamily="18" charset="0"/>
              </a:rPr>
              <a:t>rhizosphere</a:t>
            </a:r>
            <a:endParaRPr lang="en-US" dirty="0">
              <a:latin typeface="Times New Roman" pitchFamily="18" charset="0"/>
              <a:cs typeface="Times New Roman" pitchFamily="18" charset="0"/>
            </a:endParaRPr>
          </a:p>
          <a:p>
            <a:pPr>
              <a:buNone/>
            </a:pPr>
            <a:r>
              <a:rPr lang="en-US" b="1" dirty="0">
                <a:solidFill>
                  <a:srgbClr val="FF0000"/>
                </a:solidFill>
                <a:latin typeface="Times New Roman" pitchFamily="18" charset="0"/>
                <a:cs typeface="Times New Roman" pitchFamily="18" charset="0"/>
              </a:rPr>
              <a:t>d. </a:t>
            </a:r>
            <a:r>
              <a:rPr lang="en-US" b="1" i="1" dirty="0" err="1">
                <a:solidFill>
                  <a:srgbClr val="FF0000"/>
                </a:solidFill>
                <a:latin typeface="Times New Roman" pitchFamily="18" charset="0"/>
                <a:cs typeface="Times New Roman" pitchFamily="18" charset="0"/>
              </a:rPr>
              <a:t>Trichoderma</a:t>
            </a:r>
            <a:endParaRPr lang="en-US" b="1" i="1" dirty="0">
              <a:latin typeface="Times New Roman" pitchFamily="18" charset="0"/>
              <a:cs typeface="Times New Roman" pitchFamily="18" charset="0"/>
            </a:endParaRPr>
          </a:p>
          <a:p>
            <a:pPr>
              <a:buNone/>
            </a:pPr>
            <a:r>
              <a:rPr lang="en-US" dirty="0">
                <a:latin typeface="Times New Roman" pitchFamily="18" charset="0"/>
                <a:cs typeface="Times New Roman" pitchFamily="18" charset="0"/>
              </a:rPr>
              <a:t>•</a:t>
            </a:r>
            <a:r>
              <a:rPr lang="en-US" i="1" dirty="0" err="1">
                <a:latin typeface="Times New Roman" pitchFamily="18" charset="0"/>
                <a:cs typeface="Times New Roman" pitchFamily="18" charset="0"/>
              </a:rPr>
              <a:t>Trichoderma</a:t>
            </a:r>
            <a:r>
              <a:rPr lang="en-US" i="1" dirty="0">
                <a:latin typeface="Times New Roman" pitchFamily="18" charset="0"/>
                <a:cs typeface="Times New Roman" pitchFamily="18" charset="0"/>
              </a:rPr>
              <a:t> is a fungicide effective against soil born diseases such as </a:t>
            </a:r>
            <a:r>
              <a:rPr lang="en-US" dirty="0">
                <a:highlight>
                  <a:srgbClr val="FFFF00"/>
                </a:highlight>
                <a:latin typeface="Times New Roman" pitchFamily="18" charset="0"/>
                <a:cs typeface="Times New Roman" pitchFamily="18" charset="0"/>
              </a:rPr>
              <a:t>root rot</a:t>
            </a:r>
            <a:r>
              <a:rPr lang="en-US" dirty="0">
                <a:latin typeface="Times New Roman" pitchFamily="18" charset="0"/>
                <a:cs typeface="Times New Roman" pitchFamily="18" charset="0"/>
              </a:rPr>
              <a:t>.</a:t>
            </a:r>
          </a:p>
          <a:p>
            <a:pPr>
              <a:buNone/>
            </a:pPr>
            <a:r>
              <a:rPr lang="en-US" dirty="0">
                <a:latin typeface="Times New Roman" pitchFamily="18" charset="0"/>
                <a:cs typeface="Times New Roman" pitchFamily="18" charset="0"/>
              </a:rPr>
              <a:t>•This is also used against </a:t>
            </a:r>
            <a:r>
              <a:rPr lang="en-US" i="1" dirty="0" err="1">
                <a:highlight>
                  <a:srgbClr val="FFFF00"/>
                </a:highlight>
                <a:latin typeface="Times New Roman" pitchFamily="18" charset="0"/>
                <a:cs typeface="Times New Roman" pitchFamily="18" charset="0"/>
              </a:rPr>
              <a:t>Necteia</a:t>
            </a:r>
            <a:r>
              <a:rPr lang="en-US" i="1" dirty="0">
                <a:highlight>
                  <a:srgbClr val="FFFF00"/>
                </a:highlight>
                <a:latin typeface="Times New Roman" pitchFamily="18" charset="0"/>
                <a:cs typeface="Times New Roman" pitchFamily="18" charset="0"/>
              </a:rPr>
              <a:t> </a:t>
            </a:r>
            <a:r>
              <a:rPr lang="en-US" i="1" dirty="0" err="1">
                <a:highlight>
                  <a:srgbClr val="FFFF00"/>
                </a:highlight>
                <a:latin typeface="Times New Roman" pitchFamily="18" charset="0"/>
                <a:cs typeface="Times New Roman" pitchFamily="18" charset="0"/>
              </a:rPr>
              <a:t>galligena</a:t>
            </a:r>
            <a:r>
              <a:rPr lang="en-US" i="1" dirty="0">
                <a:highlight>
                  <a:srgbClr val="FFFF00"/>
                </a:highlight>
                <a:latin typeface="Times New Roman" pitchFamily="18" charset="0"/>
                <a:cs typeface="Times New Roman" pitchFamily="18" charset="0"/>
              </a:rPr>
              <a:t>, that causes silver leaf </a:t>
            </a:r>
            <a:r>
              <a:rPr lang="en-US" dirty="0">
                <a:highlight>
                  <a:srgbClr val="FFFF00"/>
                </a:highlight>
                <a:latin typeface="Times New Roman" pitchFamily="18" charset="0"/>
                <a:cs typeface="Times New Roman" pitchFamily="18" charset="0"/>
              </a:rPr>
              <a:t>disease </a:t>
            </a:r>
            <a:r>
              <a:rPr lang="en-US" dirty="0">
                <a:latin typeface="Times New Roman" pitchFamily="18" charset="0"/>
                <a:cs typeface="Times New Roman" pitchFamily="18" charset="0"/>
              </a:rPr>
              <a:t>of fruit trees by entering through pruning wounds.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714356"/>
            <a:ext cx="8401080" cy="5572164"/>
          </a:xfrm>
        </p:spPr>
        <p:txBody>
          <a:bodyPr>
            <a:normAutofit fontScale="92500" lnSpcReduction="20000"/>
          </a:bodyPr>
          <a:lstStyle/>
          <a:p>
            <a:pPr>
              <a:buNone/>
            </a:pPr>
            <a:r>
              <a:rPr lang="en-US" b="1" dirty="0">
                <a:solidFill>
                  <a:srgbClr val="FF0000"/>
                </a:solidFill>
                <a:latin typeface="Times New Roman" pitchFamily="18" charset="0"/>
                <a:cs typeface="Times New Roman" pitchFamily="18" charset="0"/>
              </a:rPr>
              <a:t>e. </a:t>
            </a:r>
            <a:r>
              <a:rPr lang="en-US" b="1" i="1" dirty="0" err="1">
                <a:solidFill>
                  <a:srgbClr val="FF0000"/>
                </a:solidFill>
                <a:latin typeface="Times New Roman" pitchFamily="18" charset="0"/>
                <a:cs typeface="Times New Roman" pitchFamily="18" charset="0"/>
              </a:rPr>
              <a:t>Metarizium</a:t>
            </a:r>
            <a:r>
              <a:rPr lang="en-US" b="1" i="1" dirty="0">
                <a:solidFill>
                  <a:srgbClr val="FF0000"/>
                </a:solidFill>
                <a:latin typeface="Times New Roman" pitchFamily="18" charset="0"/>
                <a:cs typeface="Times New Roman" pitchFamily="18" charset="0"/>
              </a:rPr>
              <a:t> </a:t>
            </a:r>
            <a:r>
              <a:rPr lang="en-US" b="1" i="1" dirty="0" err="1">
                <a:solidFill>
                  <a:srgbClr val="FF0000"/>
                </a:solidFill>
                <a:latin typeface="Times New Roman" pitchFamily="18" charset="0"/>
                <a:cs typeface="Times New Roman" pitchFamily="18" charset="0"/>
              </a:rPr>
              <a:t>anisopliae</a:t>
            </a:r>
            <a:endParaRPr lang="en-US" b="1" i="1" dirty="0">
              <a:solidFill>
                <a:srgbClr val="FF0000"/>
              </a:solidFill>
              <a:latin typeface="Times New Roman" pitchFamily="18" charset="0"/>
              <a:cs typeface="Times New Roman" pitchFamily="18" charset="0"/>
            </a:endParaRPr>
          </a:p>
          <a:p>
            <a:pPr>
              <a:buNone/>
            </a:pPr>
            <a:r>
              <a:rPr lang="en-US" dirty="0">
                <a:latin typeface="Times New Roman" pitchFamily="18" charset="0"/>
                <a:cs typeface="Times New Roman" pitchFamily="18" charset="0"/>
              </a:rPr>
              <a:t>•It infects </a:t>
            </a:r>
            <a:r>
              <a:rPr lang="en-US" dirty="0" err="1">
                <a:highlight>
                  <a:srgbClr val="FFFF00"/>
                </a:highlight>
                <a:latin typeface="Times New Roman" pitchFamily="18" charset="0"/>
                <a:cs typeface="Times New Roman" pitchFamily="18" charset="0"/>
              </a:rPr>
              <a:t>spittlegbugs</a:t>
            </a:r>
            <a:r>
              <a:rPr lang="en-US" dirty="0">
                <a:highlight>
                  <a:srgbClr val="FFFF00"/>
                </a:highlight>
                <a:latin typeface="Times New Roman" pitchFamily="18" charset="0"/>
                <a:cs typeface="Times New Roman" pitchFamily="18" charset="0"/>
              </a:rPr>
              <a:t>, rhinoceros beetles.</a:t>
            </a:r>
          </a:p>
          <a:p>
            <a:pPr>
              <a:buNone/>
            </a:pPr>
            <a:r>
              <a:rPr lang="en-US" b="1" dirty="0">
                <a:solidFill>
                  <a:srgbClr val="FF0000"/>
                </a:solidFill>
                <a:latin typeface="Times New Roman" pitchFamily="18" charset="0"/>
                <a:cs typeface="Times New Roman" pitchFamily="18" charset="0"/>
              </a:rPr>
              <a:t>f. </a:t>
            </a:r>
            <a:r>
              <a:rPr lang="en-US" b="1" i="1" dirty="0" err="1">
                <a:solidFill>
                  <a:srgbClr val="FF0000"/>
                </a:solidFill>
                <a:latin typeface="Times New Roman" pitchFamily="18" charset="0"/>
                <a:cs typeface="Times New Roman" pitchFamily="18" charset="0"/>
              </a:rPr>
              <a:t>Beauveria</a:t>
            </a:r>
            <a:r>
              <a:rPr lang="en-US" b="1" i="1" dirty="0">
                <a:solidFill>
                  <a:srgbClr val="FF0000"/>
                </a:solidFill>
                <a:latin typeface="Times New Roman" pitchFamily="18" charset="0"/>
                <a:cs typeface="Times New Roman" pitchFamily="18" charset="0"/>
              </a:rPr>
              <a:t> </a:t>
            </a:r>
            <a:r>
              <a:rPr lang="en-US" b="1" i="1" dirty="0" err="1">
                <a:solidFill>
                  <a:srgbClr val="FF0000"/>
                </a:solidFill>
                <a:latin typeface="Times New Roman" pitchFamily="18" charset="0"/>
                <a:cs typeface="Times New Roman" pitchFamily="18" charset="0"/>
              </a:rPr>
              <a:t>bassiana</a:t>
            </a:r>
            <a:endParaRPr lang="en-US" b="1" i="1" dirty="0">
              <a:solidFill>
                <a:srgbClr val="FF0000"/>
              </a:solidFill>
              <a:latin typeface="Times New Roman" pitchFamily="18" charset="0"/>
              <a:cs typeface="Times New Roman" pitchFamily="18" charset="0"/>
            </a:endParaRPr>
          </a:p>
          <a:p>
            <a:pPr>
              <a:buNone/>
            </a:pPr>
            <a:r>
              <a:rPr lang="en-US" dirty="0">
                <a:latin typeface="Times New Roman" pitchFamily="18" charset="0"/>
                <a:cs typeface="Times New Roman" pitchFamily="18" charset="0"/>
              </a:rPr>
              <a:t>• Controls </a:t>
            </a:r>
            <a:r>
              <a:rPr lang="en-US" dirty="0">
                <a:highlight>
                  <a:srgbClr val="FFFF00"/>
                </a:highlight>
                <a:latin typeface="Times New Roman" pitchFamily="18" charset="0"/>
                <a:cs typeface="Times New Roman" pitchFamily="18" charset="0"/>
              </a:rPr>
              <a:t>Colorado potato beetle</a:t>
            </a:r>
            <a:r>
              <a:rPr lang="en-US" dirty="0">
                <a:latin typeface="Times New Roman" pitchFamily="18" charset="0"/>
                <a:cs typeface="Times New Roman" pitchFamily="18" charset="0"/>
              </a:rPr>
              <a:t>.</a:t>
            </a:r>
          </a:p>
          <a:p>
            <a:pPr>
              <a:buNone/>
            </a:pPr>
            <a:r>
              <a:rPr lang="en-US" b="1" dirty="0">
                <a:solidFill>
                  <a:srgbClr val="FF0000"/>
                </a:solidFill>
                <a:latin typeface="Times New Roman" pitchFamily="18" charset="0"/>
                <a:cs typeface="Times New Roman" pitchFamily="18" charset="0"/>
              </a:rPr>
              <a:t>g. </a:t>
            </a:r>
            <a:r>
              <a:rPr lang="en-US" b="1" i="1" dirty="0" err="1">
                <a:solidFill>
                  <a:srgbClr val="FF0000"/>
                </a:solidFill>
                <a:latin typeface="Times New Roman" pitchFamily="18" charset="0"/>
                <a:cs typeface="Times New Roman" pitchFamily="18" charset="0"/>
              </a:rPr>
              <a:t>Verticillum</a:t>
            </a:r>
            <a:r>
              <a:rPr lang="en-US" b="1" i="1" dirty="0">
                <a:solidFill>
                  <a:srgbClr val="FF0000"/>
                </a:solidFill>
                <a:latin typeface="Times New Roman" pitchFamily="18" charset="0"/>
                <a:cs typeface="Times New Roman" pitchFamily="18" charset="0"/>
              </a:rPr>
              <a:t> </a:t>
            </a:r>
            <a:r>
              <a:rPr lang="en-US" b="1" i="1" dirty="0" err="1">
                <a:solidFill>
                  <a:srgbClr val="FF0000"/>
                </a:solidFill>
                <a:latin typeface="Times New Roman" pitchFamily="18" charset="0"/>
                <a:cs typeface="Times New Roman" pitchFamily="18" charset="0"/>
              </a:rPr>
              <a:t>lecanii</a:t>
            </a:r>
            <a:r>
              <a:rPr lang="en-US" b="1" i="1" dirty="0">
                <a:solidFill>
                  <a:srgbClr val="FF0000"/>
                </a:solidFill>
                <a:latin typeface="Times New Roman" pitchFamily="18" charset="0"/>
                <a:cs typeface="Times New Roman" pitchFamily="18" charset="0"/>
              </a:rPr>
              <a:t>:</a:t>
            </a:r>
          </a:p>
          <a:p>
            <a:pPr>
              <a:buNone/>
            </a:pPr>
            <a:r>
              <a:rPr lang="en-US" dirty="0">
                <a:latin typeface="Times New Roman" pitchFamily="18" charset="0"/>
                <a:cs typeface="Times New Roman" pitchFamily="18" charset="0"/>
              </a:rPr>
              <a:t>•Controls </a:t>
            </a:r>
            <a:r>
              <a:rPr lang="en-US" dirty="0">
                <a:highlight>
                  <a:srgbClr val="FFFF00"/>
                </a:highlight>
                <a:latin typeface="Times New Roman" pitchFamily="18" charset="0"/>
                <a:cs typeface="Times New Roman" pitchFamily="18" charset="0"/>
              </a:rPr>
              <a:t>aphids and whiteflies</a:t>
            </a:r>
            <a:r>
              <a:rPr lang="en-US" dirty="0">
                <a:latin typeface="Times New Roman" pitchFamily="18" charset="0"/>
                <a:cs typeface="Times New Roman" pitchFamily="18" charset="0"/>
              </a:rPr>
              <a:t>.</a:t>
            </a:r>
          </a:p>
          <a:p>
            <a:pPr>
              <a:buNone/>
            </a:pPr>
            <a:r>
              <a:rPr lang="en-US" b="1" dirty="0">
                <a:solidFill>
                  <a:srgbClr val="FF0000"/>
                </a:solidFill>
                <a:latin typeface="Times New Roman" pitchFamily="18" charset="0"/>
                <a:cs typeface="Times New Roman" pitchFamily="18" charset="0"/>
              </a:rPr>
              <a:t>h. </a:t>
            </a:r>
            <a:r>
              <a:rPr lang="en-US" b="1" i="1" dirty="0" err="1">
                <a:solidFill>
                  <a:srgbClr val="FF0000"/>
                </a:solidFill>
                <a:latin typeface="Times New Roman" pitchFamily="18" charset="0"/>
                <a:cs typeface="Times New Roman" pitchFamily="18" charset="0"/>
              </a:rPr>
              <a:t>Nomuraea</a:t>
            </a:r>
            <a:r>
              <a:rPr lang="en-US" b="1" i="1" dirty="0">
                <a:solidFill>
                  <a:srgbClr val="FF0000"/>
                </a:solidFill>
                <a:latin typeface="Times New Roman" pitchFamily="18" charset="0"/>
                <a:cs typeface="Times New Roman" pitchFamily="18" charset="0"/>
              </a:rPr>
              <a:t> riley:</a:t>
            </a:r>
          </a:p>
          <a:p>
            <a:pPr>
              <a:buNone/>
            </a:pPr>
            <a:r>
              <a:rPr lang="en-US" dirty="0">
                <a:latin typeface="Times New Roman" pitchFamily="18" charset="0"/>
                <a:cs typeface="Times New Roman" pitchFamily="18" charset="0"/>
              </a:rPr>
              <a:t>• Controls </a:t>
            </a:r>
            <a:r>
              <a:rPr lang="en-US" dirty="0">
                <a:highlight>
                  <a:srgbClr val="FFFF00"/>
                </a:highlight>
                <a:latin typeface="Times New Roman" pitchFamily="18" charset="0"/>
                <a:cs typeface="Times New Roman" pitchFamily="18" charset="0"/>
              </a:rPr>
              <a:t>soybean caterpillars.</a:t>
            </a:r>
          </a:p>
          <a:p>
            <a:pPr>
              <a:buNone/>
            </a:pPr>
            <a:r>
              <a:rPr lang="en-US" b="1" dirty="0" err="1">
                <a:solidFill>
                  <a:srgbClr val="FF0000"/>
                </a:solidFill>
                <a:latin typeface="Times New Roman" pitchFamily="18" charset="0"/>
                <a:cs typeface="Times New Roman" pitchFamily="18" charset="0"/>
              </a:rPr>
              <a:t>i.</a:t>
            </a:r>
            <a:r>
              <a:rPr lang="en-US" b="1" i="1" dirty="0" err="1">
                <a:solidFill>
                  <a:srgbClr val="FF0000"/>
                </a:solidFill>
                <a:latin typeface="Times New Roman" pitchFamily="18" charset="0"/>
                <a:cs typeface="Times New Roman" pitchFamily="18" charset="0"/>
              </a:rPr>
              <a:t>Baculo</a:t>
            </a:r>
            <a:r>
              <a:rPr lang="en-US" b="1" i="1" dirty="0">
                <a:solidFill>
                  <a:srgbClr val="FF0000"/>
                </a:solidFill>
                <a:latin typeface="Times New Roman" pitchFamily="18" charset="0"/>
                <a:cs typeface="Times New Roman" pitchFamily="18" charset="0"/>
              </a:rPr>
              <a:t> viruses(</a:t>
            </a:r>
            <a:r>
              <a:rPr lang="en-US" b="1" i="1" dirty="0" err="1">
                <a:solidFill>
                  <a:srgbClr val="FF0000"/>
                </a:solidFill>
                <a:latin typeface="Times New Roman" pitchFamily="18" charset="0"/>
                <a:cs typeface="Times New Roman" pitchFamily="18" charset="0"/>
              </a:rPr>
              <a:t>Bvs</a:t>
            </a:r>
            <a:r>
              <a:rPr lang="en-US" b="1" i="1" dirty="0">
                <a:solidFill>
                  <a:srgbClr val="FF0000"/>
                </a:solidFill>
                <a:latin typeface="Times New Roman" pitchFamily="18" charset="0"/>
                <a:cs typeface="Times New Roman" pitchFamily="18" charset="0"/>
              </a:rPr>
              <a:t>)</a:t>
            </a:r>
          </a:p>
          <a:p>
            <a:pPr>
              <a:buNone/>
            </a:pPr>
            <a:r>
              <a:rPr lang="en-US" dirty="0">
                <a:latin typeface="Times New Roman" pitchFamily="18" charset="0"/>
                <a:cs typeface="Times New Roman" pitchFamily="18" charset="0"/>
              </a:rPr>
              <a:t>• Control </a:t>
            </a:r>
            <a:r>
              <a:rPr lang="en-US" dirty="0" err="1">
                <a:highlight>
                  <a:srgbClr val="FFFF00"/>
                </a:highlight>
                <a:latin typeface="Times New Roman" pitchFamily="18" charset="0"/>
                <a:cs typeface="Times New Roman" pitchFamily="18" charset="0"/>
              </a:rPr>
              <a:t>lepidopterous</a:t>
            </a:r>
            <a:r>
              <a:rPr lang="en-US" dirty="0">
                <a:highlight>
                  <a:srgbClr val="FFFF00"/>
                </a:highlight>
                <a:latin typeface="Times New Roman" pitchFamily="18" charset="0"/>
                <a:cs typeface="Times New Roman" pitchFamily="18" charset="0"/>
              </a:rPr>
              <a:t> and </a:t>
            </a:r>
            <a:r>
              <a:rPr lang="en-US" dirty="0" err="1">
                <a:highlight>
                  <a:srgbClr val="FFFF00"/>
                </a:highlight>
                <a:latin typeface="Times New Roman" pitchFamily="18" charset="0"/>
                <a:cs typeface="Times New Roman" pitchFamily="18" charset="0"/>
              </a:rPr>
              <a:t>hymenopterous</a:t>
            </a:r>
            <a:r>
              <a:rPr lang="en-US" dirty="0">
                <a:highlight>
                  <a:srgbClr val="FFFF00"/>
                </a:highlight>
                <a:latin typeface="Times New Roman" pitchFamily="18" charset="0"/>
                <a:cs typeface="Times New Roman" pitchFamily="18" charset="0"/>
              </a:rPr>
              <a:t> </a:t>
            </a:r>
            <a:r>
              <a:rPr lang="en-US" dirty="0">
                <a:latin typeface="Times New Roman" pitchFamily="18" charset="0"/>
                <a:cs typeface="Times New Roman" pitchFamily="18" charset="0"/>
              </a:rPr>
              <a:t>pests.</a:t>
            </a:r>
          </a:p>
          <a:p>
            <a:pPr>
              <a:buNone/>
            </a:pPr>
            <a:r>
              <a:rPr lang="en-US" dirty="0">
                <a:latin typeface="Times New Roman" pitchFamily="18" charset="0"/>
                <a:cs typeface="Times New Roman" pitchFamily="18" charset="0"/>
              </a:rPr>
              <a:t>•Rod shaped, circular double stranded super coiled DNA.</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a:solidFill>
                  <a:srgbClr val="FF0000"/>
                </a:solidFill>
                <a:latin typeface="Times New Roman" pitchFamily="18" charset="0"/>
                <a:cs typeface="Times New Roman" pitchFamily="18" charset="0"/>
              </a:rPr>
              <a:t>Plant-incorporated-</a:t>
            </a:r>
            <a:r>
              <a:rPr lang="en-US" b="1" dirty="0" err="1">
                <a:solidFill>
                  <a:srgbClr val="FF0000"/>
                </a:solidFill>
                <a:latin typeface="Times New Roman" pitchFamily="18" charset="0"/>
                <a:cs typeface="Times New Roman" pitchFamily="18" charset="0"/>
              </a:rPr>
              <a:t>protectants</a:t>
            </a:r>
            <a:r>
              <a:rPr lang="en-US" b="1" dirty="0">
                <a:solidFill>
                  <a:srgbClr val="FF0000"/>
                </a:solidFill>
                <a:latin typeface="Times New Roman" pitchFamily="18" charset="0"/>
                <a:cs typeface="Times New Roman" pitchFamily="18" charset="0"/>
              </a:rPr>
              <a:t> (PIPs)</a:t>
            </a:r>
            <a:endParaRPr lang="en-US" dirty="0">
              <a:solidFill>
                <a:srgbClr val="FF0000"/>
              </a:solidFill>
              <a:latin typeface="Times New Roman" pitchFamily="18" charset="0"/>
              <a:cs typeface="Times New Roman" pitchFamily="18" charset="0"/>
            </a:endParaRPr>
          </a:p>
        </p:txBody>
      </p:sp>
      <p:sp>
        <p:nvSpPr>
          <p:cNvPr id="3" name="Content Placeholder 2"/>
          <p:cNvSpPr>
            <a:spLocks noGrp="1"/>
          </p:cNvSpPr>
          <p:nvPr>
            <p:ph idx="1"/>
          </p:nvPr>
        </p:nvSpPr>
        <p:spPr>
          <a:xfrm>
            <a:off x="457200" y="1600200"/>
            <a:ext cx="5186370" cy="4525963"/>
          </a:xfrm>
        </p:spPr>
        <p:txBody>
          <a:bodyPr>
            <a:normAutofit fontScale="85000" lnSpcReduction="20000"/>
          </a:bodyPr>
          <a:lstStyle/>
          <a:p>
            <a:pPr algn="just"/>
            <a:r>
              <a:rPr lang="en-US" dirty="0" err="1">
                <a:latin typeface="Times New Roman" pitchFamily="18" charset="0"/>
                <a:cs typeface="Times New Roman" pitchFamily="18" charset="0"/>
              </a:rPr>
              <a:t>Pesticidal</a:t>
            </a:r>
            <a:r>
              <a:rPr lang="en-US" dirty="0">
                <a:latin typeface="Times New Roman" pitchFamily="18" charset="0"/>
                <a:cs typeface="Times New Roman" pitchFamily="18" charset="0"/>
              </a:rPr>
              <a:t> substances that plant produce from the genetic material that has been added to the plant.</a:t>
            </a:r>
          </a:p>
          <a:p>
            <a:pPr algn="just"/>
            <a:r>
              <a:rPr lang="en-US" dirty="0">
                <a:latin typeface="Times New Roman" pitchFamily="18" charset="0"/>
                <a:cs typeface="Times New Roman" pitchFamily="18" charset="0"/>
              </a:rPr>
              <a:t>As the pest feed on such plants they will eventually die.</a:t>
            </a:r>
          </a:p>
          <a:p>
            <a:pPr algn="just"/>
            <a:r>
              <a:rPr lang="en-US" dirty="0">
                <a:latin typeface="Times New Roman" pitchFamily="18" charset="0"/>
                <a:cs typeface="Times New Roman" pitchFamily="18" charset="0"/>
              </a:rPr>
              <a:t>Theses (PIPs) are also called as genetically modified crops.</a:t>
            </a:r>
          </a:p>
          <a:p>
            <a:pPr algn="just"/>
            <a:r>
              <a:rPr lang="en-US" b="1" dirty="0">
                <a:latin typeface="Times New Roman" pitchFamily="18" charset="0"/>
                <a:cs typeface="Times New Roman" pitchFamily="18" charset="0"/>
              </a:rPr>
              <a:t>Ex:</a:t>
            </a:r>
            <a:r>
              <a:rPr lang="en-US" dirty="0">
                <a:latin typeface="Times New Roman" pitchFamily="18" charset="0"/>
                <a:cs typeface="Times New Roman" pitchFamily="18" charset="0"/>
              </a:rPr>
              <a:t> </a:t>
            </a:r>
            <a:r>
              <a:rPr lang="en-US" b="1" dirty="0">
                <a:solidFill>
                  <a:srgbClr val="002060"/>
                </a:solidFill>
                <a:latin typeface="Times New Roman" pitchFamily="18" charset="0"/>
                <a:cs typeface="Times New Roman" pitchFamily="18" charset="0"/>
              </a:rPr>
              <a:t>Bt-Protein</a:t>
            </a:r>
            <a:r>
              <a:rPr lang="en-US" dirty="0">
                <a:latin typeface="Times New Roman" pitchFamily="18" charset="0"/>
                <a:cs typeface="Times New Roman" pitchFamily="18" charset="0"/>
              </a:rPr>
              <a:t> is developed as PIP by genetic engineering. This protein cause death with in 48 hours but it is safe to all vertebrae and environment.</a:t>
            </a:r>
          </a:p>
          <a:p>
            <a:endParaRPr lang="en-US" dirty="0">
              <a:latin typeface="Times New Roman" pitchFamily="18" charset="0"/>
              <a:cs typeface="Times New Roman" pitchFamily="18" charset="0"/>
            </a:endParaRPr>
          </a:p>
        </p:txBody>
      </p:sp>
      <p:pic>
        <p:nvPicPr>
          <p:cNvPr id="6146" name="Picture 2" descr="Plant Incorporated Protectants(PIPs)"/>
          <p:cNvPicPr>
            <a:picLocks noChangeAspect="1" noChangeArrowheads="1"/>
          </p:cNvPicPr>
          <p:nvPr/>
        </p:nvPicPr>
        <p:blipFill>
          <a:blip r:embed="rId2"/>
          <a:srcRect/>
          <a:stretch>
            <a:fillRect/>
          </a:stretch>
        </p:blipFill>
        <p:spPr bwMode="auto">
          <a:xfrm>
            <a:off x="5715008" y="2428868"/>
            <a:ext cx="3576620" cy="2685269"/>
          </a:xfrm>
          <a:prstGeom prst="rect">
            <a:avLst/>
          </a:prstGeom>
          <a:noFill/>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solidFill>
                  <a:srgbClr val="FF0000"/>
                </a:solidFill>
                <a:latin typeface="Times New Roman" pitchFamily="18" charset="0"/>
                <a:cs typeface="Times New Roman" pitchFamily="18" charset="0"/>
              </a:rPr>
              <a:t>Botanical pesticides</a:t>
            </a:r>
            <a:endParaRPr lang="en-US" dirty="0">
              <a:solidFill>
                <a:srgbClr val="FF0000"/>
              </a:solidFill>
              <a:latin typeface="Times New Roman" pitchFamily="18" charset="0"/>
              <a:cs typeface="Times New Roman" pitchFamily="18" charset="0"/>
            </a:endParaRPr>
          </a:p>
        </p:txBody>
      </p:sp>
      <p:sp>
        <p:nvSpPr>
          <p:cNvPr id="3" name="Content Placeholder 2"/>
          <p:cNvSpPr>
            <a:spLocks noGrp="1"/>
          </p:cNvSpPr>
          <p:nvPr>
            <p:ph idx="1"/>
          </p:nvPr>
        </p:nvSpPr>
        <p:spPr>
          <a:xfrm>
            <a:off x="428596" y="1285860"/>
            <a:ext cx="8229600" cy="4983179"/>
          </a:xfrm>
        </p:spPr>
        <p:txBody>
          <a:bodyPr>
            <a:normAutofit lnSpcReduction="10000"/>
          </a:bodyPr>
          <a:lstStyle/>
          <a:p>
            <a:pPr algn="just">
              <a:buNone/>
            </a:pPr>
            <a:r>
              <a:rPr lang="en-US" dirty="0"/>
              <a:t>• </a:t>
            </a:r>
            <a:r>
              <a:rPr lang="en-US" dirty="0">
                <a:latin typeface="Times New Roman" pitchFamily="18" charset="0"/>
                <a:cs typeface="Times New Roman" pitchFamily="18" charset="0"/>
              </a:rPr>
              <a:t>These are naturally occurring plant material that may be crude preparation of the plant parts </a:t>
            </a:r>
            <a:r>
              <a:rPr lang="en-US" b="1" dirty="0">
                <a:latin typeface="Times New Roman" pitchFamily="18" charset="0"/>
                <a:cs typeface="Times New Roman" pitchFamily="18" charset="0"/>
              </a:rPr>
              <a:t>ground</a:t>
            </a:r>
            <a:r>
              <a:rPr lang="en-US" dirty="0">
                <a:latin typeface="Times New Roman" pitchFamily="18" charset="0"/>
                <a:cs typeface="Times New Roman" pitchFamily="18" charset="0"/>
              </a:rPr>
              <a:t> to produce a </a:t>
            </a:r>
            <a:r>
              <a:rPr lang="en-US" b="1" dirty="0">
                <a:latin typeface="Times New Roman" pitchFamily="18" charset="0"/>
                <a:cs typeface="Times New Roman" pitchFamily="18" charset="0"/>
              </a:rPr>
              <a:t>dust or powder </a:t>
            </a:r>
            <a:r>
              <a:rPr lang="en-US" dirty="0">
                <a:latin typeface="Times New Roman" pitchFamily="18" charset="0"/>
                <a:cs typeface="Times New Roman" pitchFamily="18" charset="0"/>
              </a:rPr>
              <a:t>that can be used in </a:t>
            </a:r>
            <a:r>
              <a:rPr lang="en-US" b="1" dirty="0">
                <a:latin typeface="Times New Roman" pitchFamily="18" charset="0"/>
                <a:cs typeface="Times New Roman" pitchFamily="18" charset="0"/>
              </a:rPr>
              <a:t>full</a:t>
            </a:r>
            <a:r>
              <a:rPr lang="en-US" dirty="0">
                <a:latin typeface="Times New Roman" pitchFamily="18" charset="0"/>
                <a:cs typeface="Times New Roman" pitchFamily="18" charset="0"/>
              </a:rPr>
              <a:t> strength or </a:t>
            </a:r>
            <a:r>
              <a:rPr lang="en-US" b="1" dirty="0">
                <a:latin typeface="Times New Roman" pitchFamily="18" charset="0"/>
                <a:cs typeface="Times New Roman" pitchFamily="18" charset="0"/>
              </a:rPr>
              <a:t>dilute</a:t>
            </a:r>
            <a:r>
              <a:rPr lang="en-US" dirty="0">
                <a:latin typeface="Times New Roman" pitchFamily="18" charset="0"/>
                <a:cs typeface="Times New Roman" pitchFamily="18" charset="0"/>
              </a:rPr>
              <a:t> form in a carrier such as clay, talc or diatomaceous earth.</a:t>
            </a:r>
          </a:p>
          <a:p>
            <a:pPr algn="just">
              <a:buNone/>
            </a:pPr>
            <a:r>
              <a:rPr lang="en-US" b="1" dirty="0">
                <a:latin typeface="Times New Roman" pitchFamily="18" charset="0"/>
                <a:cs typeface="Times New Roman" pitchFamily="18" charset="0"/>
              </a:rPr>
              <a:t>Ex</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Azadirachtin</a:t>
            </a:r>
            <a:r>
              <a:rPr lang="en-US" dirty="0">
                <a:latin typeface="Times New Roman" pitchFamily="18" charset="0"/>
                <a:cs typeface="Times New Roman" pitchFamily="18" charset="0"/>
              </a:rPr>
              <a:t>” effects the reproductive and digestive process of pest.</a:t>
            </a:r>
          </a:p>
          <a:p>
            <a:pPr algn="just">
              <a:buNone/>
            </a:pPr>
            <a:r>
              <a:rPr lang="en-US" dirty="0">
                <a:latin typeface="Times New Roman" pitchFamily="18" charset="0"/>
                <a:cs typeface="Times New Roman" pitchFamily="18" charset="0"/>
              </a:rPr>
              <a:t>• Several plant based </a:t>
            </a:r>
            <a:r>
              <a:rPr lang="en-US" b="1" dirty="0">
                <a:latin typeface="Times New Roman" pitchFamily="18" charset="0"/>
                <a:cs typeface="Times New Roman" pitchFamily="18" charset="0"/>
              </a:rPr>
              <a:t>insecticides</a:t>
            </a:r>
            <a:r>
              <a:rPr lang="en-US" dirty="0">
                <a:latin typeface="Times New Roman" pitchFamily="18" charset="0"/>
                <a:cs typeface="Times New Roman" pitchFamily="18" charset="0"/>
              </a:rPr>
              <a:t> as </a:t>
            </a:r>
            <a:r>
              <a:rPr lang="en-US" dirty="0" err="1">
                <a:latin typeface="Times New Roman" pitchFamily="18" charset="0"/>
                <a:cs typeface="Times New Roman" pitchFamily="18" charset="0"/>
              </a:rPr>
              <a:t>nicotinoids</a:t>
            </a:r>
            <a:r>
              <a:rPr lang="en-US" dirty="0">
                <a:latin typeface="Times New Roman" pitchFamily="18" charset="0"/>
                <a:cs typeface="Times New Roman" pitchFamily="18" charset="0"/>
              </a:rPr>
              <a:t>, natural </a:t>
            </a:r>
            <a:r>
              <a:rPr lang="en-US" dirty="0" err="1">
                <a:latin typeface="Times New Roman" pitchFamily="18" charset="0"/>
                <a:cs typeface="Times New Roman" pitchFamily="18" charset="0"/>
              </a:rPr>
              <a:t>pyrethrins</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rotenoids</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neem</a:t>
            </a:r>
            <a:r>
              <a:rPr lang="en-US" dirty="0">
                <a:latin typeface="Times New Roman" pitchFamily="18" charset="0"/>
                <a:cs typeface="Times New Roman" pitchFamily="18" charset="0"/>
              </a:rPr>
              <a:t> products etc are used.</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solidFill>
                  <a:srgbClr val="FF0000"/>
                </a:solidFill>
                <a:latin typeface="Times New Roman" pitchFamily="18" charset="0"/>
                <a:cs typeface="Times New Roman" pitchFamily="18" charset="0"/>
              </a:rPr>
              <a:t>Biochemical pesticides</a:t>
            </a:r>
            <a:endParaRPr lang="en-US" dirty="0">
              <a:solidFill>
                <a:srgbClr val="FF0000"/>
              </a:solidFill>
              <a:latin typeface="Times New Roman" pitchFamily="18" charset="0"/>
              <a:cs typeface="Times New Roman" pitchFamily="18" charset="0"/>
            </a:endParaRPr>
          </a:p>
        </p:txBody>
      </p:sp>
      <p:sp>
        <p:nvSpPr>
          <p:cNvPr id="3" name="Content Placeholder 2"/>
          <p:cNvSpPr>
            <a:spLocks noGrp="1"/>
          </p:cNvSpPr>
          <p:nvPr>
            <p:ph idx="1"/>
          </p:nvPr>
        </p:nvSpPr>
        <p:spPr>
          <a:xfrm>
            <a:off x="214282" y="1285860"/>
            <a:ext cx="8643998" cy="5000660"/>
          </a:xfrm>
        </p:spPr>
        <p:txBody>
          <a:bodyPr>
            <a:normAutofit fontScale="85000" lnSpcReduction="10000"/>
          </a:bodyPr>
          <a:lstStyle/>
          <a:p>
            <a:pPr>
              <a:buNone/>
            </a:pPr>
            <a:r>
              <a:rPr lang="en-US" dirty="0">
                <a:latin typeface="Times New Roman" pitchFamily="18" charset="0"/>
                <a:cs typeface="Times New Roman" pitchFamily="18" charset="0"/>
              </a:rPr>
              <a:t>They are </a:t>
            </a:r>
            <a:r>
              <a:rPr lang="en-US" dirty="0">
                <a:highlight>
                  <a:srgbClr val="FFFF00"/>
                </a:highlight>
                <a:latin typeface="Times New Roman" pitchFamily="18" charset="0"/>
                <a:cs typeface="Times New Roman" pitchFamily="18" charset="0"/>
              </a:rPr>
              <a:t>naturally occurring substance </a:t>
            </a:r>
            <a:r>
              <a:rPr lang="en-US" dirty="0">
                <a:latin typeface="Times New Roman" pitchFamily="18" charset="0"/>
                <a:cs typeface="Times New Roman" pitchFamily="18" charset="0"/>
              </a:rPr>
              <a:t>to control pest by non-toxic mechanisms.</a:t>
            </a:r>
          </a:p>
          <a:p>
            <a:pPr>
              <a:buNone/>
            </a:pPr>
            <a:r>
              <a:rPr lang="en-US" dirty="0">
                <a:latin typeface="Times New Roman" pitchFamily="18" charset="0"/>
                <a:cs typeface="Times New Roman" pitchFamily="18" charset="0"/>
              </a:rPr>
              <a:t>• Biochemical pesticides include substances </a:t>
            </a:r>
            <a:r>
              <a:rPr lang="en-US" dirty="0">
                <a:highlight>
                  <a:srgbClr val="FFFF00"/>
                </a:highlight>
                <a:latin typeface="Times New Roman" pitchFamily="18" charset="0"/>
                <a:cs typeface="Times New Roman" pitchFamily="18" charset="0"/>
              </a:rPr>
              <a:t>as </a:t>
            </a:r>
            <a:r>
              <a:rPr lang="en-US" b="1" dirty="0">
                <a:highlight>
                  <a:srgbClr val="FFFF00"/>
                </a:highlight>
                <a:latin typeface="Times New Roman" pitchFamily="18" charset="0"/>
                <a:cs typeface="Times New Roman" pitchFamily="18" charset="0"/>
              </a:rPr>
              <a:t>insect sex pheromones</a:t>
            </a:r>
            <a:r>
              <a:rPr lang="en-US" dirty="0">
                <a:latin typeface="Times New Roman" pitchFamily="18" charset="0"/>
                <a:cs typeface="Times New Roman" pitchFamily="18" charset="0"/>
              </a:rPr>
              <a:t>, that interfere with mating that attract insect pest to traps.</a:t>
            </a:r>
          </a:p>
          <a:p>
            <a:r>
              <a:rPr lang="en-US" dirty="0">
                <a:latin typeface="Times New Roman" pitchFamily="18" charset="0"/>
                <a:cs typeface="Times New Roman" pitchFamily="18" charset="0"/>
              </a:rPr>
              <a:t>The synthetic attract ants are used in one of </a:t>
            </a:r>
            <a:r>
              <a:rPr lang="en-US" b="1" dirty="0">
                <a:latin typeface="Times New Roman" pitchFamily="18" charset="0"/>
                <a:cs typeface="Times New Roman" pitchFamily="18" charset="0"/>
              </a:rPr>
              <a:t>four</a:t>
            </a:r>
            <a:r>
              <a:rPr lang="en-US" dirty="0">
                <a:latin typeface="Times New Roman" pitchFamily="18" charset="0"/>
                <a:cs typeface="Times New Roman" pitchFamily="18" charset="0"/>
              </a:rPr>
              <a:t> ways:</a:t>
            </a:r>
          </a:p>
          <a:p>
            <a:pPr>
              <a:buNone/>
            </a:pPr>
            <a:r>
              <a:rPr lang="en-US" dirty="0" err="1">
                <a:latin typeface="Times New Roman" pitchFamily="18" charset="0"/>
                <a:cs typeface="Times New Roman" pitchFamily="18" charset="0"/>
              </a:rPr>
              <a:t>i</a:t>
            </a:r>
            <a:r>
              <a:rPr lang="en-US" dirty="0">
                <a:latin typeface="Times New Roman" pitchFamily="18" charset="0"/>
                <a:cs typeface="Times New Roman" pitchFamily="18" charset="0"/>
              </a:rPr>
              <a:t>. As a lure in </a:t>
            </a:r>
            <a:r>
              <a:rPr lang="en-US" b="1" dirty="0">
                <a:latin typeface="Times New Roman" pitchFamily="18" charset="0"/>
                <a:cs typeface="Times New Roman" pitchFamily="18" charset="0"/>
              </a:rPr>
              <a:t>traps</a:t>
            </a:r>
            <a:r>
              <a:rPr lang="en-US" dirty="0">
                <a:latin typeface="Times New Roman" pitchFamily="18" charset="0"/>
                <a:cs typeface="Times New Roman" pitchFamily="18" charset="0"/>
              </a:rPr>
              <a:t> used to monitor pest populations;</a:t>
            </a:r>
          </a:p>
          <a:p>
            <a:pPr>
              <a:buNone/>
            </a:pPr>
            <a:r>
              <a:rPr lang="en-US" dirty="0">
                <a:latin typeface="Times New Roman" pitchFamily="18" charset="0"/>
                <a:cs typeface="Times New Roman" pitchFamily="18" charset="0"/>
              </a:rPr>
              <a:t>ii. As a lure in traps designed to “</a:t>
            </a:r>
            <a:r>
              <a:rPr lang="en-US" b="1" dirty="0">
                <a:latin typeface="Times New Roman" pitchFamily="18" charset="0"/>
                <a:cs typeface="Times New Roman" pitchFamily="18" charset="0"/>
              </a:rPr>
              <a:t>trap out</a:t>
            </a:r>
            <a:r>
              <a:rPr lang="en-US" dirty="0">
                <a:latin typeface="Times New Roman" pitchFamily="18" charset="0"/>
                <a:cs typeface="Times New Roman" pitchFamily="18" charset="0"/>
              </a:rPr>
              <a:t>” a pest population;</a:t>
            </a:r>
          </a:p>
          <a:p>
            <a:pPr>
              <a:buNone/>
            </a:pPr>
            <a:r>
              <a:rPr lang="en-US" dirty="0">
                <a:latin typeface="Times New Roman" pitchFamily="18" charset="0"/>
                <a:cs typeface="Times New Roman" pitchFamily="18" charset="0"/>
              </a:rPr>
              <a:t>iii. As a broadcast signal intended to </a:t>
            </a:r>
            <a:r>
              <a:rPr lang="en-US" b="1" dirty="0">
                <a:latin typeface="Times New Roman" pitchFamily="18" charset="0"/>
                <a:cs typeface="Times New Roman" pitchFamily="18" charset="0"/>
              </a:rPr>
              <a:t>disrupt insect mating</a:t>
            </a:r>
          </a:p>
          <a:p>
            <a:pPr>
              <a:buNone/>
            </a:pPr>
            <a:r>
              <a:rPr lang="en-US" dirty="0">
                <a:latin typeface="Times New Roman" pitchFamily="18" charset="0"/>
                <a:cs typeface="Times New Roman" pitchFamily="18" charset="0"/>
              </a:rPr>
              <a:t>iv. As an </a:t>
            </a:r>
            <a:r>
              <a:rPr lang="en-US" b="1" dirty="0">
                <a:latin typeface="Times New Roman" pitchFamily="18" charset="0"/>
                <a:cs typeface="Times New Roman" pitchFamily="18" charset="0"/>
              </a:rPr>
              <a:t>attractant in a bait (food placed in hook) </a:t>
            </a:r>
            <a:r>
              <a:rPr lang="en-US" dirty="0">
                <a:latin typeface="Times New Roman" pitchFamily="18" charset="0"/>
                <a:cs typeface="Times New Roman" pitchFamily="18" charset="0"/>
              </a:rPr>
              <a:t>containing an insecticide</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939784"/>
          </a:xfrm>
        </p:spPr>
        <p:txBody>
          <a:bodyPr/>
          <a:lstStyle/>
          <a:p>
            <a:r>
              <a:rPr lang="en-US" b="1" dirty="0">
                <a:solidFill>
                  <a:srgbClr val="FF0000"/>
                </a:solidFill>
                <a:latin typeface="Times New Roman" pitchFamily="18" charset="0"/>
                <a:cs typeface="Times New Roman" pitchFamily="18" charset="0"/>
              </a:rPr>
              <a:t>Biotic agents/Natural enemies</a:t>
            </a:r>
            <a:endParaRPr lang="en-US" dirty="0">
              <a:solidFill>
                <a:srgbClr val="FF0000"/>
              </a:solidFill>
              <a:latin typeface="Times New Roman" pitchFamily="18" charset="0"/>
              <a:cs typeface="Times New Roman" pitchFamily="18" charset="0"/>
            </a:endParaRPr>
          </a:p>
        </p:txBody>
      </p:sp>
      <p:sp>
        <p:nvSpPr>
          <p:cNvPr id="3" name="Content Placeholder 2"/>
          <p:cNvSpPr>
            <a:spLocks noGrp="1"/>
          </p:cNvSpPr>
          <p:nvPr>
            <p:ph idx="1"/>
          </p:nvPr>
        </p:nvSpPr>
        <p:spPr>
          <a:xfrm>
            <a:off x="457200" y="1428736"/>
            <a:ext cx="6257940" cy="5000660"/>
          </a:xfrm>
        </p:spPr>
        <p:txBody>
          <a:bodyPr>
            <a:normAutofit fontScale="92500" lnSpcReduction="20000"/>
          </a:bodyPr>
          <a:lstStyle/>
          <a:p>
            <a:pPr>
              <a:buNone/>
            </a:pPr>
            <a:r>
              <a:rPr lang="en-US" b="1" dirty="0">
                <a:latin typeface="Times New Roman" pitchFamily="18" charset="0"/>
                <a:cs typeface="Times New Roman" pitchFamily="18" charset="0"/>
              </a:rPr>
              <a:t>a) Predators</a:t>
            </a:r>
          </a:p>
          <a:p>
            <a:r>
              <a:rPr lang="en-US" dirty="0">
                <a:latin typeface="Times New Roman" pitchFamily="18" charset="0"/>
                <a:cs typeface="Times New Roman" pitchFamily="18" charset="0"/>
              </a:rPr>
              <a:t>They consume several to many </a:t>
            </a:r>
            <a:r>
              <a:rPr lang="en-US" b="1" dirty="0">
                <a:latin typeface="Times New Roman" pitchFamily="18" charset="0"/>
                <a:cs typeface="Times New Roman" pitchFamily="18" charset="0"/>
              </a:rPr>
              <a:t>prey over the course of their development</a:t>
            </a:r>
            <a:r>
              <a:rPr lang="en-US" dirty="0">
                <a:latin typeface="Times New Roman" pitchFamily="18" charset="0"/>
                <a:cs typeface="Times New Roman" pitchFamily="18" charset="0"/>
              </a:rPr>
              <a:t>, they are free living and they are usually as big as or bigger than their prey.</a:t>
            </a:r>
          </a:p>
          <a:p>
            <a:pPr algn="just">
              <a:buNone/>
            </a:pPr>
            <a:r>
              <a:rPr lang="en-US" dirty="0">
                <a:highlight>
                  <a:srgbClr val="FFFF00"/>
                </a:highlight>
                <a:latin typeface="Times New Roman" pitchFamily="18" charset="0"/>
                <a:cs typeface="Times New Roman" pitchFamily="18" charset="0"/>
              </a:rPr>
              <a:t>Ex: </a:t>
            </a:r>
            <a:r>
              <a:rPr lang="en-US" dirty="0">
                <a:latin typeface="Times New Roman" pitchFamily="18" charset="0"/>
                <a:cs typeface="Times New Roman" pitchFamily="18" charset="0"/>
              </a:rPr>
              <a:t>lady beetles, rove beetles, many ground beetles, lacewings, true bugs such as </a:t>
            </a:r>
            <a:r>
              <a:rPr lang="en-US" dirty="0" err="1">
                <a:latin typeface="Times New Roman" pitchFamily="18" charset="0"/>
                <a:cs typeface="Times New Roman" pitchFamily="18" charset="0"/>
              </a:rPr>
              <a:t>Podisus</a:t>
            </a:r>
            <a:r>
              <a:rPr lang="en-US" dirty="0">
                <a:latin typeface="Times New Roman" pitchFamily="18" charset="0"/>
                <a:cs typeface="Times New Roman" pitchFamily="18" charset="0"/>
              </a:rPr>
              <a:t> and </a:t>
            </a:r>
            <a:r>
              <a:rPr lang="en-US" dirty="0" err="1">
                <a:latin typeface="Times New Roman" pitchFamily="18" charset="0"/>
                <a:cs typeface="Times New Roman" pitchFamily="18" charset="0"/>
              </a:rPr>
              <a:t>Orius</a:t>
            </a:r>
            <a:r>
              <a:rPr lang="en-US" dirty="0">
                <a:latin typeface="Times New Roman" pitchFamily="18" charset="0"/>
                <a:cs typeface="Times New Roman" pitchFamily="18" charset="0"/>
              </a:rPr>
              <a:t>, syrphid fly larvae, mantids, spiders, and mites such as Phytoseiulus and </a:t>
            </a:r>
            <a:r>
              <a:rPr lang="en-US" dirty="0" err="1">
                <a:latin typeface="Times New Roman" pitchFamily="18" charset="0"/>
                <a:cs typeface="Times New Roman" pitchFamily="18" charset="0"/>
              </a:rPr>
              <a:t>Amblyseius</a:t>
            </a:r>
            <a:r>
              <a:rPr lang="en-US" dirty="0">
                <a:latin typeface="Times New Roman" pitchFamily="18" charset="0"/>
                <a:cs typeface="Times New Roman" pitchFamily="18" charset="0"/>
              </a:rPr>
              <a:t>.</a:t>
            </a:r>
          </a:p>
        </p:txBody>
      </p:sp>
      <p:pic>
        <p:nvPicPr>
          <p:cNvPr id="3074" name="Picture 2" descr="Multimedia Gallery - Coexistence of Plant and Insect Species (Image 7) |  NSF - National Science Foundation"/>
          <p:cNvPicPr>
            <a:picLocks noChangeAspect="1" noChangeArrowheads="1"/>
          </p:cNvPicPr>
          <p:nvPr/>
        </p:nvPicPr>
        <p:blipFill>
          <a:blip r:embed="rId2" cstate="print"/>
          <a:srcRect/>
          <a:stretch>
            <a:fillRect/>
          </a:stretch>
        </p:blipFill>
        <p:spPr bwMode="auto">
          <a:xfrm>
            <a:off x="6500826" y="1785926"/>
            <a:ext cx="2761169" cy="2091134"/>
          </a:xfrm>
          <a:prstGeom prst="rect">
            <a:avLst/>
          </a:prstGeom>
          <a:noFill/>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428604"/>
            <a:ext cx="5614998" cy="5857916"/>
          </a:xfrm>
        </p:spPr>
        <p:txBody>
          <a:bodyPr>
            <a:normAutofit fontScale="77500" lnSpcReduction="20000"/>
          </a:bodyPr>
          <a:lstStyle/>
          <a:p>
            <a:pPr>
              <a:buNone/>
            </a:pPr>
            <a:r>
              <a:rPr lang="en-US" b="1" dirty="0">
                <a:latin typeface="Times New Roman" pitchFamily="18" charset="0"/>
                <a:cs typeface="Times New Roman" pitchFamily="18" charset="0"/>
              </a:rPr>
              <a:t>b) Parasitoids: </a:t>
            </a:r>
          </a:p>
          <a:p>
            <a:pPr algn="just">
              <a:buNone/>
            </a:pPr>
            <a:r>
              <a:rPr lang="en-US" dirty="0">
                <a:latin typeface="Times New Roman" pitchFamily="18" charset="0"/>
                <a:cs typeface="Times New Roman" pitchFamily="18" charset="0"/>
              </a:rPr>
              <a:t>Parasitoids are almost the </a:t>
            </a:r>
            <a:r>
              <a:rPr lang="en-US" b="1" dirty="0">
                <a:latin typeface="Times New Roman" pitchFamily="18" charset="0"/>
                <a:cs typeface="Times New Roman" pitchFamily="18" charset="0"/>
              </a:rPr>
              <a:t>same size </a:t>
            </a:r>
            <a:r>
              <a:rPr lang="en-US" dirty="0">
                <a:latin typeface="Times New Roman" pitchFamily="18" charset="0"/>
                <a:cs typeface="Times New Roman" pitchFamily="18" charset="0"/>
              </a:rPr>
              <a:t>as their hosts, and their development always kills the host insect.</a:t>
            </a:r>
          </a:p>
          <a:p>
            <a:pPr algn="just">
              <a:buNone/>
            </a:pPr>
            <a:r>
              <a:rPr lang="en-US" dirty="0">
                <a:latin typeface="Times New Roman" pitchFamily="18" charset="0"/>
                <a:cs typeface="Times New Roman" pitchFamily="18" charset="0"/>
              </a:rPr>
              <a:t>• An adult parasitoid deposits </a:t>
            </a:r>
            <a:r>
              <a:rPr lang="en-US" b="1" dirty="0">
                <a:latin typeface="Times New Roman" pitchFamily="18" charset="0"/>
                <a:cs typeface="Times New Roman" pitchFamily="18" charset="0"/>
              </a:rPr>
              <a:t>one or more eggs </a:t>
            </a:r>
            <a:r>
              <a:rPr lang="en-US" dirty="0">
                <a:latin typeface="Times New Roman" pitchFamily="18" charset="0"/>
                <a:cs typeface="Times New Roman" pitchFamily="18" charset="0"/>
              </a:rPr>
              <a:t>into or onto the body of a host insect or somewhere in the host’s habitat.</a:t>
            </a:r>
          </a:p>
          <a:p>
            <a:pPr algn="just">
              <a:buNone/>
            </a:pPr>
            <a:r>
              <a:rPr lang="en-US" dirty="0">
                <a:latin typeface="Times New Roman" pitchFamily="18" charset="0"/>
                <a:cs typeface="Times New Roman" pitchFamily="18" charset="0"/>
              </a:rPr>
              <a:t>• The </a:t>
            </a:r>
            <a:r>
              <a:rPr lang="en-US" b="1" dirty="0">
                <a:latin typeface="Times New Roman" pitchFamily="18" charset="0"/>
                <a:cs typeface="Times New Roman" pitchFamily="18" charset="0"/>
              </a:rPr>
              <a:t>larva that hatches </a:t>
            </a:r>
            <a:r>
              <a:rPr lang="en-US" dirty="0">
                <a:latin typeface="Times New Roman" pitchFamily="18" charset="0"/>
                <a:cs typeface="Times New Roman" pitchFamily="18" charset="0"/>
              </a:rPr>
              <a:t>from each egg feeds </a:t>
            </a:r>
            <a:r>
              <a:rPr lang="en-US" b="1" dirty="0">
                <a:latin typeface="Times New Roman" pitchFamily="18" charset="0"/>
                <a:cs typeface="Times New Roman" pitchFamily="18" charset="0"/>
              </a:rPr>
              <a:t>internally or externally on the host’s tissues and body fluids, consuming it slowly</a:t>
            </a:r>
            <a:r>
              <a:rPr lang="en-US" dirty="0">
                <a:latin typeface="Times New Roman" pitchFamily="18" charset="0"/>
                <a:cs typeface="Times New Roman" pitchFamily="18" charset="0"/>
              </a:rPr>
              <a:t>.</a:t>
            </a:r>
          </a:p>
          <a:p>
            <a:pPr algn="just">
              <a:buNone/>
            </a:pPr>
            <a:r>
              <a:rPr lang="en-US" dirty="0">
                <a:latin typeface="Times New Roman" pitchFamily="18" charset="0"/>
                <a:cs typeface="Times New Roman" pitchFamily="18" charset="0"/>
              </a:rPr>
              <a:t>• Later in development, the </a:t>
            </a:r>
            <a:r>
              <a:rPr lang="en-US" b="1" dirty="0">
                <a:latin typeface="Times New Roman" pitchFamily="18" charset="0"/>
                <a:cs typeface="Times New Roman" pitchFamily="18" charset="0"/>
              </a:rPr>
              <a:t>host dies </a:t>
            </a:r>
            <a:r>
              <a:rPr lang="en-US" dirty="0">
                <a:latin typeface="Times New Roman" pitchFamily="18" charset="0"/>
                <a:cs typeface="Times New Roman" pitchFamily="18" charset="0"/>
              </a:rPr>
              <a:t>and the parasitoid pupates inside or outside of the host’s body. </a:t>
            </a:r>
          </a:p>
          <a:p>
            <a:pPr algn="just">
              <a:buNone/>
            </a:pPr>
            <a:r>
              <a:rPr lang="en-US" b="1" dirty="0">
                <a:latin typeface="Times New Roman" pitchFamily="18" charset="0"/>
                <a:cs typeface="Times New Roman" pitchFamily="18" charset="0"/>
              </a:rPr>
              <a:t>Ex</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Bathyplectes</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trichogramma</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encarsia</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muscidifurax</a:t>
            </a:r>
            <a:r>
              <a:rPr lang="en-US" dirty="0">
                <a:latin typeface="Times New Roman" pitchFamily="18" charset="0"/>
                <a:cs typeface="Times New Roman" pitchFamily="18" charset="0"/>
              </a:rPr>
              <a:t> etc.</a:t>
            </a:r>
          </a:p>
        </p:txBody>
      </p:sp>
      <p:pic>
        <p:nvPicPr>
          <p:cNvPr id="2050" name="Picture 2"/>
          <p:cNvPicPr>
            <a:picLocks noChangeAspect="1" noChangeArrowheads="1"/>
          </p:cNvPicPr>
          <p:nvPr/>
        </p:nvPicPr>
        <p:blipFill>
          <a:blip r:embed="rId2"/>
          <a:srcRect/>
          <a:stretch>
            <a:fillRect/>
          </a:stretch>
        </p:blipFill>
        <p:spPr bwMode="auto">
          <a:xfrm>
            <a:off x="6323190" y="2071678"/>
            <a:ext cx="2820810" cy="2062157"/>
          </a:xfrm>
          <a:prstGeom prst="rect">
            <a:avLst/>
          </a:prstGeom>
          <a:noFill/>
          <a:ln w="9525">
            <a:noFill/>
            <a:miter lim="800000"/>
            <a:headEnd/>
            <a:tailEnd/>
          </a:ln>
          <a:effectLst/>
        </p:spPr>
      </p:pic>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3677</TotalTime>
  <Words>1517</Words>
  <Application>Microsoft Office PowerPoint</Application>
  <PresentationFormat>On-screen Show (4:3)</PresentationFormat>
  <Paragraphs>152</Paragraphs>
  <Slides>23</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23</vt:i4>
      </vt:variant>
    </vt:vector>
  </HeadingPairs>
  <TitlesOfParts>
    <vt:vector size="28" baseType="lpstr">
      <vt:lpstr>Algerian</vt:lpstr>
      <vt:lpstr>Arial</vt:lpstr>
      <vt:lpstr>Calibri</vt:lpstr>
      <vt:lpstr>Times New Roman</vt:lpstr>
      <vt:lpstr>Office Theme</vt:lpstr>
      <vt:lpstr>      BP603T.  HERBAL DRUG TECHNOLOGY   CLASS-5 TOPIC: Pests &amp; Pest control   </vt:lpstr>
      <vt:lpstr>Pest  </vt:lpstr>
      <vt:lpstr>Fungi and viruses</vt:lpstr>
      <vt:lpstr>PowerPoint Presentation</vt:lpstr>
      <vt:lpstr>Insects</vt:lpstr>
      <vt:lpstr>weeds</vt:lpstr>
      <vt:lpstr>Pest control</vt:lpstr>
      <vt:lpstr>Mechanical method </vt:lpstr>
      <vt:lpstr>PowerPoint Presentation</vt:lpstr>
      <vt:lpstr>Agricultural  method</vt:lpstr>
      <vt:lpstr>Biological pest control</vt:lpstr>
      <vt:lpstr>Biopesticides </vt:lpstr>
      <vt:lpstr>Advatages of biopesticides</vt:lpstr>
      <vt:lpstr>1. Microbial pesticides </vt:lpstr>
      <vt:lpstr>Some of the important microbial pesticides</vt:lpstr>
      <vt:lpstr>PowerPoint Presentation</vt:lpstr>
      <vt:lpstr>PowerPoint Presentation</vt:lpstr>
      <vt:lpstr>PowerPoint Presentation</vt:lpstr>
      <vt:lpstr>Plant-incorporated-protectants (PIPs)</vt:lpstr>
      <vt:lpstr>Botanical pesticides</vt:lpstr>
      <vt:lpstr>Biochemical pesticides</vt:lpstr>
      <vt:lpstr>Biotic agents/Natural enemies</vt:lpstr>
      <vt:lpstr>PowerPoint Presentation</vt:lpstr>
    </vt:vector>
  </TitlesOfParts>
  <Company>HP</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sinivas</dc:creator>
  <cp:lastModifiedBy>DELL</cp:lastModifiedBy>
  <cp:revision>123</cp:revision>
  <dcterms:created xsi:type="dcterms:W3CDTF">2020-05-31T01:24:30Z</dcterms:created>
  <dcterms:modified xsi:type="dcterms:W3CDTF">2026-01-29T09:40:47Z</dcterms:modified>
</cp:coreProperties>
</file>