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8" r:id="rId5"/>
    <p:sldId id="259" r:id="rId6"/>
    <p:sldId id="260" r:id="rId7"/>
    <p:sldId id="284" r:id="rId8"/>
    <p:sldId id="283" r:id="rId9"/>
    <p:sldId id="285" r:id="rId10"/>
    <p:sldId id="275" r:id="rId11"/>
    <p:sldId id="273" r:id="rId12"/>
    <p:sldId id="277" r:id="rId13"/>
    <p:sldId id="278" r:id="rId14"/>
    <p:sldId id="282" r:id="rId15"/>
    <p:sldId id="276" r:id="rId16"/>
    <p:sldId id="279" r:id="rId17"/>
    <p:sldId id="280" r:id="rId18"/>
    <p:sldId id="281" r:id="rId19"/>
    <p:sldId id="28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66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31562-FE7F-4EC9-BD63-3C86D09EEE76}" type="doc">
      <dgm:prSet loTypeId="urn:microsoft.com/office/officeart/2011/layout/HexagonRadial" loCatId="officeonline" qsTypeId="urn:microsoft.com/office/officeart/2005/8/quickstyle/simple1" qsCatId="simple" csTypeId="urn:microsoft.com/office/officeart/2005/8/colors/colorful5" csCatId="colorful" phldr="1"/>
      <dgm:spPr/>
      <dgm:t>
        <a:bodyPr/>
        <a:lstStyle/>
        <a:p>
          <a:endParaRPr lang="en-IN"/>
        </a:p>
      </dgm:t>
    </dgm:pt>
    <dgm:pt modelId="{188148C6-C14B-4FC6-93AB-40CF24E9B562}">
      <dgm:prSet phldrT="[Text]" custT="1"/>
      <dgm:spPr/>
      <dgm:t>
        <a:bodyPr/>
        <a:lstStyle/>
        <a:p>
          <a:r>
            <a:rPr lang="en-US" sz="1800" b="1" dirty="0">
              <a:solidFill>
                <a:srgbClr val="FFFF00"/>
              </a:solidFill>
            </a:rPr>
            <a:t>OBJECTIVES OF ORGANIC FARMING</a:t>
          </a:r>
          <a:endParaRPr lang="en-IN" sz="1800" b="1" dirty="0">
            <a:solidFill>
              <a:srgbClr val="FFFF00"/>
            </a:solidFill>
          </a:endParaRPr>
        </a:p>
      </dgm:t>
    </dgm:pt>
    <dgm:pt modelId="{B2F36B74-660D-437A-871F-3A092F7ABC54}" type="parTrans" cxnId="{71B470C5-0DDC-41CB-AC64-E4F37CBE76CF}">
      <dgm:prSet/>
      <dgm:spPr/>
      <dgm:t>
        <a:bodyPr/>
        <a:lstStyle/>
        <a:p>
          <a:endParaRPr lang="en-IN"/>
        </a:p>
      </dgm:t>
    </dgm:pt>
    <dgm:pt modelId="{E25366E0-5714-40E4-9408-E2D35DA2550C}" type="sibTrans" cxnId="{71B470C5-0DDC-41CB-AC64-E4F37CBE76CF}">
      <dgm:prSet/>
      <dgm:spPr/>
      <dgm:t>
        <a:bodyPr/>
        <a:lstStyle/>
        <a:p>
          <a:endParaRPr lang="en-IN"/>
        </a:p>
      </dgm:t>
    </dgm:pt>
    <dgm:pt modelId="{D420A87A-A88D-4B3F-AFA7-9047B088D321}">
      <dgm:prSet phldrT="[Text]"/>
      <dgm:spPr/>
      <dgm:t>
        <a:bodyPr/>
        <a:lstStyle/>
        <a:p>
          <a:r>
            <a:rPr lang="en-US" dirty="0">
              <a:solidFill>
                <a:schemeClr val="tx1"/>
              </a:solidFill>
            </a:rPr>
            <a:t>2. Work with natural system</a:t>
          </a:r>
          <a:endParaRPr lang="en-IN" dirty="0">
            <a:solidFill>
              <a:schemeClr val="tx1"/>
            </a:solidFill>
          </a:endParaRPr>
        </a:p>
      </dgm:t>
    </dgm:pt>
    <dgm:pt modelId="{69DAD2EC-C54A-404D-A89E-29C17B0D09E7}" type="parTrans" cxnId="{2F112C00-4930-41B5-B9F9-2DD3119A5D90}">
      <dgm:prSet/>
      <dgm:spPr/>
      <dgm:t>
        <a:bodyPr/>
        <a:lstStyle/>
        <a:p>
          <a:endParaRPr lang="en-IN"/>
        </a:p>
      </dgm:t>
    </dgm:pt>
    <dgm:pt modelId="{6359C38D-1348-4C12-8F16-5723F42B5214}" type="sibTrans" cxnId="{2F112C00-4930-41B5-B9F9-2DD3119A5D90}">
      <dgm:prSet/>
      <dgm:spPr/>
      <dgm:t>
        <a:bodyPr/>
        <a:lstStyle/>
        <a:p>
          <a:endParaRPr lang="en-IN"/>
        </a:p>
      </dgm:t>
    </dgm:pt>
    <dgm:pt modelId="{65E68F28-A9B8-4D0F-A576-26242575E17A}">
      <dgm:prSet phldrT="[Text]"/>
      <dgm:spPr/>
      <dgm:t>
        <a:bodyPr/>
        <a:lstStyle/>
        <a:p>
          <a:r>
            <a:rPr lang="en-US" dirty="0">
              <a:solidFill>
                <a:schemeClr val="tx1"/>
              </a:solidFill>
            </a:rPr>
            <a:t>3. Maintain and increase soil fertility</a:t>
          </a:r>
          <a:endParaRPr lang="en-IN" dirty="0">
            <a:solidFill>
              <a:schemeClr val="tx1"/>
            </a:solidFill>
          </a:endParaRPr>
        </a:p>
      </dgm:t>
    </dgm:pt>
    <dgm:pt modelId="{7CC91FE1-0390-45B1-81F7-DEEB9E7F6B8D}" type="parTrans" cxnId="{F14D9F10-14CE-49B5-BA42-38827DDD5238}">
      <dgm:prSet/>
      <dgm:spPr/>
      <dgm:t>
        <a:bodyPr/>
        <a:lstStyle/>
        <a:p>
          <a:endParaRPr lang="en-IN"/>
        </a:p>
      </dgm:t>
    </dgm:pt>
    <dgm:pt modelId="{D75C4453-54F5-46F4-8BF3-924AA5D43871}" type="sibTrans" cxnId="{F14D9F10-14CE-49B5-BA42-38827DDD5238}">
      <dgm:prSet/>
      <dgm:spPr/>
      <dgm:t>
        <a:bodyPr/>
        <a:lstStyle/>
        <a:p>
          <a:endParaRPr lang="en-IN"/>
        </a:p>
      </dgm:t>
    </dgm:pt>
    <dgm:pt modelId="{BF210679-7499-4F1D-B122-76A1458FB34C}">
      <dgm:prSet phldrT="[Text]"/>
      <dgm:spPr/>
      <dgm:t>
        <a:bodyPr/>
        <a:lstStyle/>
        <a:p>
          <a:r>
            <a:rPr lang="en-US" dirty="0">
              <a:solidFill>
                <a:schemeClr val="tx1"/>
              </a:solidFill>
            </a:rPr>
            <a:t>4. Use renewable resources as far as possible</a:t>
          </a:r>
          <a:endParaRPr lang="en-IN" dirty="0">
            <a:solidFill>
              <a:schemeClr val="tx1"/>
            </a:solidFill>
          </a:endParaRPr>
        </a:p>
      </dgm:t>
    </dgm:pt>
    <dgm:pt modelId="{D0E1A2FE-DFF3-4E41-968D-3DA9DEC06150}" type="parTrans" cxnId="{66049A49-730F-4EE6-B2D5-E9D17096CA87}">
      <dgm:prSet/>
      <dgm:spPr/>
      <dgm:t>
        <a:bodyPr/>
        <a:lstStyle/>
        <a:p>
          <a:endParaRPr lang="en-IN"/>
        </a:p>
      </dgm:t>
    </dgm:pt>
    <dgm:pt modelId="{C65B8965-0B5B-4EF2-A09C-48E758E62C05}" type="sibTrans" cxnId="{66049A49-730F-4EE6-B2D5-E9D17096CA87}">
      <dgm:prSet/>
      <dgm:spPr/>
      <dgm:t>
        <a:bodyPr/>
        <a:lstStyle/>
        <a:p>
          <a:endParaRPr lang="en-IN"/>
        </a:p>
      </dgm:t>
    </dgm:pt>
    <dgm:pt modelId="{674F2464-DA39-48EF-AF5A-9EDD9785CEE2}">
      <dgm:prSet phldrT="[Text]"/>
      <dgm:spPr/>
      <dgm:t>
        <a:bodyPr/>
        <a:lstStyle/>
        <a:p>
          <a:r>
            <a:rPr lang="en-US" dirty="0">
              <a:solidFill>
                <a:schemeClr val="tx1"/>
              </a:solidFill>
            </a:rPr>
            <a:t>5. Avoid pollution</a:t>
          </a:r>
          <a:endParaRPr lang="en-IN" dirty="0">
            <a:solidFill>
              <a:schemeClr val="tx1"/>
            </a:solidFill>
          </a:endParaRPr>
        </a:p>
      </dgm:t>
    </dgm:pt>
    <dgm:pt modelId="{96103B0C-48A9-4498-B198-AD9653846BE2}" type="parTrans" cxnId="{91EF29A8-5193-4DCC-AC83-93C4BB7B0AE0}">
      <dgm:prSet/>
      <dgm:spPr/>
      <dgm:t>
        <a:bodyPr/>
        <a:lstStyle/>
        <a:p>
          <a:endParaRPr lang="en-IN"/>
        </a:p>
      </dgm:t>
    </dgm:pt>
    <dgm:pt modelId="{54D60962-0E7A-49F3-91A3-9A80D3D6FF6D}" type="sibTrans" cxnId="{91EF29A8-5193-4DCC-AC83-93C4BB7B0AE0}">
      <dgm:prSet/>
      <dgm:spPr/>
      <dgm:t>
        <a:bodyPr/>
        <a:lstStyle/>
        <a:p>
          <a:endParaRPr lang="en-IN"/>
        </a:p>
      </dgm:t>
    </dgm:pt>
    <dgm:pt modelId="{143CB247-D20E-4B4C-A125-604D8345CFD8}">
      <dgm:prSet phldrT="[Text]"/>
      <dgm:spPr/>
      <dgm:t>
        <a:bodyPr/>
        <a:lstStyle/>
        <a:p>
          <a:r>
            <a:rPr lang="en-US" dirty="0">
              <a:solidFill>
                <a:schemeClr val="tx1"/>
              </a:solidFill>
            </a:rPr>
            <a:t>6. Wider social and ecological impact of farming system</a:t>
          </a:r>
          <a:endParaRPr lang="en-IN" dirty="0">
            <a:solidFill>
              <a:schemeClr val="tx1"/>
            </a:solidFill>
          </a:endParaRPr>
        </a:p>
      </dgm:t>
    </dgm:pt>
    <dgm:pt modelId="{4A584383-C141-462F-910B-2FF5958E9819}" type="parTrans" cxnId="{401E664D-8865-40B4-A99E-440325932130}">
      <dgm:prSet/>
      <dgm:spPr/>
      <dgm:t>
        <a:bodyPr/>
        <a:lstStyle/>
        <a:p>
          <a:endParaRPr lang="en-IN"/>
        </a:p>
      </dgm:t>
    </dgm:pt>
    <dgm:pt modelId="{32778947-F309-4B69-ABDF-BEFA76B0C431}" type="sibTrans" cxnId="{401E664D-8865-40B4-A99E-440325932130}">
      <dgm:prSet/>
      <dgm:spPr/>
      <dgm:t>
        <a:bodyPr/>
        <a:lstStyle/>
        <a:p>
          <a:endParaRPr lang="en-IN"/>
        </a:p>
      </dgm:t>
    </dgm:pt>
    <dgm:pt modelId="{C72AFD11-FF29-4DBB-9EC9-B369CCDF6AB0}">
      <dgm:prSet phldrT="[Text]"/>
      <dgm:spPr/>
      <dgm:t>
        <a:bodyPr/>
        <a:lstStyle/>
        <a:p>
          <a:r>
            <a:rPr lang="en-US" dirty="0">
              <a:solidFill>
                <a:schemeClr val="tx1"/>
              </a:solidFill>
            </a:rPr>
            <a:t>1. Produce food with higher nutritional quality</a:t>
          </a:r>
          <a:endParaRPr lang="en-IN" dirty="0">
            <a:solidFill>
              <a:schemeClr val="tx1"/>
            </a:solidFill>
          </a:endParaRPr>
        </a:p>
      </dgm:t>
    </dgm:pt>
    <dgm:pt modelId="{D23ED9BF-A326-433C-AD6C-DF2D6ADF45F7}" type="parTrans" cxnId="{637CECB0-922B-41CF-8F98-C2545DCE5681}">
      <dgm:prSet/>
      <dgm:spPr/>
      <dgm:t>
        <a:bodyPr/>
        <a:lstStyle/>
        <a:p>
          <a:endParaRPr lang="en-IN"/>
        </a:p>
      </dgm:t>
    </dgm:pt>
    <dgm:pt modelId="{9B8415AF-20D5-44C2-9EAF-4055EDE4739C}" type="sibTrans" cxnId="{637CECB0-922B-41CF-8F98-C2545DCE5681}">
      <dgm:prSet/>
      <dgm:spPr/>
      <dgm:t>
        <a:bodyPr/>
        <a:lstStyle/>
        <a:p>
          <a:endParaRPr lang="en-IN"/>
        </a:p>
      </dgm:t>
    </dgm:pt>
    <dgm:pt modelId="{F7A37667-BBDA-469A-A4CB-3AF84E672FB3}" type="pres">
      <dgm:prSet presAssocID="{6C131562-FE7F-4EC9-BD63-3C86D09EEE76}" presName="Name0" presStyleCnt="0">
        <dgm:presLayoutVars>
          <dgm:chMax val="1"/>
          <dgm:chPref val="1"/>
          <dgm:dir/>
          <dgm:animOne val="branch"/>
          <dgm:animLvl val="lvl"/>
        </dgm:presLayoutVars>
      </dgm:prSet>
      <dgm:spPr/>
    </dgm:pt>
    <dgm:pt modelId="{918A1FD6-EF24-4B00-B2D4-EB73FBE644B4}" type="pres">
      <dgm:prSet presAssocID="{188148C6-C14B-4FC6-93AB-40CF24E9B562}" presName="Parent" presStyleLbl="node0" presStyleIdx="0" presStyleCnt="1">
        <dgm:presLayoutVars>
          <dgm:chMax val="6"/>
          <dgm:chPref val="6"/>
        </dgm:presLayoutVars>
      </dgm:prSet>
      <dgm:spPr/>
    </dgm:pt>
    <dgm:pt modelId="{DDF06659-18BC-4648-8CEA-5AF63284E08A}" type="pres">
      <dgm:prSet presAssocID="{D420A87A-A88D-4B3F-AFA7-9047B088D321}" presName="Accent1" presStyleCnt="0"/>
      <dgm:spPr/>
    </dgm:pt>
    <dgm:pt modelId="{A72622F8-8E0C-44DB-A793-4D009CE7A90B}" type="pres">
      <dgm:prSet presAssocID="{D420A87A-A88D-4B3F-AFA7-9047B088D321}" presName="Accent" presStyleLbl="bgShp" presStyleIdx="0" presStyleCnt="6"/>
      <dgm:spPr/>
    </dgm:pt>
    <dgm:pt modelId="{9C7D77F7-E758-4F26-9B88-340B862149BC}" type="pres">
      <dgm:prSet presAssocID="{D420A87A-A88D-4B3F-AFA7-9047B088D321}" presName="Child1" presStyleLbl="node1" presStyleIdx="0" presStyleCnt="6">
        <dgm:presLayoutVars>
          <dgm:chMax val="0"/>
          <dgm:chPref val="0"/>
          <dgm:bulletEnabled val="1"/>
        </dgm:presLayoutVars>
      </dgm:prSet>
      <dgm:spPr/>
    </dgm:pt>
    <dgm:pt modelId="{63A0B0F9-1BF1-41F6-995B-B768EA5EEE5A}" type="pres">
      <dgm:prSet presAssocID="{65E68F28-A9B8-4D0F-A576-26242575E17A}" presName="Accent2" presStyleCnt="0"/>
      <dgm:spPr/>
    </dgm:pt>
    <dgm:pt modelId="{515689E9-B7FA-478F-ABC3-72B2CEFED1FF}" type="pres">
      <dgm:prSet presAssocID="{65E68F28-A9B8-4D0F-A576-26242575E17A}" presName="Accent" presStyleLbl="bgShp" presStyleIdx="1" presStyleCnt="6"/>
      <dgm:spPr/>
    </dgm:pt>
    <dgm:pt modelId="{723DD24B-8EFF-45C1-A7A9-FC26BE248168}" type="pres">
      <dgm:prSet presAssocID="{65E68F28-A9B8-4D0F-A576-26242575E17A}" presName="Child2" presStyleLbl="node1" presStyleIdx="1" presStyleCnt="6">
        <dgm:presLayoutVars>
          <dgm:chMax val="0"/>
          <dgm:chPref val="0"/>
          <dgm:bulletEnabled val="1"/>
        </dgm:presLayoutVars>
      </dgm:prSet>
      <dgm:spPr/>
    </dgm:pt>
    <dgm:pt modelId="{3B6E8DC2-F4EA-4AAE-AB60-4F151424BB36}" type="pres">
      <dgm:prSet presAssocID="{BF210679-7499-4F1D-B122-76A1458FB34C}" presName="Accent3" presStyleCnt="0"/>
      <dgm:spPr/>
    </dgm:pt>
    <dgm:pt modelId="{0018D038-4F5E-41D6-9E01-6FE294C99846}" type="pres">
      <dgm:prSet presAssocID="{BF210679-7499-4F1D-B122-76A1458FB34C}" presName="Accent" presStyleLbl="bgShp" presStyleIdx="2" presStyleCnt="6"/>
      <dgm:spPr/>
    </dgm:pt>
    <dgm:pt modelId="{9E3898EA-520E-4044-AB7B-81ED30562938}" type="pres">
      <dgm:prSet presAssocID="{BF210679-7499-4F1D-B122-76A1458FB34C}" presName="Child3" presStyleLbl="node1" presStyleIdx="2" presStyleCnt="6">
        <dgm:presLayoutVars>
          <dgm:chMax val="0"/>
          <dgm:chPref val="0"/>
          <dgm:bulletEnabled val="1"/>
        </dgm:presLayoutVars>
      </dgm:prSet>
      <dgm:spPr/>
    </dgm:pt>
    <dgm:pt modelId="{25270C2F-D990-40FB-925A-1932A112CA3B}" type="pres">
      <dgm:prSet presAssocID="{674F2464-DA39-48EF-AF5A-9EDD9785CEE2}" presName="Accent4" presStyleCnt="0"/>
      <dgm:spPr/>
    </dgm:pt>
    <dgm:pt modelId="{B86FB022-5927-42EC-8D18-AFEDDCE406E3}" type="pres">
      <dgm:prSet presAssocID="{674F2464-DA39-48EF-AF5A-9EDD9785CEE2}" presName="Accent" presStyleLbl="bgShp" presStyleIdx="3" presStyleCnt="6"/>
      <dgm:spPr/>
    </dgm:pt>
    <dgm:pt modelId="{3D72EB80-EF2D-4865-A644-CD058452A009}" type="pres">
      <dgm:prSet presAssocID="{674F2464-DA39-48EF-AF5A-9EDD9785CEE2}" presName="Child4" presStyleLbl="node1" presStyleIdx="3" presStyleCnt="6">
        <dgm:presLayoutVars>
          <dgm:chMax val="0"/>
          <dgm:chPref val="0"/>
          <dgm:bulletEnabled val="1"/>
        </dgm:presLayoutVars>
      </dgm:prSet>
      <dgm:spPr/>
    </dgm:pt>
    <dgm:pt modelId="{0AA325F1-3874-4B3B-BC6B-AE7C06150C6F}" type="pres">
      <dgm:prSet presAssocID="{143CB247-D20E-4B4C-A125-604D8345CFD8}" presName="Accent5" presStyleCnt="0"/>
      <dgm:spPr/>
    </dgm:pt>
    <dgm:pt modelId="{E6E5C6AA-E9CF-4017-AAF2-3A9CB30FA311}" type="pres">
      <dgm:prSet presAssocID="{143CB247-D20E-4B4C-A125-604D8345CFD8}" presName="Accent" presStyleLbl="bgShp" presStyleIdx="4" presStyleCnt="6"/>
      <dgm:spPr/>
    </dgm:pt>
    <dgm:pt modelId="{DD3A912D-C16D-4C76-92FC-C31E4CDC1EFB}" type="pres">
      <dgm:prSet presAssocID="{143CB247-D20E-4B4C-A125-604D8345CFD8}" presName="Child5" presStyleLbl="node1" presStyleIdx="4" presStyleCnt="6">
        <dgm:presLayoutVars>
          <dgm:chMax val="0"/>
          <dgm:chPref val="0"/>
          <dgm:bulletEnabled val="1"/>
        </dgm:presLayoutVars>
      </dgm:prSet>
      <dgm:spPr/>
    </dgm:pt>
    <dgm:pt modelId="{DA438E7C-811A-4CD8-BB85-15813CE754D6}" type="pres">
      <dgm:prSet presAssocID="{C72AFD11-FF29-4DBB-9EC9-B369CCDF6AB0}" presName="Accent6" presStyleCnt="0"/>
      <dgm:spPr/>
    </dgm:pt>
    <dgm:pt modelId="{E3B15D74-2038-474F-B4AE-4AF76ED450A4}" type="pres">
      <dgm:prSet presAssocID="{C72AFD11-FF29-4DBB-9EC9-B369CCDF6AB0}" presName="Accent" presStyleLbl="bgShp" presStyleIdx="5" presStyleCnt="6"/>
      <dgm:spPr/>
    </dgm:pt>
    <dgm:pt modelId="{0B128EB2-07F9-4246-8BB8-84E2A4D9ABB5}" type="pres">
      <dgm:prSet presAssocID="{C72AFD11-FF29-4DBB-9EC9-B369CCDF6AB0}" presName="Child6" presStyleLbl="node1" presStyleIdx="5" presStyleCnt="6">
        <dgm:presLayoutVars>
          <dgm:chMax val="0"/>
          <dgm:chPref val="0"/>
          <dgm:bulletEnabled val="1"/>
        </dgm:presLayoutVars>
      </dgm:prSet>
      <dgm:spPr/>
    </dgm:pt>
  </dgm:ptLst>
  <dgm:cxnLst>
    <dgm:cxn modelId="{2F112C00-4930-41B5-B9F9-2DD3119A5D90}" srcId="{188148C6-C14B-4FC6-93AB-40CF24E9B562}" destId="{D420A87A-A88D-4B3F-AFA7-9047B088D321}" srcOrd="0" destOrd="0" parTransId="{69DAD2EC-C54A-404D-A89E-29C17B0D09E7}" sibTransId="{6359C38D-1348-4C12-8F16-5723F42B5214}"/>
    <dgm:cxn modelId="{F14D9F10-14CE-49B5-BA42-38827DDD5238}" srcId="{188148C6-C14B-4FC6-93AB-40CF24E9B562}" destId="{65E68F28-A9B8-4D0F-A576-26242575E17A}" srcOrd="1" destOrd="0" parTransId="{7CC91FE1-0390-45B1-81F7-DEEB9E7F6B8D}" sibTransId="{D75C4453-54F5-46F4-8BF3-924AA5D43871}"/>
    <dgm:cxn modelId="{350BCA1E-CFD1-47E4-9E0B-35F7773EB570}" type="presOf" srcId="{C72AFD11-FF29-4DBB-9EC9-B369CCDF6AB0}" destId="{0B128EB2-07F9-4246-8BB8-84E2A4D9ABB5}" srcOrd="0" destOrd="0" presId="urn:microsoft.com/office/officeart/2011/layout/HexagonRadial"/>
    <dgm:cxn modelId="{380D312E-5C73-4BA5-B3CE-A02581C4F086}" type="presOf" srcId="{6C131562-FE7F-4EC9-BD63-3C86D09EEE76}" destId="{F7A37667-BBDA-469A-A4CB-3AF84E672FB3}" srcOrd="0" destOrd="0" presId="urn:microsoft.com/office/officeart/2011/layout/HexagonRadial"/>
    <dgm:cxn modelId="{66049A49-730F-4EE6-B2D5-E9D17096CA87}" srcId="{188148C6-C14B-4FC6-93AB-40CF24E9B562}" destId="{BF210679-7499-4F1D-B122-76A1458FB34C}" srcOrd="2" destOrd="0" parTransId="{D0E1A2FE-DFF3-4E41-968D-3DA9DEC06150}" sibTransId="{C65B8965-0B5B-4EF2-A09C-48E758E62C05}"/>
    <dgm:cxn modelId="{401E664D-8865-40B4-A99E-440325932130}" srcId="{188148C6-C14B-4FC6-93AB-40CF24E9B562}" destId="{143CB247-D20E-4B4C-A125-604D8345CFD8}" srcOrd="4" destOrd="0" parTransId="{4A584383-C141-462F-910B-2FF5958E9819}" sibTransId="{32778947-F309-4B69-ABDF-BEFA76B0C431}"/>
    <dgm:cxn modelId="{79F61474-63C2-4D7C-8B62-554E25D47931}" type="presOf" srcId="{674F2464-DA39-48EF-AF5A-9EDD9785CEE2}" destId="{3D72EB80-EF2D-4865-A644-CD058452A009}" srcOrd="0" destOrd="0" presId="urn:microsoft.com/office/officeart/2011/layout/HexagonRadial"/>
    <dgm:cxn modelId="{8189F188-4CC0-43FC-832B-62C807612A6C}" type="presOf" srcId="{BF210679-7499-4F1D-B122-76A1458FB34C}" destId="{9E3898EA-520E-4044-AB7B-81ED30562938}" srcOrd="0" destOrd="0" presId="urn:microsoft.com/office/officeart/2011/layout/HexagonRadial"/>
    <dgm:cxn modelId="{C93E058D-A2B2-4037-B7E7-ED731B2609A0}" type="presOf" srcId="{65E68F28-A9B8-4D0F-A576-26242575E17A}" destId="{723DD24B-8EFF-45C1-A7A9-FC26BE248168}" srcOrd="0" destOrd="0" presId="urn:microsoft.com/office/officeart/2011/layout/HexagonRadial"/>
    <dgm:cxn modelId="{91EF29A8-5193-4DCC-AC83-93C4BB7B0AE0}" srcId="{188148C6-C14B-4FC6-93AB-40CF24E9B562}" destId="{674F2464-DA39-48EF-AF5A-9EDD9785CEE2}" srcOrd="3" destOrd="0" parTransId="{96103B0C-48A9-4498-B198-AD9653846BE2}" sibTransId="{54D60962-0E7A-49F3-91A3-9A80D3D6FF6D}"/>
    <dgm:cxn modelId="{637CECB0-922B-41CF-8F98-C2545DCE5681}" srcId="{188148C6-C14B-4FC6-93AB-40CF24E9B562}" destId="{C72AFD11-FF29-4DBB-9EC9-B369CCDF6AB0}" srcOrd="5" destOrd="0" parTransId="{D23ED9BF-A326-433C-AD6C-DF2D6ADF45F7}" sibTransId="{9B8415AF-20D5-44C2-9EAF-4055EDE4739C}"/>
    <dgm:cxn modelId="{E0785EB5-0394-4DCF-85B7-C90F344FCA0E}" type="presOf" srcId="{143CB247-D20E-4B4C-A125-604D8345CFD8}" destId="{DD3A912D-C16D-4C76-92FC-C31E4CDC1EFB}" srcOrd="0" destOrd="0" presId="urn:microsoft.com/office/officeart/2011/layout/HexagonRadial"/>
    <dgm:cxn modelId="{71B470C5-0DDC-41CB-AC64-E4F37CBE76CF}" srcId="{6C131562-FE7F-4EC9-BD63-3C86D09EEE76}" destId="{188148C6-C14B-4FC6-93AB-40CF24E9B562}" srcOrd="0" destOrd="0" parTransId="{B2F36B74-660D-437A-871F-3A092F7ABC54}" sibTransId="{E25366E0-5714-40E4-9408-E2D35DA2550C}"/>
    <dgm:cxn modelId="{610B5ACE-909A-4233-A004-FA0DB48B7E9D}" type="presOf" srcId="{D420A87A-A88D-4B3F-AFA7-9047B088D321}" destId="{9C7D77F7-E758-4F26-9B88-340B862149BC}" srcOrd="0" destOrd="0" presId="urn:microsoft.com/office/officeart/2011/layout/HexagonRadial"/>
    <dgm:cxn modelId="{0B99B2FB-DE35-42AB-83EE-A10910164764}" type="presOf" srcId="{188148C6-C14B-4FC6-93AB-40CF24E9B562}" destId="{918A1FD6-EF24-4B00-B2D4-EB73FBE644B4}" srcOrd="0" destOrd="0" presId="urn:microsoft.com/office/officeart/2011/layout/HexagonRadial"/>
    <dgm:cxn modelId="{4AF71B1A-C43C-4350-B85F-5E714745C8E0}" type="presParOf" srcId="{F7A37667-BBDA-469A-A4CB-3AF84E672FB3}" destId="{918A1FD6-EF24-4B00-B2D4-EB73FBE644B4}" srcOrd="0" destOrd="0" presId="urn:microsoft.com/office/officeart/2011/layout/HexagonRadial"/>
    <dgm:cxn modelId="{A53F080B-07AB-4D02-848C-37B68C03D99F}" type="presParOf" srcId="{F7A37667-BBDA-469A-A4CB-3AF84E672FB3}" destId="{DDF06659-18BC-4648-8CEA-5AF63284E08A}" srcOrd="1" destOrd="0" presId="urn:microsoft.com/office/officeart/2011/layout/HexagonRadial"/>
    <dgm:cxn modelId="{204EE112-1213-4E54-B1AD-9996623DB05C}" type="presParOf" srcId="{DDF06659-18BC-4648-8CEA-5AF63284E08A}" destId="{A72622F8-8E0C-44DB-A793-4D009CE7A90B}" srcOrd="0" destOrd="0" presId="urn:microsoft.com/office/officeart/2011/layout/HexagonRadial"/>
    <dgm:cxn modelId="{74D23C02-1939-4F68-B408-8565972F3D2A}" type="presParOf" srcId="{F7A37667-BBDA-469A-A4CB-3AF84E672FB3}" destId="{9C7D77F7-E758-4F26-9B88-340B862149BC}" srcOrd="2" destOrd="0" presId="urn:microsoft.com/office/officeart/2011/layout/HexagonRadial"/>
    <dgm:cxn modelId="{408259C2-0DB8-4103-974B-983CBBDB39B9}" type="presParOf" srcId="{F7A37667-BBDA-469A-A4CB-3AF84E672FB3}" destId="{63A0B0F9-1BF1-41F6-995B-B768EA5EEE5A}" srcOrd="3" destOrd="0" presId="urn:microsoft.com/office/officeart/2011/layout/HexagonRadial"/>
    <dgm:cxn modelId="{DA97C165-28C4-4C24-A34F-F1C7BF03D75A}" type="presParOf" srcId="{63A0B0F9-1BF1-41F6-995B-B768EA5EEE5A}" destId="{515689E9-B7FA-478F-ABC3-72B2CEFED1FF}" srcOrd="0" destOrd="0" presId="urn:microsoft.com/office/officeart/2011/layout/HexagonRadial"/>
    <dgm:cxn modelId="{66B62ACE-7CC3-4E13-8FDE-6EC441E26D01}" type="presParOf" srcId="{F7A37667-BBDA-469A-A4CB-3AF84E672FB3}" destId="{723DD24B-8EFF-45C1-A7A9-FC26BE248168}" srcOrd="4" destOrd="0" presId="urn:microsoft.com/office/officeart/2011/layout/HexagonRadial"/>
    <dgm:cxn modelId="{9F042402-9E77-4982-A36E-F413822AEBA3}" type="presParOf" srcId="{F7A37667-BBDA-469A-A4CB-3AF84E672FB3}" destId="{3B6E8DC2-F4EA-4AAE-AB60-4F151424BB36}" srcOrd="5" destOrd="0" presId="urn:microsoft.com/office/officeart/2011/layout/HexagonRadial"/>
    <dgm:cxn modelId="{234B3FE1-BDB7-4061-88F1-F164F5A80ED3}" type="presParOf" srcId="{3B6E8DC2-F4EA-4AAE-AB60-4F151424BB36}" destId="{0018D038-4F5E-41D6-9E01-6FE294C99846}" srcOrd="0" destOrd="0" presId="urn:microsoft.com/office/officeart/2011/layout/HexagonRadial"/>
    <dgm:cxn modelId="{1131071C-8574-4613-9FFB-9C123690E092}" type="presParOf" srcId="{F7A37667-BBDA-469A-A4CB-3AF84E672FB3}" destId="{9E3898EA-520E-4044-AB7B-81ED30562938}" srcOrd="6" destOrd="0" presId="urn:microsoft.com/office/officeart/2011/layout/HexagonRadial"/>
    <dgm:cxn modelId="{5BDFA38E-6232-43AD-8C0B-9478E4C8AF57}" type="presParOf" srcId="{F7A37667-BBDA-469A-A4CB-3AF84E672FB3}" destId="{25270C2F-D990-40FB-925A-1932A112CA3B}" srcOrd="7" destOrd="0" presId="urn:microsoft.com/office/officeart/2011/layout/HexagonRadial"/>
    <dgm:cxn modelId="{3AC334BC-CE82-4208-8670-73D522367277}" type="presParOf" srcId="{25270C2F-D990-40FB-925A-1932A112CA3B}" destId="{B86FB022-5927-42EC-8D18-AFEDDCE406E3}" srcOrd="0" destOrd="0" presId="urn:microsoft.com/office/officeart/2011/layout/HexagonRadial"/>
    <dgm:cxn modelId="{E855BFF6-374A-4B39-B306-54ECFC658317}" type="presParOf" srcId="{F7A37667-BBDA-469A-A4CB-3AF84E672FB3}" destId="{3D72EB80-EF2D-4865-A644-CD058452A009}" srcOrd="8" destOrd="0" presId="urn:microsoft.com/office/officeart/2011/layout/HexagonRadial"/>
    <dgm:cxn modelId="{784F5B44-ACBE-4C98-96BB-F8AE5734A412}" type="presParOf" srcId="{F7A37667-BBDA-469A-A4CB-3AF84E672FB3}" destId="{0AA325F1-3874-4B3B-BC6B-AE7C06150C6F}" srcOrd="9" destOrd="0" presId="urn:microsoft.com/office/officeart/2011/layout/HexagonRadial"/>
    <dgm:cxn modelId="{66E78E6E-2B4F-4D31-9D73-5078AEC862C2}" type="presParOf" srcId="{0AA325F1-3874-4B3B-BC6B-AE7C06150C6F}" destId="{E6E5C6AA-E9CF-4017-AAF2-3A9CB30FA311}" srcOrd="0" destOrd="0" presId="urn:microsoft.com/office/officeart/2011/layout/HexagonRadial"/>
    <dgm:cxn modelId="{B4E7A3C6-9C7B-4F11-8533-66869F1D3EED}" type="presParOf" srcId="{F7A37667-BBDA-469A-A4CB-3AF84E672FB3}" destId="{DD3A912D-C16D-4C76-92FC-C31E4CDC1EFB}" srcOrd="10" destOrd="0" presId="urn:microsoft.com/office/officeart/2011/layout/HexagonRadial"/>
    <dgm:cxn modelId="{D660484D-5069-4ABA-8CAA-9B4D0B431C8B}" type="presParOf" srcId="{F7A37667-BBDA-469A-A4CB-3AF84E672FB3}" destId="{DA438E7C-811A-4CD8-BB85-15813CE754D6}" srcOrd="11" destOrd="0" presId="urn:microsoft.com/office/officeart/2011/layout/HexagonRadial"/>
    <dgm:cxn modelId="{0A977E29-908C-452E-B2C4-DD186CCA7580}" type="presParOf" srcId="{DA438E7C-811A-4CD8-BB85-15813CE754D6}" destId="{E3B15D74-2038-474F-B4AE-4AF76ED450A4}" srcOrd="0" destOrd="0" presId="urn:microsoft.com/office/officeart/2011/layout/HexagonRadial"/>
    <dgm:cxn modelId="{90FF043E-CEC9-440F-AA61-180CDFFC84A5}" type="presParOf" srcId="{F7A37667-BBDA-469A-A4CB-3AF84E672FB3}" destId="{0B128EB2-07F9-4246-8BB8-84E2A4D9ABB5}"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8A1FD6-EF24-4B00-B2D4-EB73FBE644B4}">
      <dsp:nvSpPr>
        <dsp:cNvPr id="0" name=""/>
        <dsp:cNvSpPr/>
      </dsp:nvSpPr>
      <dsp:spPr>
        <a:xfrm>
          <a:off x="3125629" y="1774529"/>
          <a:ext cx="2255503" cy="1951101"/>
        </a:xfrm>
        <a:prstGeom prst="hexagon">
          <a:avLst>
            <a:gd name="adj" fmla="val 2857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00"/>
              </a:solidFill>
            </a:rPr>
            <a:t>OBJECTIVES OF ORGANIC FARMING</a:t>
          </a:r>
          <a:endParaRPr lang="en-IN" sz="1800" b="1" kern="1200" dirty="0">
            <a:solidFill>
              <a:srgbClr val="FFFF00"/>
            </a:solidFill>
          </a:endParaRPr>
        </a:p>
      </dsp:txBody>
      <dsp:txXfrm>
        <a:off x="3499397" y="2097854"/>
        <a:ext cx="1507967" cy="1304451"/>
      </dsp:txXfrm>
    </dsp:sp>
    <dsp:sp modelId="{515689E9-B7FA-478F-ABC3-72B2CEFED1FF}">
      <dsp:nvSpPr>
        <dsp:cNvPr id="0" name=""/>
        <dsp:cNvSpPr/>
      </dsp:nvSpPr>
      <dsp:spPr>
        <a:xfrm>
          <a:off x="4538008" y="841058"/>
          <a:ext cx="850994" cy="733244"/>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7D77F7-E758-4F26-9B88-340B862149BC}">
      <dsp:nvSpPr>
        <dsp:cNvPr id="0" name=""/>
        <dsp:cNvSpPr/>
      </dsp:nvSpPr>
      <dsp:spPr>
        <a:xfrm>
          <a:off x="3333394" y="0"/>
          <a:ext cx="1848369" cy="1599056"/>
        </a:xfrm>
        <a:prstGeom prst="hexagon">
          <a:avLst>
            <a:gd name="adj" fmla="val 2857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2. Work with natural system</a:t>
          </a:r>
          <a:endParaRPr lang="en-IN" sz="1400" kern="1200" dirty="0">
            <a:solidFill>
              <a:schemeClr val="tx1"/>
            </a:solidFill>
          </a:endParaRPr>
        </a:p>
      </dsp:txBody>
      <dsp:txXfrm>
        <a:off x="3639708" y="264998"/>
        <a:ext cx="1235741" cy="1069060"/>
      </dsp:txXfrm>
    </dsp:sp>
    <dsp:sp modelId="{0018D038-4F5E-41D6-9E01-6FE294C99846}">
      <dsp:nvSpPr>
        <dsp:cNvPr id="0" name=""/>
        <dsp:cNvSpPr/>
      </dsp:nvSpPr>
      <dsp:spPr>
        <a:xfrm>
          <a:off x="5531185" y="2211835"/>
          <a:ext cx="850994" cy="733244"/>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3DD24B-8EFF-45C1-A7A9-FC26BE248168}">
      <dsp:nvSpPr>
        <dsp:cNvPr id="0" name=""/>
        <dsp:cNvSpPr/>
      </dsp:nvSpPr>
      <dsp:spPr>
        <a:xfrm>
          <a:off x="5028563" y="983526"/>
          <a:ext cx="1848369" cy="1599056"/>
        </a:xfrm>
        <a:prstGeom prst="hexagon">
          <a:avLst>
            <a:gd name="adj" fmla="val 28570"/>
            <a:gd name="vf" fmla="val 115470"/>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3. Maintain and increase soil fertility</a:t>
          </a:r>
          <a:endParaRPr lang="en-IN" sz="1400" kern="1200" dirty="0">
            <a:solidFill>
              <a:schemeClr val="tx1"/>
            </a:solidFill>
          </a:endParaRPr>
        </a:p>
      </dsp:txBody>
      <dsp:txXfrm>
        <a:off x="5334877" y="1248524"/>
        <a:ext cx="1235741" cy="1069060"/>
      </dsp:txXfrm>
    </dsp:sp>
    <dsp:sp modelId="{B86FB022-5927-42EC-8D18-AFEDDCE406E3}">
      <dsp:nvSpPr>
        <dsp:cNvPr id="0" name=""/>
        <dsp:cNvSpPr/>
      </dsp:nvSpPr>
      <dsp:spPr>
        <a:xfrm>
          <a:off x="4841260" y="3759185"/>
          <a:ext cx="850994" cy="733244"/>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3898EA-520E-4044-AB7B-81ED30562938}">
      <dsp:nvSpPr>
        <dsp:cNvPr id="0" name=""/>
        <dsp:cNvSpPr/>
      </dsp:nvSpPr>
      <dsp:spPr>
        <a:xfrm>
          <a:off x="5028563" y="2917026"/>
          <a:ext cx="1848369" cy="1599056"/>
        </a:xfrm>
        <a:prstGeom prst="hexagon">
          <a:avLst>
            <a:gd name="adj" fmla="val 28570"/>
            <a:gd name="vf" fmla="val 115470"/>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4. Use renewable resources as far as possible</a:t>
          </a:r>
          <a:endParaRPr lang="en-IN" sz="1400" kern="1200" dirty="0">
            <a:solidFill>
              <a:schemeClr val="tx1"/>
            </a:solidFill>
          </a:endParaRPr>
        </a:p>
      </dsp:txBody>
      <dsp:txXfrm>
        <a:off x="5334877" y="3182024"/>
        <a:ext cx="1235741" cy="1069060"/>
      </dsp:txXfrm>
    </dsp:sp>
    <dsp:sp modelId="{E6E5C6AA-E9CF-4017-AAF2-3A9CB30FA311}">
      <dsp:nvSpPr>
        <dsp:cNvPr id="0" name=""/>
        <dsp:cNvSpPr/>
      </dsp:nvSpPr>
      <dsp:spPr>
        <a:xfrm>
          <a:off x="3129827" y="3919805"/>
          <a:ext cx="850994" cy="733244"/>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72EB80-EF2D-4865-A644-CD058452A009}">
      <dsp:nvSpPr>
        <dsp:cNvPr id="0" name=""/>
        <dsp:cNvSpPr/>
      </dsp:nvSpPr>
      <dsp:spPr>
        <a:xfrm>
          <a:off x="3333394" y="3901653"/>
          <a:ext cx="1848369" cy="1599056"/>
        </a:xfrm>
        <a:prstGeom prst="hexagon">
          <a:avLst>
            <a:gd name="adj" fmla="val 28570"/>
            <a:gd name="vf" fmla="val 115470"/>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5. Avoid pollution</a:t>
          </a:r>
          <a:endParaRPr lang="en-IN" sz="1400" kern="1200" dirty="0">
            <a:solidFill>
              <a:schemeClr val="tx1"/>
            </a:solidFill>
          </a:endParaRPr>
        </a:p>
      </dsp:txBody>
      <dsp:txXfrm>
        <a:off x="3639708" y="4166651"/>
        <a:ext cx="1235741" cy="1069060"/>
      </dsp:txXfrm>
    </dsp:sp>
    <dsp:sp modelId="{E3B15D74-2038-474F-B4AE-4AF76ED450A4}">
      <dsp:nvSpPr>
        <dsp:cNvPr id="0" name=""/>
        <dsp:cNvSpPr/>
      </dsp:nvSpPr>
      <dsp:spPr>
        <a:xfrm>
          <a:off x="2120385" y="2549579"/>
          <a:ext cx="850994" cy="733244"/>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3A912D-C16D-4C76-92FC-C31E4CDC1EFB}">
      <dsp:nvSpPr>
        <dsp:cNvPr id="0" name=""/>
        <dsp:cNvSpPr/>
      </dsp:nvSpPr>
      <dsp:spPr>
        <a:xfrm>
          <a:off x="1630355" y="2918126"/>
          <a:ext cx="1848369" cy="1599056"/>
        </a:xfrm>
        <a:prstGeom prst="hexagon">
          <a:avLst>
            <a:gd name="adj" fmla="val 28570"/>
            <a:gd name="vf" fmla="val 115470"/>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6. Wider social and ecological impact of farming system</a:t>
          </a:r>
          <a:endParaRPr lang="en-IN" sz="1400" kern="1200" dirty="0">
            <a:solidFill>
              <a:schemeClr val="tx1"/>
            </a:solidFill>
          </a:endParaRPr>
        </a:p>
      </dsp:txBody>
      <dsp:txXfrm>
        <a:off x="1936669" y="3183124"/>
        <a:ext cx="1235741" cy="1069060"/>
      </dsp:txXfrm>
    </dsp:sp>
    <dsp:sp modelId="{0B128EB2-07F9-4246-8BB8-84E2A4D9ABB5}">
      <dsp:nvSpPr>
        <dsp:cNvPr id="0" name=""/>
        <dsp:cNvSpPr/>
      </dsp:nvSpPr>
      <dsp:spPr>
        <a:xfrm>
          <a:off x="1630355" y="981326"/>
          <a:ext cx="1848369" cy="1599056"/>
        </a:xfrm>
        <a:prstGeom prst="hexagon">
          <a:avLst>
            <a:gd name="adj" fmla="val 28570"/>
            <a:gd name="vf" fmla="val 11547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1. Produce food with higher nutritional quality</a:t>
          </a:r>
          <a:endParaRPr lang="en-IN" sz="1400" kern="1200" dirty="0">
            <a:solidFill>
              <a:schemeClr val="tx1"/>
            </a:solidFill>
          </a:endParaRPr>
        </a:p>
      </dsp:txBody>
      <dsp:txXfrm>
        <a:off x="1936669" y="1246324"/>
        <a:ext cx="1235741" cy="1069060"/>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D24E89-2E7B-409A-A126-1A53DC070D1E}" type="datetimeFigureOut">
              <a:rPr lang="en-US" smtClean="0"/>
              <a:pPr/>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D24E89-2E7B-409A-A126-1A53DC070D1E}"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24E89-2E7B-409A-A126-1A53DC070D1E}"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24E89-2E7B-409A-A126-1A53DC070D1E}" type="datetimeFigureOut">
              <a:rPr lang="en-US" smtClean="0"/>
              <a:pPr/>
              <a:t>1/29/2026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EC651-BA23-4A5B-9265-3AD3C36B9A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538" y="1428736"/>
            <a:ext cx="7632000" cy="1428760"/>
          </a:xfrm>
        </p:spPr>
        <p:txBody>
          <a:bodyPr>
            <a:normAutofit fontScale="90000"/>
          </a:bodyPr>
          <a:lstStyle/>
          <a:p>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r>
              <a:rPr lang="en-US" sz="2200" b="1" dirty="0">
                <a:solidFill>
                  <a:srgbClr val="FF0000"/>
                </a:solidFill>
                <a:latin typeface="Times New Roman" pitchFamily="18" charset="0"/>
                <a:cs typeface="Times New Roman" pitchFamily="18" charset="0"/>
              </a:rPr>
              <a:t>BP603T.</a:t>
            </a:r>
            <a:r>
              <a:rPr lang="en-US" sz="3200" b="1" dirty="0">
                <a:latin typeface="Times New Roman" pitchFamily="18" charset="0"/>
                <a:cs typeface="Times New Roman" pitchFamily="18" charset="0"/>
              </a:rPr>
              <a:t> </a:t>
            </a:r>
            <a:br>
              <a:rPr lang="en-US" sz="3200" b="1" dirty="0"/>
            </a:br>
            <a:r>
              <a:rPr lang="en-US" sz="2700" b="1" dirty="0">
                <a:solidFill>
                  <a:schemeClr val="accent3">
                    <a:lumMod val="75000"/>
                  </a:schemeClr>
                </a:solidFill>
                <a:latin typeface="Times New Roman" pitchFamily="18" charset="0"/>
                <a:cs typeface="Times New Roman" pitchFamily="18" charset="0"/>
              </a:rPr>
              <a:t>HERBAL DRUG TECHNOLOGY</a:t>
            </a:r>
            <a:br>
              <a:rPr lang="en-US" sz="2700" b="1" dirty="0">
                <a:solidFill>
                  <a:schemeClr val="accent3">
                    <a:lumMod val="75000"/>
                  </a:schemeClr>
                </a:solidFill>
                <a:latin typeface="Times New Roman" pitchFamily="18" charset="0"/>
                <a:cs typeface="Times New Roman" pitchFamily="18" charset="0"/>
              </a:rPr>
            </a:br>
            <a:br>
              <a:rPr lang="en-US" sz="2700" b="1" dirty="0">
                <a:solidFill>
                  <a:schemeClr val="accent3">
                    <a:lumMod val="75000"/>
                  </a:schemeClr>
                </a:solidFill>
              </a:rPr>
            </a:br>
            <a:r>
              <a:rPr lang="en-US" sz="2700" b="1" dirty="0">
                <a:solidFill>
                  <a:schemeClr val="accent2">
                    <a:lumMod val="75000"/>
                  </a:schemeClr>
                </a:solidFill>
                <a:latin typeface="Times New Roman" pitchFamily="18" charset="0"/>
                <a:cs typeface="Times New Roman" pitchFamily="18" charset="0"/>
              </a:rPr>
              <a:t>CLASS-4</a:t>
            </a:r>
            <a:br>
              <a:rPr lang="en-US" sz="2200" b="1" dirty="0">
                <a:solidFill>
                  <a:schemeClr val="accent2">
                    <a:lumMod val="75000"/>
                  </a:schemeClr>
                </a:solidFill>
                <a:latin typeface="Times New Roman" pitchFamily="18" charset="0"/>
                <a:cs typeface="Times New Roman" pitchFamily="18" charset="0"/>
              </a:rPr>
            </a:br>
            <a:r>
              <a:rPr lang="en-US" sz="2200" b="1" dirty="0">
                <a:solidFill>
                  <a:schemeClr val="tx2">
                    <a:lumMod val="75000"/>
                  </a:schemeClr>
                </a:solidFill>
                <a:latin typeface="Times New Roman" pitchFamily="18" charset="0"/>
                <a:cs typeface="Times New Roman" pitchFamily="18" charset="0"/>
              </a:rPr>
              <a:t>TOPIC</a:t>
            </a:r>
            <a:r>
              <a:rPr lang="en-US" sz="2700" b="1" dirty="0">
                <a:solidFill>
                  <a:schemeClr val="tx2">
                    <a:lumMod val="75000"/>
                  </a:schemeClr>
                </a:solidFill>
                <a:latin typeface="Times New Roman" pitchFamily="18" charset="0"/>
                <a:cs typeface="Times New Roman" pitchFamily="18" charset="0"/>
              </a:rPr>
              <a:t>: </a:t>
            </a:r>
            <a:r>
              <a:rPr lang="en-US" sz="2200" b="1" dirty="0">
                <a:solidFill>
                  <a:schemeClr val="accent4">
                    <a:lumMod val="50000"/>
                  </a:schemeClr>
                </a:solidFill>
                <a:latin typeface="Times New Roman" pitchFamily="18" charset="0"/>
                <a:cs typeface="Times New Roman" pitchFamily="18" charset="0"/>
              </a:rPr>
              <a:t>Organic farming </a:t>
            </a:r>
            <a:br>
              <a:rPr lang="en-US" sz="2200" b="1" dirty="0">
                <a:solidFill>
                  <a:schemeClr val="accent4">
                    <a:lumMod val="50000"/>
                  </a:schemeClr>
                </a:solidFill>
                <a:latin typeface="Times New Roman" pitchFamily="18" charset="0"/>
                <a:cs typeface="Times New Roman" pitchFamily="18" charset="0"/>
              </a:rPr>
            </a:br>
            <a:br>
              <a:rPr lang="en-US" sz="2200" b="1" dirty="0">
                <a:solidFill>
                  <a:srgbClr val="0070C0"/>
                </a:solidFill>
                <a:latin typeface="Times New Roman" pitchFamily="18" charset="0"/>
                <a:cs typeface="Times New Roman" pitchFamily="18" charset="0"/>
              </a:rPr>
            </a:br>
            <a:br>
              <a:rPr lang="en-US" sz="2700" b="1" dirty="0">
                <a:solidFill>
                  <a:schemeClr val="tx2">
                    <a:lumMod val="75000"/>
                  </a:schemeClr>
                </a:solidFill>
              </a:rPr>
            </a:br>
            <a:endParaRPr lang="en-US" sz="3200" b="1" dirty="0">
              <a:solidFill>
                <a:schemeClr val="tx2">
                  <a:lumMod val="75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357290" y="3786190"/>
            <a:ext cx="6800066" cy="1357322"/>
          </a:xfrm>
        </p:spPr>
        <p:txBody>
          <a:bodyPr>
            <a:normAutofit fontScale="40000" lnSpcReduction="20000"/>
          </a:bodyPr>
          <a:lstStyle/>
          <a:p>
            <a:endParaRPr lang="en-US" dirty="0">
              <a:solidFill>
                <a:srgbClr val="FF0000"/>
              </a:solidFill>
              <a:latin typeface="Algerian" pitchFamily="82" charset="0"/>
            </a:endParaRPr>
          </a:p>
          <a:p>
            <a:r>
              <a:rPr lang="en-US" sz="4500" b="1" dirty="0">
                <a:solidFill>
                  <a:srgbClr val="FF0000"/>
                </a:solidFill>
                <a:latin typeface="Algerian" pitchFamily="82" charset="0"/>
              </a:rPr>
              <a:t>BY</a:t>
            </a:r>
          </a:p>
          <a:p>
            <a:r>
              <a:rPr lang="en-US" sz="4500" b="1" dirty="0">
                <a:solidFill>
                  <a:srgbClr val="FF0000"/>
                </a:solidFill>
                <a:latin typeface="Times New Roman" panose="02020603050405020304" pitchFamily="18" charset="0"/>
                <a:cs typeface="Times New Roman" panose="02020603050405020304" pitchFamily="18" charset="0"/>
              </a:rPr>
              <a:t>B.RATNA DEEPTHI</a:t>
            </a:r>
          </a:p>
          <a:p>
            <a:endParaRPr lang="en-US" dirty="0">
              <a:solidFill>
                <a:srgbClr val="FF0000"/>
              </a:solidFill>
              <a:latin typeface="Algerian" pitchFamily="82" charset="0"/>
            </a:endParaRPr>
          </a:p>
          <a:p>
            <a:r>
              <a:rPr lang="en-IN" sz="4200" b="1" dirty="0">
                <a:solidFill>
                  <a:schemeClr val="tx1"/>
                </a:solidFill>
                <a:latin typeface="Times New Roman" pitchFamily="18" charset="0"/>
                <a:cs typeface="Times New Roman" pitchFamily="18" charset="0"/>
              </a:rPr>
              <a:t>Academic year-2020-21</a:t>
            </a:r>
            <a:endParaRPr lang="en-US" sz="4200" b="1" dirty="0">
              <a:solidFill>
                <a:schemeClr val="tx1"/>
              </a:solidFill>
              <a:latin typeface="Algerian" pitchFamily="82" charset="0"/>
            </a:endParaRPr>
          </a:p>
        </p:txBody>
      </p:sp>
      <p:pic>
        <p:nvPicPr>
          <p:cNvPr id="1026" name="Picture 2" descr="RCP NEW LOGO"/>
          <p:cNvPicPr>
            <a:picLocks noChangeAspect="1" noChangeArrowheads="1"/>
          </p:cNvPicPr>
          <p:nvPr/>
        </p:nvPicPr>
        <p:blipFill>
          <a:blip r:embed="rId2"/>
          <a:srcRect/>
          <a:stretch>
            <a:fillRect/>
          </a:stretch>
        </p:blipFill>
        <p:spPr bwMode="auto">
          <a:xfrm>
            <a:off x="4214810" y="428604"/>
            <a:ext cx="1214446" cy="1220533"/>
          </a:xfrm>
          <a:prstGeom prst="rect">
            <a:avLst/>
          </a:prstGeom>
          <a:noFill/>
          <a:ln w="9525">
            <a:noFill/>
            <a:miter lim="800000"/>
            <a:headEnd/>
            <a:tailEnd/>
          </a:ln>
        </p:spPr>
      </p:pic>
      <p:sp>
        <p:nvSpPr>
          <p:cNvPr id="5" name="TextBox 4"/>
          <p:cNvSpPr txBox="1"/>
          <p:nvPr/>
        </p:nvSpPr>
        <p:spPr>
          <a:xfrm>
            <a:off x="1285852" y="5214950"/>
            <a:ext cx="7000924" cy="1415772"/>
          </a:xfrm>
          <a:prstGeom prst="rect">
            <a:avLst/>
          </a:prstGeom>
          <a:noFill/>
        </p:spPr>
        <p:txBody>
          <a:bodyPr wrap="square" rtlCol="0">
            <a:spAutoFit/>
          </a:bodyPr>
          <a:lstStyle/>
          <a:p>
            <a:pPr algn="ctr"/>
            <a:r>
              <a:rPr lang="en-US" sz="3200" b="1" dirty="0">
                <a:solidFill>
                  <a:srgbClr val="002060"/>
                </a:solidFill>
                <a:latin typeface="Times New Roman" pitchFamily="18" charset="0"/>
                <a:cs typeface="Times New Roman" pitchFamily="18" charset="0"/>
              </a:rPr>
              <a:t>RAGHU COLLEGE OF PHARMACY</a:t>
            </a:r>
            <a:endParaRPr lang="en-US" sz="3200" dirty="0">
              <a:solidFill>
                <a:srgbClr val="002060"/>
              </a:solidFill>
              <a:latin typeface="Times New Roman" pitchFamily="18" charset="0"/>
              <a:cs typeface="Times New Roman" pitchFamily="18" charset="0"/>
            </a:endParaRPr>
          </a:p>
          <a:p>
            <a:pPr algn="ct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Dakamarri</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Bheemunipatnam</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madndalam,Visakhapatnam</a:t>
            </a:r>
            <a:r>
              <a:rPr lang="en-US" dirty="0">
                <a:solidFill>
                  <a:srgbClr val="002060"/>
                </a:solidFill>
                <a:latin typeface="Times New Roman" pitchFamily="18" charset="0"/>
                <a:cs typeface="Times New Roman" pitchFamily="18" charset="0"/>
              </a:rPr>
              <a:t> 531162</a:t>
            </a:r>
          </a:p>
          <a:p>
            <a:r>
              <a:rPr lang="en-I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642942"/>
          </a:xfrm>
        </p:spPr>
        <p:txBody>
          <a:bodyPr>
            <a:normAutofit fontScale="90000"/>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Organic farming</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79512" y="836712"/>
            <a:ext cx="8756536" cy="5664122"/>
          </a:xfrm>
        </p:spPr>
        <p:txBody>
          <a:bodyPr>
            <a:normAutofit fontScale="85000" lnSpcReduction="10000"/>
          </a:bodyPr>
          <a:lstStyle/>
          <a:p>
            <a:pPr>
              <a:buNone/>
            </a:pPr>
            <a:r>
              <a:rPr lang="en-US" b="1" u="sng" dirty="0">
                <a:latin typeface="Times New Roman" pitchFamily="18" charset="0"/>
                <a:cs typeface="Times New Roman" pitchFamily="18" charset="0"/>
              </a:rPr>
              <a:t>Definition:</a:t>
            </a:r>
            <a:endParaRPr lang="en-US" dirty="0">
              <a:latin typeface="Times New Roman" pitchFamily="18" charset="0"/>
              <a:cs typeface="Times New Roman" pitchFamily="18" charset="0"/>
            </a:endParaRPr>
          </a:p>
          <a:p>
            <a:pPr algn="just">
              <a:buNone/>
            </a:pPr>
            <a:r>
              <a:rPr lang="en-US" dirty="0">
                <a:latin typeface="Times New Roman" pitchFamily="18" charset="0"/>
                <a:cs typeface="Times New Roman" pitchFamily="18" charset="0"/>
              </a:rPr>
              <a:t>	</a:t>
            </a:r>
            <a:r>
              <a:rPr lang="en-US" b="1" dirty="0">
                <a:solidFill>
                  <a:srgbClr val="00B0F0"/>
                </a:solidFill>
                <a:latin typeface="Times New Roman" pitchFamily="18" charset="0"/>
                <a:cs typeface="Times New Roman" pitchFamily="18" charset="0"/>
              </a:rPr>
              <a:t>Organic farming </a:t>
            </a:r>
            <a:r>
              <a:rPr lang="en-US" dirty="0">
                <a:latin typeface="Times New Roman" pitchFamily="18" charset="0"/>
                <a:cs typeface="Times New Roman" pitchFamily="18" charset="0"/>
              </a:rPr>
              <a:t>is a ecological production management system that promotes and enhances </a:t>
            </a:r>
            <a:r>
              <a:rPr lang="en-US" dirty="0">
                <a:solidFill>
                  <a:srgbClr val="FF0000"/>
                </a:solidFill>
                <a:latin typeface="Times New Roman" pitchFamily="18" charset="0"/>
                <a:cs typeface="Times New Roman" pitchFamily="18" charset="0"/>
              </a:rPr>
              <a:t>biodiversity, biological cycle </a:t>
            </a:r>
            <a:r>
              <a:rPr lang="en-US" dirty="0">
                <a:latin typeface="Times New Roman" pitchFamily="18" charset="0"/>
                <a:cs typeface="Times New Roman" pitchFamily="18" charset="0"/>
              </a:rPr>
              <a:t>and </a:t>
            </a:r>
            <a:r>
              <a:rPr lang="en-US" dirty="0">
                <a:solidFill>
                  <a:srgbClr val="FF0000"/>
                </a:solidFill>
                <a:latin typeface="Times New Roman" pitchFamily="18" charset="0"/>
                <a:cs typeface="Times New Roman" pitchFamily="18" charset="0"/>
              </a:rPr>
              <a:t>soil biological activity</a:t>
            </a:r>
            <a:r>
              <a:rPr lang="en-US" dirty="0">
                <a:latin typeface="Times New Roman" pitchFamily="18" charset="0"/>
                <a:cs typeface="Times New Roman" pitchFamily="18" charset="0"/>
              </a:rPr>
              <a:t>. It is based on minimal use of off- farm inputs and on management practices that restore, maintain and enhance ecological harmony.</a:t>
            </a:r>
          </a:p>
          <a:p>
            <a:pPr algn="ctr">
              <a:buNone/>
            </a:pPr>
            <a:r>
              <a:rPr lang="en-US" b="1" dirty="0">
                <a:solidFill>
                  <a:srgbClr val="FF0000"/>
                </a:solidFill>
                <a:latin typeface="Times New Roman" pitchFamily="18" charset="0"/>
                <a:cs typeface="Times New Roman" pitchFamily="18" charset="0"/>
              </a:rPr>
              <a:t>Or</a:t>
            </a:r>
          </a:p>
          <a:p>
            <a:pPr algn="just">
              <a:buNone/>
            </a:pPr>
            <a:r>
              <a:rPr lang="en-US" b="1" dirty="0">
                <a:solidFill>
                  <a:srgbClr val="00B0F0"/>
                </a:solidFill>
                <a:latin typeface="Times New Roman" panose="02020603050405020304" pitchFamily="18" charset="0"/>
                <a:cs typeface="Times New Roman" panose="02020603050405020304" pitchFamily="18" charset="0"/>
              </a:rPr>
              <a:t>Organic farming </a:t>
            </a:r>
            <a:r>
              <a:rPr lang="en-US" dirty="0">
                <a:latin typeface="Times New Roman" panose="02020603050405020304" pitchFamily="18" charset="0"/>
                <a:cs typeface="Times New Roman" panose="02020603050405020304" pitchFamily="18" charset="0"/>
              </a:rPr>
              <a:t>is a system which </a:t>
            </a:r>
            <a:r>
              <a:rPr lang="en-US" dirty="0">
                <a:solidFill>
                  <a:srgbClr val="FF0000"/>
                </a:solidFill>
                <a:latin typeface="Times New Roman" panose="02020603050405020304" pitchFamily="18" charset="0"/>
                <a:cs typeface="Times New Roman" panose="02020603050405020304" pitchFamily="18" charset="0"/>
              </a:rPr>
              <a:t>avoids</a:t>
            </a:r>
            <a:r>
              <a:rPr lang="en-US" dirty="0">
                <a:latin typeface="Times New Roman" panose="02020603050405020304" pitchFamily="18" charset="0"/>
                <a:cs typeface="Times New Roman" panose="02020603050405020304" pitchFamily="18" charset="0"/>
              </a:rPr>
              <a:t> or largely excludes the use of </a:t>
            </a:r>
            <a:r>
              <a:rPr lang="en-US" dirty="0">
                <a:solidFill>
                  <a:srgbClr val="FF0000"/>
                </a:solidFill>
                <a:latin typeface="Times New Roman" panose="02020603050405020304" pitchFamily="18" charset="0"/>
                <a:cs typeface="Times New Roman" panose="02020603050405020304" pitchFamily="18" charset="0"/>
              </a:rPr>
              <a:t>synthetic inputs </a:t>
            </a:r>
            <a:r>
              <a:rPr lang="en-US" dirty="0">
                <a:latin typeface="Times New Roman" panose="02020603050405020304" pitchFamily="18" charset="0"/>
                <a:cs typeface="Times New Roman" panose="02020603050405020304" pitchFamily="18" charset="0"/>
              </a:rPr>
              <a:t>(such as fertilizers, pesticides, hormones, feed additives etc.) and to the </a:t>
            </a:r>
            <a:r>
              <a:rPr lang="en-US" dirty="0">
                <a:solidFill>
                  <a:srgbClr val="FF0000"/>
                </a:solidFill>
                <a:latin typeface="Times New Roman" panose="02020603050405020304" pitchFamily="18" charset="0"/>
                <a:cs typeface="Times New Roman" panose="02020603050405020304" pitchFamily="18" charset="0"/>
              </a:rPr>
              <a:t>maximum</a:t>
            </a:r>
            <a:r>
              <a:rPr lang="en-US" dirty="0">
                <a:latin typeface="Times New Roman" panose="02020603050405020304" pitchFamily="18" charset="0"/>
                <a:cs typeface="Times New Roman" panose="02020603050405020304" pitchFamily="18" charset="0"/>
              </a:rPr>
              <a:t> extent feasible rely upon </a:t>
            </a:r>
            <a:r>
              <a:rPr lang="en-US" dirty="0">
                <a:solidFill>
                  <a:srgbClr val="FF0000"/>
                </a:solidFill>
                <a:latin typeface="Times New Roman" panose="02020603050405020304" pitchFamily="18" charset="0"/>
                <a:cs typeface="Times New Roman" panose="02020603050405020304" pitchFamily="18" charset="0"/>
              </a:rPr>
              <a:t>crop rotations, crop residues, animal manures, off-farm organic waste, mineral grade rock additives and biological system </a:t>
            </a:r>
            <a:r>
              <a:rPr lang="en-US" dirty="0">
                <a:latin typeface="Times New Roman" panose="02020603050405020304" pitchFamily="18" charset="0"/>
                <a:cs typeface="Times New Roman" panose="02020603050405020304" pitchFamily="18" charset="0"/>
              </a:rPr>
              <a:t>of nutrient mobilization and plant protection.</a:t>
            </a:r>
            <a:endParaRPr lang="en-US" b="1" dirty="0">
              <a:solidFill>
                <a:srgbClr val="FF0000"/>
              </a:solidFill>
              <a:latin typeface="Times New Roman" pitchFamily="18" charset="0"/>
              <a:cs typeface="Times New Roman" pitchFamily="18" charset="0"/>
            </a:endParaRPr>
          </a:p>
          <a:p>
            <a:pPr algn="ctr">
              <a:buNone/>
            </a:pPr>
            <a:endParaRPr lang="en-US" b="1" dirty="0">
              <a:solidFill>
                <a:srgbClr val="FF0000"/>
              </a:solidFill>
              <a:latin typeface="Times New Roman" pitchFamily="18" charset="0"/>
              <a:cs typeface="Times New Roman" pitchFamily="18" charset="0"/>
            </a:endParaRPr>
          </a:p>
          <a:p>
            <a:pPr algn="ct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US" b="1" dirty="0">
                <a:solidFill>
                  <a:srgbClr val="FF0000"/>
                </a:solidFill>
                <a:latin typeface="Times New Roman" pitchFamily="18" charset="0"/>
                <a:cs typeface="Times New Roman" pitchFamily="18" charset="0"/>
              </a:rPr>
              <a:t>Principles of organic farming</a:t>
            </a:r>
          </a:p>
        </p:txBody>
      </p:sp>
      <p:sp>
        <p:nvSpPr>
          <p:cNvPr id="3" name="Content Placeholder 2"/>
          <p:cNvSpPr>
            <a:spLocks noGrp="1"/>
          </p:cNvSpPr>
          <p:nvPr>
            <p:ph idx="1"/>
          </p:nvPr>
        </p:nvSpPr>
        <p:spPr>
          <a:xfrm>
            <a:off x="214282" y="1214422"/>
            <a:ext cx="8715436" cy="5454938"/>
          </a:xfrm>
        </p:spPr>
        <p:txBody>
          <a:bodyPr>
            <a:normAutofit/>
          </a:bodyPr>
          <a:lstStyle/>
          <a:p>
            <a:pPr>
              <a:buNone/>
            </a:pPr>
            <a:r>
              <a:rPr lang="en-US" dirty="0">
                <a:latin typeface="Times New Roman" pitchFamily="18" charset="0"/>
                <a:cs typeface="Times New Roman" pitchFamily="18" charset="0"/>
              </a:rPr>
              <a:t>There are four principles of organic farming are as follow:- </a:t>
            </a:r>
          </a:p>
          <a:p>
            <a:r>
              <a:rPr lang="en-US" b="1" dirty="0">
                <a:solidFill>
                  <a:srgbClr val="0000FF"/>
                </a:solidFill>
                <a:latin typeface="Times New Roman" pitchFamily="18" charset="0"/>
                <a:cs typeface="Times New Roman" pitchFamily="18" charset="0"/>
              </a:rPr>
              <a:t>Principles of Health</a:t>
            </a:r>
            <a:r>
              <a:rPr lang="en-US"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 The health of the </a:t>
            </a:r>
            <a:r>
              <a:rPr lang="en-US" b="1" dirty="0">
                <a:solidFill>
                  <a:srgbClr val="7030A0"/>
                </a:solidFill>
                <a:latin typeface="Times New Roman" pitchFamily="18" charset="0"/>
                <a:cs typeface="Times New Roman" pitchFamily="18" charset="0"/>
              </a:rPr>
              <a:t>ecosystem, people</a:t>
            </a:r>
            <a:r>
              <a:rPr lang="en-US" dirty="0">
                <a:latin typeface="Times New Roman" pitchFamily="18" charset="0"/>
                <a:cs typeface="Times New Roman" pitchFamily="18" charset="0"/>
              </a:rPr>
              <a:t>, and </a:t>
            </a:r>
            <a:r>
              <a:rPr lang="en-US" b="1" dirty="0">
                <a:solidFill>
                  <a:srgbClr val="7030A0"/>
                </a:solidFill>
                <a:latin typeface="Times New Roman" pitchFamily="18" charset="0"/>
                <a:cs typeface="Times New Roman" pitchFamily="18" charset="0"/>
              </a:rPr>
              <a:t>communities</a:t>
            </a:r>
            <a:r>
              <a:rPr lang="en-US" dirty="0">
                <a:latin typeface="Times New Roman" pitchFamily="18" charset="0"/>
                <a:cs typeface="Times New Roman" pitchFamily="18" charset="0"/>
              </a:rPr>
              <a:t>.  </a:t>
            </a:r>
          </a:p>
          <a:p>
            <a:r>
              <a:rPr lang="en-US" b="1" dirty="0">
                <a:solidFill>
                  <a:srgbClr val="0000FF"/>
                </a:solidFill>
                <a:latin typeface="Times New Roman" pitchFamily="18" charset="0"/>
                <a:cs typeface="Times New Roman" pitchFamily="18" charset="0"/>
              </a:rPr>
              <a:t>The Principles of Ecology</a:t>
            </a:r>
            <a:r>
              <a:rPr lang="en-US"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 The right balance between </a:t>
            </a:r>
            <a:r>
              <a:rPr lang="en-US" b="1" dirty="0">
                <a:solidFill>
                  <a:srgbClr val="7030A0"/>
                </a:solidFill>
                <a:latin typeface="Times New Roman" pitchFamily="18" charset="0"/>
                <a:cs typeface="Times New Roman" pitchFamily="18" charset="0"/>
              </a:rPr>
              <a:t>ecosystem</a:t>
            </a:r>
            <a:r>
              <a:rPr lang="en-US" dirty="0">
                <a:latin typeface="Times New Roman" pitchFamily="18" charset="0"/>
                <a:cs typeface="Times New Roman" pitchFamily="18" charset="0"/>
              </a:rPr>
              <a:t> and </a:t>
            </a:r>
            <a:r>
              <a:rPr lang="en-US" b="1" dirty="0">
                <a:solidFill>
                  <a:srgbClr val="7030A0"/>
                </a:solidFill>
                <a:latin typeface="Times New Roman" pitchFamily="18" charset="0"/>
                <a:cs typeface="Times New Roman" pitchFamily="18" charset="0"/>
              </a:rPr>
              <a:t>environment</a:t>
            </a:r>
            <a:r>
              <a:rPr lang="en-US" dirty="0">
                <a:latin typeface="Times New Roman" pitchFamily="18" charset="0"/>
                <a:cs typeface="Times New Roman" pitchFamily="18" charset="0"/>
              </a:rPr>
              <a:t> or nature. </a:t>
            </a:r>
          </a:p>
          <a:p>
            <a:r>
              <a:rPr lang="en-US" b="1" dirty="0">
                <a:solidFill>
                  <a:srgbClr val="0000FF"/>
                </a:solidFill>
                <a:latin typeface="Times New Roman" pitchFamily="18" charset="0"/>
                <a:cs typeface="Times New Roman" pitchFamily="18" charset="0"/>
              </a:rPr>
              <a:t>Principles of Fairness</a:t>
            </a:r>
            <a:r>
              <a:rPr lang="en-US"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b="1" dirty="0">
                <a:solidFill>
                  <a:srgbClr val="7030A0"/>
                </a:solidFill>
                <a:latin typeface="Times New Roman" pitchFamily="18" charset="0"/>
                <a:cs typeface="Times New Roman" pitchFamily="18" charset="0"/>
              </a:rPr>
              <a:t>Good human relationships</a:t>
            </a:r>
            <a:r>
              <a:rPr lang="en-US" dirty="0">
                <a:latin typeface="Times New Roman" pitchFamily="18" charset="0"/>
                <a:cs typeface="Times New Roman" pitchFamily="18" charset="0"/>
              </a:rPr>
              <a:t> and </a:t>
            </a:r>
            <a:r>
              <a:rPr lang="en-US" b="1" dirty="0">
                <a:solidFill>
                  <a:srgbClr val="7030A0"/>
                </a:solidFill>
                <a:latin typeface="Times New Roman" pitchFamily="18" charset="0"/>
                <a:cs typeface="Times New Roman" pitchFamily="18" charset="0"/>
              </a:rPr>
              <a:t>quality of life</a:t>
            </a:r>
            <a:r>
              <a:rPr lang="en-US" dirty="0">
                <a:latin typeface="Times New Roman" pitchFamily="18" charset="0"/>
                <a:cs typeface="Times New Roman" pitchFamily="18" charset="0"/>
              </a:rPr>
              <a:t>. </a:t>
            </a:r>
          </a:p>
          <a:p>
            <a:r>
              <a:rPr lang="en-US" b="1" dirty="0">
                <a:solidFill>
                  <a:srgbClr val="0000FF"/>
                </a:solidFill>
                <a:latin typeface="Times New Roman" pitchFamily="18" charset="0"/>
                <a:cs typeface="Times New Roman" pitchFamily="18" charset="0"/>
              </a:rPr>
              <a:t>Principles of Care</a:t>
            </a:r>
            <a:r>
              <a:rPr lang="en-US"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 The considerations about the </a:t>
            </a:r>
            <a:r>
              <a:rPr lang="en-US" b="1" dirty="0">
                <a:solidFill>
                  <a:srgbClr val="7030A0"/>
                </a:solidFill>
                <a:latin typeface="Times New Roman" pitchFamily="18" charset="0"/>
                <a:cs typeface="Times New Roman" pitchFamily="18" charset="0"/>
              </a:rPr>
              <a:t>environment</a:t>
            </a:r>
            <a:r>
              <a:rPr lang="en-US" dirty="0">
                <a:latin typeface="Times New Roman" pitchFamily="18" charset="0"/>
                <a:cs typeface="Times New Roman" pitchFamily="18" charset="0"/>
              </a:rPr>
              <a:t> and environment of the </a:t>
            </a:r>
            <a:r>
              <a:rPr lang="en-US" b="1" dirty="0">
                <a:solidFill>
                  <a:srgbClr val="7030A0"/>
                </a:solidFill>
                <a:latin typeface="Times New Roman" pitchFamily="18" charset="0"/>
                <a:cs typeface="Times New Roman" pitchFamily="18" charset="0"/>
              </a:rPr>
              <a:t>future</a:t>
            </a:r>
            <a:r>
              <a:rPr lang="en-US" dirty="0">
                <a:latin typeface="Times New Roman" pitchFamily="18" charset="0"/>
                <a:cs typeface="Times New Roman" pitchFamily="18" charset="0"/>
              </a:rPr>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928710"/>
          </a:xfrm>
        </p:spPr>
        <p:txBody>
          <a:bodyPr/>
          <a:lstStyle/>
          <a:p>
            <a:r>
              <a:rPr lang="en-US" b="1" dirty="0">
                <a:solidFill>
                  <a:srgbClr val="FF0000"/>
                </a:solidFill>
                <a:latin typeface="Times New Roman" pitchFamily="18" charset="0"/>
                <a:cs typeface="Times New Roman" pitchFamily="18" charset="0"/>
              </a:rPr>
              <a:t>Objective of organic farming</a:t>
            </a:r>
            <a:endParaRPr lang="en-US" dirty="0"/>
          </a:p>
        </p:txBody>
      </p:sp>
      <p:graphicFrame>
        <p:nvGraphicFramePr>
          <p:cNvPr id="4" name="Content Placeholder 3">
            <a:extLst>
              <a:ext uri="{FF2B5EF4-FFF2-40B4-BE49-F238E27FC236}">
                <a16:creationId xmlns:a16="http://schemas.microsoft.com/office/drawing/2014/main" id="{4EF8778A-3AC1-DE05-2D9A-C3696233BB70}"/>
              </a:ext>
            </a:extLst>
          </p:cNvPr>
          <p:cNvGraphicFramePr>
            <a:graphicFrameLocks noGrp="1"/>
          </p:cNvGraphicFramePr>
          <p:nvPr>
            <p:ph idx="1"/>
            <p:extLst>
              <p:ext uri="{D42A27DB-BD31-4B8C-83A1-F6EECF244321}">
                <p14:modId xmlns:p14="http://schemas.microsoft.com/office/powerpoint/2010/main" val="3965946627"/>
              </p:ext>
            </p:extLst>
          </p:nvPr>
        </p:nvGraphicFramePr>
        <p:xfrm>
          <a:off x="457200" y="1143000"/>
          <a:ext cx="8507288" cy="5500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034" y="0"/>
            <a:ext cx="8229600" cy="1143000"/>
          </a:xfrm>
        </p:spPr>
        <p:txBody>
          <a:bodyPr>
            <a:normAutofit fontScale="90000"/>
          </a:bodyPr>
          <a:lstStyle/>
          <a:p>
            <a:r>
              <a:rPr lang="en-IN" b="1" dirty="0">
                <a:solidFill>
                  <a:srgbClr val="FF0000"/>
                </a:solidFill>
                <a:latin typeface="Times New Roman" pitchFamily="18" charset="0"/>
                <a:cs typeface="Times New Roman" pitchFamily="18" charset="0"/>
              </a:rPr>
              <a:t>TYPES OF ORGANIC FARMING</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4422"/>
            <a:ext cx="8229600" cy="5357850"/>
          </a:xfrm>
        </p:spPr>
        <p:txBody>
          <a:bodyPr>
            <a:normAutofit fontScale="92500"/>
          </a:bodyPr>
          <a:lstStyle/>
          <a:p>
            <a:pPr algn="just">
              <a:buNone/>
            </a:pPr>
            <a:r>
              <a:rPr lang="en-US" dirty="0">
                <a:solidFill>
                  <a:schemeClr val="accent4">
                    <a:lumMod val="50000"/>
                  </a:schemeClr>
                </a:solidFill>
                <a:latin typeface="Times New Roman" pitchFamily="18" charset="0"/>
                <a:cs typeface="Times New Roman" pitchFamily="18" charset="0"/>
              </a:rPr>
              <a:t>	</a:t>
            </a:r>
            <a:r>
              <a:rPr lang="en-US" b="1" dirty="0">
                <a:solidFill>
                  <a:schemeClr val="accent4">
                    <a:lumMod val="50000"/>
                  </a:schemeClr>
                </a:solidFill>
                <a:latin typeface="Times New Roman" pitchFamily="18" charset="0"/>
                <a:cs typeface="Times New Roman" pitchFamily="18" charset="0"/>
              </a:rPr>
              <a:t>I)</a:t>
            </a:r>
            <a:r>
              <a:rPr lang="en-US" dirty="0">
                <a:solidFill>
                  <a:schemeClr val="accent4">
                    <a:lumMod val="50000"/>
                  </a:schemeClr>
                </a:solidFill>
                <a:latin typeface="Times New Roman" pitchFamily="18" charset="0"/>
                <a:cs typeface="Times New Roman" pitchFamily="18" charset="0"/>
              </a:rPr>
              <a:t> </a:t>
            </a:r>
            <a:r>
              <a:rPr lang="en-US" b="1" dirty="0">
                <a:solidFill>
                  <a:srgbClr val="0000FF"/>
                </a:solidFill>
                <a:latin typeface="Times New Roman" pitchFamily="18" charset="0"/>
                <a:cs typeface="Times New Roman" pitchFamily="18" charset="0"/>
              </a:rPr>
              <a:t>Pure organic farming </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It includes use of organic manures and </a:t>
            </a:r>
            <a:r>
              <a:rPr lang="en-US" dirty="0" err="1">
                <a:latin typeface="Times New Roman" pitchFamily="18" charset="0"/>
                <a:cs typeface="Times New Roman" pitchFamily="18" charset="0"/>
              </a:rPr>
              <a:t>biopesticides</a:t>
            </a:r>
            <a:r>
              <a:rPr lang="en-US" dirty="0">
                <a:latin typeface="Times New Roman" pitchFamily="18" charset="0"/>
                <a:cs typeface="Times New Roman" pitchFamily="18" charset="0"/>
              </a:rPr>
              <a:t> with complete avoidance of inorganic chemicals and pesticides. </a:t>
            </a:r>
            <a:r>
              <a:rPr lang="en-US" b="1" dirty="0">
                <a:latin typeface="Times New Roman" pitchFamily="18" charset="0"/>
                <a:cs typeface="Times New Roman" pitchFamily="18" charset="0"/>
              </a:rPr>
              <a:t>II)</a:t>
            </a:r>
            <a:r>
              <a:rPr lang="en-US" dirty="0">
                <a:latin typeface="Times New Roman" pitchFamily="18" charset="0"/>
                <a:cs typeface="Times New Roman" pitchFamily="18" charset="0"/>
              </a:rPr>
              <a:t> </a:t>
            </a:r>
            <a:r>
              <a:rPr lang="en-US" b="1" dirty="0">
                <a:solidFill>
                  <a:srgbClr val="0000FF"/>
                </a:solidFill>
                <a:latin typeface="Times New Roman" pitchFamily="18" charset="0"/>
                <a:cs typeface="Times New Roman" pitchFamily="18" charset="0"/>
              </a:rPr>
              <a:t>Integrated Farming </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It involves Integrated Nutrient Management (INM) and Integrated Pest Management (IPM). </a:t>
            </a:r>
          </a:p>
          <a:p>
            <a:pPr algn="just"/>
            <a:r>
              <a:rPr lang="en-US" b="1" dirty="0">
                <a:solidFill>
                  <a:srgbClr val="7030A0"/>
                </a:solidFill>
                <a:latin typeface="Times New Roman" pitchFamily="18" charset="0"/>
                <a:cs typeface="Times New Roman" pitchFamily="18" charset="0"/>
              </a:rPr>
              <a:t>Integrated Farming Systems </a:t>
            </a:r>
            <a:r>
              <a:rPr lang="en-US" dirty="0">
                <a:latin typeface="Times New Roman" pitchFamily="18" charset="0"/>
                <a:cs typeface="Times New Roman" pitchFamily="18" charset="0"/>
              </a:rPr>
              <a:t>: In this type, local resources are </a:t>
            </a:r>
            <a:r>
              <a:rPr lang="en-US" dirty="0">
                <a:solidFill>
                  <a:srgbClr val="FF0000"/>
                </a:solidFill>
                <a:latin typeface="Times New Roman" pitchFamily="18" charset="0"/>
                <a:cs typeface="Times New Roman" pitchFamily="18" charset="0"/>
              </a:rPr>
              <a:t>effectively recycled </a:t>
            </a:r>
            <a:r>
              <a:rPr lang="en-US" dirty="0">
                <a:latin typeface="Times New Roman" pitchFamily="18" charset="0"/>
                <a:cs typeface="Times New Roman" pitchFamily="18" charset="0"/>
              </a:rPr>
              <a:t>by involving other components such as </a:t>
            </a:r>
            <a:r>
              <a:rPr lang="en-US" dirty="0">
                <a:solidFill>
                  <a:srgbClr val="00B0F0"/>
                </a:solidFill>
                <a:latin typeface="Times New Roman" pitchFamily="18" charset="0"/>
                <a:cs typeface="Times New Roman" pitchFamily="18" charset="0"/>
              </a:rPr>
              <a:t>poultry, fish pond, mushroom, goat rearing </a:t>
            </a:r>
            <a:r>
              <a:rPr lang="en-US" dirty="0">
                <a:latin typeface="Times New Roman" pitchFamily="18" charset="0"/>
                <a:cs typeface="Times New Roman" pitchFamily="18" charset="0"/>
              </a:rPr>
              <a:t>etc. apart from crop components. It is a low input organic farming.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034" y="0"/>
            <a:ext cx="8229600" cy="692696"/>
          </a:xfrm>
        </p:spPr>
        <p:txBody>
          <a:bodyPr>
            <a:noAutofit/>
          </a:bodyPr>
          <a:lstStyle/>
          <a:p>
            <a:r>
              <a:rPr lang="en-IN" sz="3200" b="1" dirty="0">
                <a:solidFill>
                  <a:srgbClr val="FF0000"/>
                </a:solidFill>
                <a:latin typeface="Times New Roman" pitchFamily="18" charset="0"/>
                <a:cs typeface="Times New Roman" pitchFamily="18" charset="0"/>
              </a:rPr>
              <a:t>COMPONENTS OF ORGANIC FARMING</a:t>
            </a:r>
            <a:endParaRPr lang="en-US"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85720" y="692696"/>
            <a:ext cx="8606760" cy="6048672"/>
          </a:xfrm>
        </p:spPr>
        <p:txBody>
          <a:bodyPr>
            <a:normAutofit fontScale="62500" lnSpcReduction="20000"/>
          </a:bodyPr>
          <a:lstStyle/>
          <a:p>
            <a:pPr>
              <a:buNone/>
            </a:pPr>
            <a:r>
              <a:rPr lang="en-US" sz="4500" dirty="0">
                <a:latin typeface="Times New Roman" pitchFamily="18" charset="0"/>
                <a:cs typeface="Times New Roman" pitchFamily="18" charset="0"/>
              </a:rPr>
              <a:t>There are some techniques by which organic farming in India practiced:-</a:t>
            </a:r>
          </a:p>
          <a:p>
            <a:pPr marL="514350" indent="-514350">
              <a:lnSpc>
                <a:spcPct val="170000"/>
              </a:lnSpc>
              <a:buFont typeface="+mj-lt"/>
              <a:buAutoNum type="arabicPeriod"/>
            </a:pPr>
            <a:r>
              <a:rPr lang="en-IN" sz="6200" b="1" dirty="0">
                <a:latin typeface="Times New Roman" pitchFamily="18" charset="0"/>
                <a:cs typeface="Times New Roman" pitchFamily="18" charset="0"/>
              </a:rPr>
              <a:t>Crop rotation</a:t>
            </a:r>
          </a:p>
          <a:p>
            <a:pPr marL="514350" indent="-514350">
              <a:lnSpc>
                <a:spcPct val="170000"/>
              </a:lnSpc>
              <a:buFont typeface="+mj-lt"/>
              <a:buAutoNum type="arabicPeriod"/>
            </a:pPr>
            <a:r>
              <a:rPr lang="en-IN" sz="6200" b="1" dirty="0">
                <a:latin typeface="Times New Roman" pitchFamily="18" charset="0"/>
                <a:cs typeface="Times New Roman" pitchFamily="18" charset="0"/>
              </a:rPr>
              <a:t>Crop residue</a:t>
            </a:r>
          </a:p>
          <a:p>
            <a:pPr marL="514350" indent="-514350">
              <a:lnSpc>
                <a:spcPct val="170000"/>
              </a:lnSpc>
              <a:buFont typeface="+mj-lt"/>
              <a:buAutoNum type="arabicPeriod"/>
            </a:pPr>
            <a:r>
              <a:rPr lang="en-IN" sz="6200" b="1" dirty="0">
                <a:latin typeface="Times New Roman" pitchFamily="18" charset="0"/>
                <a:cs typeface="Times New Roman" pitchFamily="18" charset="0"/>
              </a:rPr>
              <a:t>Organic manure</a:t>
            </a:r>
          </a:p>
          <a:p>
            <a:pPr marL="514350" indent="-514350">
              <a:lnSpc>
                <a:spcPct val="170000"/>
              </a:lnSpc>
              <a:buFont typeface="+mj-lt"/>
              <a:buAutoNum type="arabicPeriod"/>
            </a:pPr>
            <a:r>
              <a:rPr lang="en-IN" sz="6200" b="1" dirty="0">
                <a:latin typeface="Times New Roman" pitchFamily="18" charset="0"/>
                <a:cs typeface="Times New Roman" pitchFamily="18" charset="0"/>
              </a:rPr>
              <a:t>Biofertilizers</a:t>
            </a:r>
          </a:p>
          <a:p>
            <a:pPr marL="514350" indent="-514350">
              <a:lnSpc>
                <a:spcPct val="170000"/>
              </a:lnSpc>
              <a:buFont typeface="+mj-lt"/>
              <a:buAutoNum type="arabicPeriod"/>
            </a:pPr>
            <a:r>
              <a:rPr lang="en-IN" sz="6200" b="1" dirty="0" err="1">
                <a:latin typeface="Times New Roman" pitchFamily="18" charset="0"/>
                <a:cs typeface="Times New Roman" pitchFamily="18" charset="0"/>
              </a:rPr>
              <a:t>Biopestisides</a:t>
            </a:r>
            <a:r>
              <a:rPr lang="en-IN" sz="6200" b="1" dirty="0">
                <a:latin typeface="Times New Roman" pitchFamily="18" charset="0"/>
                <a:cs typeface="Times New Roman" pitchFamily="18" charset="0"/>
              </a:rPr>
              <a:t>  </a:t>
            </a:r>
          </a:p>
          <a:p>
            <a:pPr marL="0" indent="0">
              <a:buNone/>
            </a:pPr>
            <a:endParaRPr lang="en-IN" sz="4500" b="1" dirty="0">
              <a:latin typeface="Times New Roman" pitchFamily="18" charset="0"/>
              <a:cs typeface="Times New Roman" pitchFamily="18" charset="0"/>
            </a:endParaRPr>
          </a:p>
          <a:p>
            <a:pPr marL="514350" indent="-514350" algn="just">
              <a:lnSpc>
                <a:spcPct val="170000"/>
              </a:lnSpc>
              <a:buNone/>
            </a:pPr>
            <a:endParaRPr lang="en-US"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F8F87F-09F4-2547-1D5E-2CF1FC536ACA}"/>
              </a:ext>
            </a:extLst>
          </p:cNvPr>
          <p:cNvSpPr>
            <a:spLocks noGrp="1"/>
          </p:cNvSpPr>
          <p:nvPr>
            <p:ph idx="1"/>
          </p:nvPr>
        </p:nvSpPr>
        <p:spPr>
          <a:xfrm>
            <a:off x="179512" y="188640"/>
            <a:ext cx="8676964" cy="6192688"/>
          </a:xfrm>
        </p:spPr>
        <p:txBody>
          <a:bodyPr>
            <a:normAutofit fontScale="25000" lnSpcReduction="20000"/>
          </a:bodyPr>
          <a:lstStyle/>
          <a:p>
            <a:pPr marL="514350" indent="-514350" algn="just">
              <a:lnSpc>
                <a:spcPct val="120000"/>
              </a:lnSpc>
              <a:buNone/>
            </a:pPr>
            <a:r>
              <a:rPr lang="en-IN" sz="4800" b="1" dirty="0">
                <a:solidFill>
                  <a:srgbClr val="00B050"/>
                </a:solidFill>
                <a:latin typeface="Times New Roman" pitchFamily="18" charset="0"/>
                <a:cs typeface="Times New Roman" pitchFamily="18" charset="0"/>
              </a:rPr>
              <a:t>1</a:t>
            </a:r>
            <a:r>
              <a:rPr lang="en-IN" sz="6400" b="1" dirty="0">
                <a:solidFill>
                  <a:srgbClr val="00B050"/>
                </a:solidFill>
                <a:latin typeface="Times New Roman" pitchFamily="18" charset="0"/>
                <a:cs typeface="Times New Roman" pitchFamily="18" charset="0"/>
              </a:rPr>
              <a:t>. </a:t>
            </a:r>
            <a:r>
              <a:rPr lang="en-IN" sz="7200" b="1" u="sng" dirty="0">
                <a:solidFill>
                  <a:srgbClr val="0000FF"/>
                </a:solidFill>
                <a:latin typeface="Times New Roman" pitchFamily="18" charset="0"/>
                <a:cs typeface="Times New Roman" pitchFamily="18" charset="0"/>
              </a:rPr>
              <a:t>Crop rotation</a:t>
            </a:r>
            <a:r>
              <a:rPr lang="en-IN" sz="7200" b="1" u="sng" dirty="0">
                <a:latin typeface="Times New Roman" pitchFamily="18" charset="0"/>
                <a:cs typeface="Times New Roman" pitchFamily="18" charset="0"/>
              </a:rPr>
              <a:t>: </a:t>
            </a:r>
            <a:r>
              <a:rPr lang="en-US" sz="7200" dirty="0">
                <a:latin typeface="Times New Roman" pitchFamily="18" charset="0"/>
                <a:cs typeface="Times New Roman" pitchFamily="18" charset="0"/>
              </a:rPr>
              <a:t>A technique to grow various kinds of crops in the same area, according to different seasons, in a sequential manner. </a:t>
            </a:r>
            <a:r>
              <a:rPr lang="en-US" sz="7200" b="1" dirty="0">
                <a:latin typeface="Times New Roman" pitchFamily="18" charset="0"/>
                <a:cs typeface="Times New Roman" pitchFamily="18" charset="0"/>
              </a:rPr>
              <a:t>Legume</a:t>
            </a:r>
            <a:r>
              <a:rPr lang="en-US" sz="7200" dirty="0">
                <a:latin typeface="Times New Roman" pitchFamily="18" charset="0"/>
                <a:cs typeface="Times New Roman" pitchFamily="18" charset="0"/>
              </a:rPr>
              <a:t> are essential in any rotation. This will be useful to increase the soil fertility management, weed management, disease control. </a:t>
            </a:r>
          </a:p>
          <a:p>
            <a:pPr marL="514350" indent="-514350" algn="just">
              <a:lnSpc>
                <a:spcPct val="120000"/>
              </a:lnSpc>
              <a:buNone/>
            </a:pPr>
            <a:r>
              <a:rPr lang="en-IN" sz="7200" b="1" dirty="0">
                <a:solidFill>
                  <a:srgbClr val="00B050"/>
                </a:solidFill>
                <a:latin typeface="Times New Roman" pitchFamily="18" charset="0"/>
                <a:cs typeface="Times New Roman" pitchFamily="18" charset="0"/>
              </a:rPr>
              <a:t>2. </a:t>
            </a:r>
            <a:r>
              <a:rPr lang="en-IN" sz="7200" b="1" u="sng" dirty="0">
                <a:solidFill>
                  <a:srgbClr val="0000FF"/>
                </a:solidFill>
                <a:latin typeface="Times New Roman" pitchFamily="18" charset="0"/>
                <a:cs typeface="Times New Roman" pitchFamily="18" charset="0"/>
              </a:rPr>
              <a:t>Crop residue: </a:t>
            </a:r>
            <a:r>
              <a:rPr lang="en-IN" sz="7200" b="1" dirty="0">
                <a:solidFill>
                  <a:srgbClr val="0000FF"/>
                </a:solidFill>
                <a:latin typeface="Times New Roman" pitchFamily="18" charset="0"/>
                <a:cs typeface="Times New Roman" pitchFamily="18" charset="0"/>
              </a:rPr>
              <a:t>I</a:t>
            </a:r>
            <a:r>
              <a:rPr lang="en-IN" sz="7200" dirty="0">
                <a:latin typeface="Times New Roman" pitchFamily="18" charset="0"/>
                <a:cs typeface="Times New Roman" pitchFamily="18" charset="0"/>
              </a:rPr>
              <a:t>ncorporation of crop residue </a:t>
            </a:r>
            <a:r>
              <a:rPr lang="en-IN" sz="7200" b="1" dirty="0">
                <a:latin typeface="Times New Roman" pitchFamily="18" charset="0"/>
                <a:cs typeface="Times New Roman" pitchFamily="18" charset="0"/>
              </a:rPr>
              <a:t>ex</a:t>
            </a:r>
            <a:r>
              <a:rPr lang="en-IN" sz="7200" dirty="0">
                <a:latin typeface="Times New Roman" pitchFamily="18" charset="0"/>
                <a:cs typeface="Times New Roman" pitchFamily="18" charset="0"/>
              </a:rPr>
              <a:t>. Wheat and rice straw as such or incorporated with fungal species has beneficial effects on crop yields and improvement in </a:t>
            </a:r>
            <a:r>
              <a:rPr lang="en-IN" sz="7200" dirty="0" err="1">
                <a:latin typeface="Times New Roman" pitchFamily="18" charset="0"/>
                <a:cs typeface="Times New Roman" pitchFamily="18" charset="0"/>
              </a:rPr>
              <a:t>physico</a:t>
            </a:r>
            <a:r>
              <a:rPr lang="en-IN" sz="7200" dirty="0">
                <a:latin typeface="Times New Roman" pitchFamily="18" charset="0"/>
                <a:cs typeface="Times New Roman" pitchFamily="18" charset="0"/>
              </a:rPr>
              <a:t>-chemical properties of soil. </a:t>
            </a:r>
          </a:p>
          <a:p>
            <a:pPr marL="514350" indent="-514350" algn="just">
              <a:lnSpc>
                <a:spcPct val="120000"/>
              </a:lnSpc>
              <a:buNone/>
            </a:pPr>
            <a:r>
              <a:rPr lang="en-IN" sz="7200" b="1" dirty="0">
                <a:solidFill>
                  <a:srgbClr val="00B050"/>
                </a:solidFill>
                <a:latin typeface="Times New Roman" pitchFamily="18" charset="0"/>
                <a:cs typeface="Times New Roman" pitchFamily="18" charset="0"/>
              </a:rPr>
              <a:t>3. </a:t>
            </a:r>
            <a:r>
              <a:rPr lang="en-US" sz="7200" b="1" u="sng" dirty="0">
                <a:solidFill>
                  <a:srgbClr val="0000FF"/>
                </a:solidFill>
                <a:latin typeface="Times New Roman" pitchFamily="18" charset="0"/>
                <a:cs typeface="Times New Roman" pitchFamily="18" charset="0"/>
              </a:rPr>
              <a:t>Organic manure: </a:t>
            </a:r>
          </a:p>
          <a:p>
            <a:pPr marL="514350" indent="-514350" algn="just">
              <a:lnSpc>
                <a:spcPct val="120000"/>
              </a:lnSpc>
              <a:buAutoNum type="alphaLcParenR"/>
            </a:pPr>
            <a:r>
              <a:rPr lang="en-US" sz="7200" b="1" dirty="0">
                <a:solidFill>
                  <a:srgbClr val="00B050"/>
                </a:solidFill>
                <a:latin typeface="Times New Roman" pitchFamily="18" charset="0"/>
                <a:cs typeface="Times New Roman" pitchFamily="18" charset="0"/>
              </a:rPr>
              <a:t>Bulky organic manure: </a:t>
            </a:r>
          </a:p>
          <a:p>
            <a:pPr marL="971550" lvl="1" indent="-571500" algn="just">
              <a:lnSpc>
                <a:spcPct val="120000"/>
              </a:lnSpc>
              <a:buAutoNum type="romanLcParenR"/>
            </a:pPr>
            <a:r>
              <a:rPr lang="en-US" sz="7200" b="1" dirty="0">
                <a:solidFill>
                  <a:srgbClr val="FF0000"/>
                </a:solidFill>
                <a:latin typeface="Times New Roman" pitchFamily="18" charset="0"/>
                <a:cs typeface="Times New Roman" pitchFamily="18" charset="0"/>
              </a:rPr>
              <a:t>FYM (Farm Yard Manure): </a:t>
            </a:r>
            <a:r>
              <a:rPr lang="en-US" sz="7200" dirty="0">
                <a:latin typeface="Times New Roman" pitchFamily="18" charset="0"/>
                <a:cs typeface="Times New Roman" pitchFamily="18" charset="0"/>
              </a:rPr>
              <a:t>well-decomposed mixture of dung, urine, farm litter and left over or used up materials from roughages or fodder fed to the cattle.</a:t>
            </a:r>
          </a:p>
          <a:p>
            <a:pPr marL="971550" lvl="1" indent="-571500" algn="just">
              <a:lnSpc>
                <a:spcPct val="120000"/>
              </a:lnSpc>
              <a:buAutoNum type="romanLcParenR"/>
            </a:pPr>
            <a:r>
              <a:rPr lang="en-US" sz="7200" b="1" dirty="0">
                <a:solidFill>
                  <a:srgbClr val="FF0000"/>
                </a:solidFill>
                <a:latin typeface="Times New Roman" pitchFamily="18" charset="0"/>
                <a:cs typeface="Times New Roman" pitchFamily="18" charset="0"/>
              </a:rPr>
              <a:t>Compost: </a:t>
            </a:r>
            <a:r>
              <a:rPr lang="en-US" sz="7200" dirty="0">
                <a:latin typeface="Times New Roman" pitchFamily="18" charset="0"/>
                <a:cs typeface="Times New Roman" pitchFamily="18" charset="0"/>
              </a:rPr>
              <a:t>waste  materials like vegetable refuse, farm litter such as weeds, stubble, straw, sugarcane trash, sewage, sludge and animal waste in houses, areas like human and industrial waste can be converted in to useful compost manure by anaerobic  decomposition.</a:t>
            </a:r>
          </a:p>
          <a:p>
            <a:pPr marL="971550" lvl="1" indent="-571500" algn="just">
              <a:lnSpc>
                <a:spcPct val="120000"/>
              </a:lnSpc>
              <a:buAutoNum type="romanLcParenR"/>
            </a:pPr>
            <a:r>
              <a:rPr lang="en-US" sz="7200" b="1" dirty="0">
                <a:solidFill>
                  <a:srgbClr val="FF0000"/>
                </a:solidFill>
                <a:latin typeface="Times New Roman" pitchFamily="18" charset="0"/>
                <a:cs typeface="Times New Roman" pitchFamily="18" charset="0"/>
              </a:rPr>
              <a:t>Green manuring: </a:t>
            </a:r>
            <a:r>
              <a:rPr lang="en-US" sz="7200" dirty="0">
                <a:latin typeface="Times New Roman" pitchFamily="18" charset="0"/>
                <a:cs typeface="Times New Roman" pitchFamily="18" charset="0"/>
              </a:rPr>
              <a:t>practice of ploughing and incorporation of under composed green plant tissues for the purpose of improving physical structure as well as fertility of the soil. </a:t>
            </a:r>
            <a:r>
              <a:rPr lang="en-US" sz="7200" b="1" dirty="0">
                <a:latin typeface="Times New Roman" pitchFamily="18" charset="0"/>
                <a:cs typeface="Times New Roman" pitchFamily="18" charset="0"/>
              </a:rPr>
              <a:t>Example</a:t>
            </a:r>
            <a:r>
              <a:rPr lang="en-US" sz="7200" dirty="0">
                <a:latin typeface="Times New Roman" pitchFamily="18" charset="0"/>
                <a:cs typeface="Times New Roman" pitchFamily="18" charset="0"/>
              </a:rPr>
              <a:t>: </a:t>
            </a:r>
            <a:r>
              <a:rPr lang="en-US" sz="7200" dirty="0" err="1">
                <a:latin typeface="Times New Roman" pitchFamily="18" charset="0"/>
                <a:cs typeface="Times New Roman" pitchFamily="18" charset="0"/>
              </a:rPr>
              <a:t>Sunhemp</a:t>
            </a:r>
            <a:r>
              <a:rPr lang="en-US" sz="7200" dirty="0">
                <a:latin typeface="Times New Roman" pitchFamily="18" charset="0"/>
                <a:cs typeface="Times New Roman" pitchFamily="18" charset="0"/>
              </a:rPr>
              <a:t>, </a:t>
            </a:r>
            <a:r>
              <a:rPr lang="en-US" sz="7200" dirty="0" err="1">
                <a:latin typeface="Times New Roman" pitchFamily="18" charset="0"/>
                <a:cs typeface="Times New Roman" pitchFamily="18" charset="0"/>
              </a:rPr>
              <a:t>Dhaincha</a:t>
            </a:r>
            <a:r>
              <a:rPr lang="en-US" sz="7200" dirty="0">
                <a:latin typeface="Times New Roman" pitchFamily="18" charset="0"/>
                <a:cs typeface="Times New Roman" pitchFamily="18" charset="0"/>
              </a:rPr>
              <a:t> </a:t>
            </a:r>
            <a:r>
              <a:rPr lang="en-US" sz="7200" dirty="0" err="1">
                <a:latin typeface="Times New Roman" pitchFamily="18" charset="0"/>
                <a:cs typeface="Times New Roman" pitchFamily="18" charset="0"/>
              </a:rPr>
              <a:t>Clusterbean</a:t>
            </a:r>
            <a:r>
              <a:rPr lang="en-US" sz="7200" dirty="0">
                <a:latin typeface="Times New Roman" pitchFamily="18" charset="0"/>
                <a:cs typeface="Times New Roman" pitchFamily="18" charset="0"/>
              </a:rPr>
              <a:t>, Cowpea, Berseem.</a:t>
            </a:r>
            <a:endParaRPr lang="en-US" sz="7200" b="1" dirty="0">
              <a:solidFill>
                <a:srgbClr val="00B050"/>
              </a:solidFill>
              <a:latin typeface="Times New Roman" pitchFamily="18" charset="0"/>
              <a:cs typeface="Times New Roman" pitchFamily="18" charset="0"/>
            </a:endParaRPr>
          </a:p>
          <a:p>
            <a:endParaRPr lang="en-IN" dirty="0"/>
          </a:p>
        </p:txBody>
      </p:sp>
    </p:spTree>
    <p:extLst>
      <p:ext uri="{BB962C8B-B14F-4D97-AF65-F5344CB8AC3E}">
        <p14:creationId xmlns:p14="http://schemas.microsoft.com/office/powerpoint/2010/main" val="93719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0C5D-E93F-82C6-07A1-870C5F0F28E1}"/>
              </a:ext>
            </a:extLst>
          </p:cNvPr>
          <p:cNvSpPr>
            <a:spLocks noGrp="1"/>
          </p:cNvSpPr>
          <p:nvPr>
            <p:ph type="title"/>
          </p:nvPr>
        </p:nvSpPr>
        <p:spPr/>
        <p:txBody>
          <a:bodyPr/>
          <a:lstStyle/>
          <a:p>
            <a:r>
              <a:rPr lang="en-US" dirty="0"/>
              <a:t> </a:t>
            </a:r>
            <a:endParaRPr lang="en-IN" dirty="0"/>
          </a:p>
        </p:txBody>
      </p:sp>
      <p:sp>
        <p:nvSpPr>
          <p:cNvPr id="3" name="Content Placeholder 2">
            <a:extLst>
              <a:ext uri="{FF2B5EF4-FFF2-40B4-BE49-F238E27FC236}">
                <a16:creationId xmlns:a16="http://schemas.microsoft.com/office/drawing/2014/main" id="{F776E66F-6E8F-E3F5-ED70-70F397293C5A}"/>
              </a:ext>
            </a:extLst>
          </p:cNvPr>
          <p:cNvSpPr>
            <a:spLocks noGrp="1"/>
          </p:cNvSpPr>
          <p:nvPr>
            <p:ph idx="1"/>
          </p:nvPr>
        </p:nvSpPr>
        <p:spPr>
          <a:xfrm>
            <a:off x="179512" y="404664"/>
            <a:ext cx="8640960" cy="6178698"/>
          </a:xfrm>
        </p:spPr>
        <p:txBody>
          <a:bodyPr>
            <a:normAutofit fontScale="70000" lnSpcReduction="20000"/>
          </a:bodyPr>
          <a:lstStyle/>
          <a:p>
            <a:pPr marL="0" indent="0" algn="just">
              <a:buNone/>
            </a:pPr>
            <a:r>
              <a:rPr lang="en-US" b="1" dirty="0">
                <a:solidFill>
                  <a:srgbClr val="00B050"/>
                </a:solidFill>
                <a:latin typeface="Times New Roman" pitchFamily="18" charset="0"/>
                <a:cs typeface="Times New Roman" pitchFamily="18" charset="0"/>
              </a:rPr>
              <a:t>b) Concentrated organic manure: O</a:t>
            </a:r>
            <a:r>
              <a:rPr lang="en-US" dirty="0">
                <a:latin typeface="Times New Roman" pitchFamily="18" charset="0"/>
                <a:cs typeface="Times New Roman" pitchFamily="18" charset="0"/>
              </a:rPr>
              <a:t>rganic matter containing higher percentage of essential plant nutrients such as nitrogen, phosphorus, and potash, as compared to bulky organic manures. These are made from raw materials of animals or plant origin. </a:t>
            </a:r>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oil cakes, bloodmeal, fish meal, meat meal and horn and hoof meal. </a:t>
            </a:r>
          </a:p>
          <a:p>
            <a:pPr marL="0" indent="0" algn="just">
              <a:buNone/>
            </a:pPr>
            <a:r>
              <a:rPr lang="en-US" b="1" dirty="0">
                <a:solidFill>
                  <a:srgbClr val="00B050"/>
                </a:solidFill>
                <a:latin typeface="Times New Roman" pitchFamily="18" charset="0"/>
                <a:cs typeface="Times New Roman" pitchFamily="18" charset="0"/>
              </a:rPr>
              <a:t>c) Vermicompost: T</a:t>
            </a:r>
            <a:r>
              <a:rPr lang="en-US" dirty="0">
                <a:latin typeface="Times New Roman" pitchFamily="18" charset="0"/>
                <a:cs typeface="Times New Roman" pitchFamily="18" charset="0"/>
              </a:rPr>
              <a:t>he organic manure produced by the activity of earth worms. The worms- </a:t>
            </a:r>
            <a:r>
              <a:rPr lang="en-US" b="1" dirty="0">
                <a:solidFill>
                  <a:schemeClr val="accent2"/>
                </a:solidFill>
                <a:latin typeface="Times New Roman" pitchFamily="18" charset="0"/>
                <a:cs typeface="Times New Roman" pitchFamily="18" charset="0"/>
              </a:rPr>
              <a:t>live</a:t>
            </a:r>
            <a:r>
              <a:rPr lang="en-US" dirty="0">
                <a:latin typeface="Times New Roman" pitchFamily="18" charset="0"/>
                <a:cs typeface="Times New Roman" pitchFamily="18" charset="0"/>
              </a:rPr>
              <a:t>: they live in the soil; </a:t>
            </a:r>
            <a:r>
              <a:rPr lang="en-US" b="1" dirty="0">
                <a:solidFill>
                  <a:schemeClr val="accent2"/>
                </a:solidFill>
                <a:latin typeface="Times New Roman" pitchFamily="18" charset="0"/>
                <a:cs typeface="Times New Roman" pitchFamily="18" charset="0"/>
              </a:rPr>
              <a:t>eat</a:t>
            </a:r>
            <a:r>
              <a:rPr lang="en-US" dirty="0">
                <a:latin typeface="Times New Roman" pitchFamily="18" charset="0"/>
                <a:cs typeface="Times New Roman" pitchFamily="18" charset="0"/>
              </a:rPr>
              <a:t>: the biomass; </a:t>
            </a:r>
            <a:r>
              <a:rPr lang="en-US" b="1" dirty="0">
                <a:solidFill>
                  <a:schemeClr val="accent2"/>
                </a:solidFill>
                <a:latin typeface="Times New Roman" pitchFamily="18" charset="0"/>
                <a:cs typeface="Times New Roman" pitchFamily="18" charset="0"/>
              </a:rPr>
              <a:t>excrete</a:t>
            </a:r>
            <a:r>
              <a:rPr lang="en-US" dirty="0">
                <a:latin typeface="Times New Roman" pitchFamily="18" charset="0"/>
                <a:cs typeface="Times New Roman" pitchFamily="18" charset="0"/>
              </a:rPr>
              <a:t>: the </a:t>
            </a:r>
            <a:r>
              <a:rPr lang="en-US" dirty="0" err="1">
                <a:latin typeface="Times New Roman" pitchFamily="18" charset="0"/>
                <a:cs typeface="Times New Roman" pitchFamily="18" charset="0"/>
              </a:rPr>
              <a:t>valuble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vermi</a:t>
            </a:r>
            <a:r>
              <a:rPr lang="en-US" dirty="0">
                <a:latin typeface="Times New Roman" pitchFamily="18" charset="0"/>
                <a:cs typeface="Times New Roman" pitchFamily="18" charset="0"/>
              </a:rPr>
              <a:t>-cast”. The common worms are </a:t>
            </a:r>
            <a:r>
              <a:rPr lang="en-US" i="1" dirty="0" err="1">
                <a:solidFill>
                  <a:schemeClr val="accent2"/>
                </a:solidFill>
                <a:latin typeface="Times New Roman" pitchFamily="18" charset="0"/>
                <a:cs typeface="Times New Roman" pitchFamily="18" charset="0"/>
              </a:rPr>
              <a:t>Eisinia</a:t>
            </a:r>
            <a:r>
              <a:rPr lang="en-US" i="1" dirty="0">
                <a:solidFill>
                  <a:schemeClr val="accent2"/>
                </a:solidFill>
                <a:latin typeface="Times New Roman" pitchFamily="18" charset="0"/>
                <a:cs typeface="Times New Roman" pitchFamily="18" charset="0"/>
              </a:rPr>
              <a:t> </a:t>
            </a:r>
            <a:r>
              <a:rPr lang="en-US" i="1" dirty="0" err="1">
                <a:solidFill>
                  <a:schemeClr val="accent2"/>
                </a:solidFill>
                <a:latin typeface="Times New Roman" pitchFamily="18" charset="0"/>
                <a:cs typeface="Times New Roman" pitchFamily="18" charset="0"/>
              </a:rPr>
              <a:t>foetida</a:t>
            </a:r>
            <a:r>
              <a:rPr lang="en-US" i="1" dirty="0">
                <a:solidFill>
                  <a:schemeClr val="accent2"/>
                </a:solidFill>
                <a:latin typeface="Times New Roman" pitchFamily="18" charset="0"/>
                <a:cs typeface="Times New Roman" pitchFamily="18" charset="0"/>
              </a:rPr>
              <a:t>, </a:t>
            </a:r>
            <a:r>
              <a:rPr lang="en-US" i="1" dirty="0" err="1">
                <a:solidFill>
                  <a:schemeClr val="accent2"/>
                </a:solidFill>
                <a:latin typeface="Times New Roman" pitchFamily="18" charset="0"/>
                <a:cs typeface="Times New Roman" pitchFamily="18" charset="0"/>
              </a:rPr>
              <a:t>dendrobanenae</a:t>
            </a:r>
            <a:r>
              <a:rPr lang="en-US" i="1" dirty="0">
                <a:solidFill>
                  <a:schemeClr val="accent2"/>
                </a:solidFill>
                <a:latin typeface="Times New Roman" pitchFamily="18" charset="0"/>
                <a:cs typeface="Times New Roman" pitchFamily="18" charset="0"/>
              </a:rPr>
              <a:t> spp. </a:t>
            </a:r>
          </a:p>
          <a:p>
            <a:pPr marL="0" indent="0" algn="just">
              <a:buNone/>
            </a:pPr>
            <a:r>
              <a:rPr lang="en-US" b="1" dirty="0">
                <a:solidFill>
                  <a:srgbClr val="00B050"/>
                </a:solidFill>
                <a:latin typeface="Times New Roman" pitchFamily="18" charset="0"/>
                <a:cs typeface="Times New Roman" pitchFamily="18" charset="0"/>
              </a:rPr>
              <a:t>4. </a:t>
            </a:r>
            <a:r>
              <a:rPr lang="en-US" b="1" u="sng" dirty="0">
                <a:solidFill>
                  <a:srgbClr val="0000FF"/>
                </a:solidFill>
                <a:latin typeface="Times New Roman" pitchFamily="18" charset="0"/>
                <a:cs typeface="Times New Roman" pitchFamily="18" charset="0"/>
              </a:rPr>
              <a:t>Biofertilizers:</a:t>
            </a:r>
            <a:r>
              <a:rPr lang="en-US" b="1"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A biofertilizer is a substance contains living micro organism can be applied to the seeds, plants surface or soil; it will be colonies and promotes growth by increasing the nutrient supply or availability of primary nutrients. These are </a:t>
            </a:r>
            <a:r>
              <a:rPr lang="en-US" b="1" dirty="0">
                <a:latin typeface="Times New Roman" pitchFamily="18" charset="0"/>
                <a:cs typeface="Times New Roman" pitchFamily="18" charset="0"/>
              </a:rPr>
              <a:t>two</a:t>
            </a:r>
            <a:r>
              <a:rPr lang="en-US" dirty="0">
                <a:latin typeface="Times New Roman" pitchFamily="18" charset="0"/>
                <a:cs typeface="Times New Roman" pitchFamily="18" charset="0"/>
              </a:rPr>
              <a:t> types:</a:t>
            </a:r>
          </a:p>
          <a:p>
            <a:pPr marL="571500" indent="-571500" algn="just">
              <a:buAutoNum type="romanLcParenR"/>
            </a:pPr>
            <a:r>
              <a:rPr lang="en-US" b="1" dirty="0">
                <a:solidFill>
                  <a:srgbClr val="00B0F0"/>
                </a:solidFill>
                <a:latin typeface="Times New Roman" pitchFamily="18" charset="0"/>
                <a:cs typeface="Times New Roman" pitchFamily="18" charset="0"/>
              </a:rPr>
              <a:t>Symbiotic N-fixation: </a:t>
            </a:r>
            <a:r>
              <a:rPr lang="en-US" b="1" dirty="0">
                <a:solidFill>
                  <a:schemeClr val="accent2"/>
                </a:solidFill>
                <a:latin typeface="Times New Roman" pitchFamily="18" charset="0"/>
                <a:cs typeface="Times New Roman" pitchFamily="18" charset="0"/>
              </a:rPr>
              <a:t>Rhizobium</a:t>
            </a:r>
            <a:r>
              <a:rPr lang="en-US" dirty="0">
                <a:latin typeface="Times New Roman" pitchFamily="18" charset="0"/>
                <a:cs typeface="Times New Roman" pitchFamily="18" charset="0"/>
              </a:rPr>
              <a:t>: colonize in the roots of </a:t>
            </a:r>
            <a:r>
              <a:rPr lang="en-US" b="1" dirty="0">
                <a:latin typeface="Times New Roman" pitchFamily="18" charset="0"/>
                <a:cs typeface="Times New Roman" pitchFamily="18" charset="0"/>
              </a:rPr>
              <a:t>Leguminosae</a:t>
            </a:r>
            <a:r>
              <a:rPr lang="en-US" dirty="0">
                <a:latin typeface="Times New Roman" pitchFamily="18" charset="0"/>
                <a:cs typeface="Times New Roman" pitchFamily="18" charset="0"/>
              </a:rPr>
              <a:t> plants and form tumorous growth can fix 100-300Kg/ha in one crop season, </a:t>
            </a:r>
            <a:r>
              <a:rPr lang="en-US" b="1" dirty="0">
                <a:solidFill>
                  <a:schemeClr val="accent2"/>
                </a:solidFill>
                <a:latin typeface="Times New Roman" pitchFamily="18" charset="0"/>
                <a:cs typeface="Times New Roman" pitchFamily="18" charset="0"/>
              </a:rPr>
              <a:t>Mycorrhizae: </a:t>
            </a:r>
            <a:r>
              <a:rPr lang="en-US" dirty="0">
                <a:latin typeface="Times New Roman" pitchFamily="18" charset="0"/>
                <a:cs typeface="Times New Roman" pitchFamily="18" charset="0"/>
              </a:rPr>
              <a:t>symbiotic association with </a:t>
            </a:r>
            <a:r>
              <a:rPr lang="en-US" b="1" dirty="0">
                <a:latin typeface="Times New Roman" pitchFamily="18" charset="0"/>
                <a:cs typeface="Times New Roman" pitchFamily="18" charset="0"/>
              </a:rPr>
              <a:t>fungi</a:t>
            </a:r>
            <a:r>
              <a:rPr lang="en-US" dirty="0">
                <a:latin typeface="Times New Roman" pitchFamily="18" charset="0"/>
                <a:cs typeface="Times New Roman" pitchFamily="18" charset="0"/>
              </a:rPr>
              <a:t> with roots of vascular plants.</a:t>
            </a:r>
          </a:p>
          <a:p>
            <a:pPr marL="571500" indent="-571500" algn="just">
              <a:buAutoNum type="romanLcParenR"/>
            </a:pPr>
            <a:r>
              <a:rPr lang="en-US" b="1" dirty="0" err="1">
                <a:solidFill>
                  <a:srgbClr val="00B0F0"/>
                </a:solidFill>
                <a:latin typeface="Times New Roman" pitchFamily="18" charset="0"/>
                <a:cs typeface="Times New Roman" pitchFamily="18" charset="0"/>
              </a:rPr>
              <a:t>Asymbiotic</a:t>
            </a:r>
            <a:r>
              <a:rPr lang="en-US" b="1" dirty="0">
                <a:solidFill>
                  <a:srgbClr val="00B0F0"/>
                </a:solidFill>
                <a:latin typeface="Times New Roman" pitchFamily="18" charset="0"/>
                <a:cs typeface="Times New Roman" pitchFamily="18" charset="0"/>
              </a:rPr>
              <a:t> N-fixation: </a:t>
            </a:r>
            <a:r>
              <a:rPr lang="en-US" dirty="0">
                <a:latin typeface="Times New Roman" pitchFamily="18" charset="0"/>
                <a:cs typeface="Times New Roman" pitchFamily="18" charset="0"/>
              </a:rPr>
              <a:t>they grow on decomposing soil organic matter and produce nitrogen compound.  </a:t>
            </a:r>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Azotobacter, </a:t>
            </a:r>
            <a:r>
              <a:rPr lang="en-US" dirty="0" err="1">
                <a:latin typeface="Times New Roman" pitchFamily="18" charset="0"/>
                <a:cs typeface="Times New Roman" pitchFamily="18" charset="0"/>
              </a:rPr>
              <a:t>Azospirillium</a:t>
            </a:r>
            <a:r>
              <a:rPr lang="en-US" dirty="0">
                <a:latin typeface="Times New Roman" pitchFamily="18" charset="0"/>
                <a:cs typeface="Times New Roman" pitchFamily="18" charset="0"/>
              </a:rPr>
              <a:t>, Blue green algae, Azolla.</a:t>
            </a:r>
          </a:p>
          <a:p>
            <a:endParaRPr lang="en-IN" dirty="0"/>
          </a:p>
        </p:txBody>
      </p:sp>
    </p:spTree>
    <p:extLst>
      <p:ext uri="{BB962C8B-B14F-4D97-AF65-F5344CB8AC3E}">
        <p14:creationId xmlns:p14="http://schemas.microsoft.com/office/powerpoint/2010/main" val="3591570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21E1F0-7783-F4BD-3843-147E33C63A86}"/>
              </a:ext>
            </a:extLst>
          </p:cNvPr>
          <p:cNvSpPr>
            <a:spLocks noGrp="1"/>
          </p:cNvSpPr>
          <p:nvPr>
            <p:ph idx="1"/>
          </p:nvPr>
        </p:nvSpPr>
        <p:spPr>
          <a:xfrm>
            <a:off x="457200" y="620688"/>
            <a:ext cx="8229600" cy="5505475"/>
          </a:xfrm>
        </p:spPr>
        <p:txBody>
          <a:bodyPr/>
          <a:lstStyle/>
          <a:p>
            <a:pPr marL="0" indent="0">
              <a:buNone/>
            </a:pPr>
            <a:r>
              <a:rPr lang="en-US" b="1" dirty="0">
                <a:solidFill>
                  <a:srgbClr val="0000FF"/>
                </a:solidFill>
                <a:latin typeface="Times New Roman" panose="02020603050405020304" pitchFamily="18" charset="0"/>
                <a:cs typeface="Times New Roman" panose="02020603050405020304" pitchFamily="18" charset="0"/>
              </a:rPr>
              <a:t>5</a:t>
            </a:r>
            <a:r>
              <a:rPr lang="en-US" dirty="0"/>
              <a:t>. </a:t>
            </a:r>
            <a:r>
              <a:rPr lang="en-US" b="1" u="sng" dirty="0">
                <a:solidFill>
                  <a:srgbClr val="0000FF"/>
                </a:solidFill>
                <a:latin typeface="Times New Roman" panose="02020603050405020304" pitchFamily="18" charset="0"/>
                <a:cs typeface="Times New Roman" panose="02020603050405020304" pitchFamily="18" charset="0"/>
              </a:rPr>
              <a:t>Biopesticides: </a:t>
            </a:r>
          </a:p>
          <a:p>
            <a:pPr marL="0" indent="0" algn="just">
              <a:buNone/>
            </a:pPr>
            <a:r>
              <a:rPr lang="en-US" dirty="0">
                <a:latin typeface="Times New Roman" panose="02020603050405020304" pitchFamily="18" charset="0"/>
                <a:cs typeface="Times New Roman" panose="02020603050405020304" pitchFamily="18" charset="0"/>
              </a:rPr>
              <a:t>Biopesticides are the natural plant products containing secondary metabolites shows biological insecticidal property. </a:t>
            </a:r>
            <a:r>
              <a:rPr lang="en-US" b="1" dirty="0">
                <a:latin typeface="Times New Roman" panose="02020603050405020304" pitchFamily="18" charset="0"/>
                <a:cs typeface="Times New Roman" panose="02020603050405020304" pitchFamily="18" charset="0"/>
              </a:rPr>
              <a:t>Ex</a:t>
            </a:r>
            <a:r>
              <a:rPr lang="en-US" dirty="0">
                <a:latin typeface="Times New Roman" panose="02020603050405020304" pitchFamily="18" charset="0"/>
                <a:cs typeface="Times New Roman" panose="02020603050405020304" pitchFamily="18" charset="0"/>
              </a:rPr>
              <a:t>: Nicotine, Pyrethrum, Rotenone, Quassia Margosa, Acorus, </a:t>
            </a:r>
            <a:r>
              <a:rPr lang="en-US" dirty="0" err="1">
                <a:latin typeface="Times New Roman" panose="02020603050405020304" pitchFamily="18" charset="0"/>
                <a:cs typeface="Times New Roman" panose="02020603050405020304" pitchFamily="18" charset="0"/>
              </a:rPr>
              <a:t>Ryanin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Subabilla</a:t>
            </a:r>
            <a:r>
              <a:rPr lang="en-US" dirty="0">
                <a:latin typeface="Times New Roman" panose="02020603050405020304" pitchFamily="18" charset="0"/>
                <a:cs typeface="Times New Roman" panose="02020603050405020304" pitchFamily="18" charset="0"/>
              </a:rPr>
              <a:t> etc.</a:t>
            </a:r>
            <a:endParaRPr lang="en-IN" b="1" u="sng"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329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latin typeface="Times New Roman" pitchFamily="18" charset="0"/>
                <a:cs typeface="Times New Roman" pitchFamily="18" charset="0"/>
              </a:rPr>
              <a:t>Methods of organic farming</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IN" b="1" dirty="0">
                <a:latin typeface="Times New Roman" pitchFamily="18" charset="0"/>
                <a:cs typeface="Times New Roman" pitchFamily="18" charset="0"/>
              </a:rPr>
              <a:t>Soil  management</a:t>
            </a:r>
          </a:p>
          <a:p>
            <a:pPr marL="514350" indent="-514350">
              <a:buFont typeface="+mj-lt"/>
              <a:buAutoNum type="arabicPeriod"/>
            </a:pPr>
            <a:r>
              <a:rPr lang="en-IN" b="1" dirty="0">
                <a:latin typeface="Times New Roman" pitchFamily="18" charset="0"/>
                <a:cs typeface="Times New Roman" pitchFamily="18" charset="0"/>
              </a:rPr>
              <a:t>Weed management</a:t>
            </a:r>
          </a:p>
          <a:p>
            <a:pPr marL="514350" indent="-514350">
              <a:buFont typeface="+mj-lt"/>
              <a:buAutoNum type="arabicPeriod"/>
            </a:pPr>
            <a:r>
              <a:rPr lang="en-IN" b="1" dirty="0">
                <a:latin typeface="Times New Roman" pitchFamily="18" charset="0"/>
                <a:cs typeface="Times New Roman" pitchFamily="18" charset="0"/>
              </a:rPr>
              <a:t>Crop diversity</a:t>
            </a:r>
          </a:p>
          <a:p>
            <a:pPr marL="514350" indent="-514350">
              <a:buFont typeface="+mj-lt"/>
              <a:buAutoNum type="arabicPeriod"/>
            </a:pPr>
            <a:r>
              <a:rPr lang="en-IN" b="1" dirty="0">
                <a:latin typeface="Times New Roman" pitchFamily="18" charset="0"/>
                <a:cs typeface="Times New Roman" pitchFamily="18" charset="0"/>
              </a:rPr>
              <a:t>Controlling other organism</a:t>
            </a:r>
            <a:endParaRPr lang="en-US" b="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US" b="1" dirty="0">
                <a:latin typeface="Times New Roman" pitchFamily="18" charset="0"/>
                <a:cs typeface="Times New Roman" pitchFamily="18" charset="0"/>
              </a:rPr>
              <a:t>1. Soil Management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85720" y="1214422"/>
            <a:ext cx="8715436" cy="5357850"/>
          </a:xfrm>
        </p:spPr>
        <p:txBody>
          <a:bodyPr>
            <a:normAutofit/>
          </a:bodyPr>
          <a:lstStyle/>
          <a:p>
            <a:pPr marL="514350" indent="-514350" algn="just">
              <a:buAutoNum type="arabicPeriod"/>
            </a:pPr>
            <a:r>
              <a:rPr lang="en-US" b="1" dirty="0">
                <a:solidFill>
                  <a:srgbClr val="0000FF"/>
                </a:solidFill>
                <a:latin typeface="Times New Roman" pitchFamily="18" charset="0"/>
                <a:cs typeface="Times New Roman" pitchFamily="18" charset="0"/>
              </a:rPr>
              <a:t>Soil Management: </a:t>
            </a:r>
            <a:r>
              <a:rPr lang="en-US" dirty="0">
                <a:latin typeface="Times New Roman" pitchFamily="18" charset="0"/>
                <a:cs typeface="Times New Roman" pitchFamily="18" charset="0"/>
              </a:rPr>
              <a:t>Soil management is the primary technique of organic farming in India. </a:t>
            </a:r>
            <a:r>
              <a:rPr lang="en-US" b="1" dirty="0">
                <a:solidFill>
                  <a:srgbClr val="002060"/>
                </a:solidFill>
                <a:latin typeface="Times New Roman" pitchFamily="18" charset="0"/>
                <a:cs typeface="Times New Roman" pitchFamily="18" charset="0"/>
              </a:rPr>
              <a:t>After cultivation, soil loses its nutrients, and its fertilizer goes down.</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The process in which soil is </a:t>
            </a:r>
            <a:r>
              <a:rPr lang="en-US" b="1" dirty="0">
                <a:latin typeface="Times New Roman" pitchFamily="18" charset="0"/>
                <a:cs typeface="Times New Roman" pitchFamily="18" charset="0"/>
              </a:rPr>
              <a:t>recharging</a:t>
            </a:r>
            <a:r>
              <a:rPr lang="en-US" dirty="0">
                <a:latin typeface="Times New Roman" pitchFamily="18" charset="0"/>
                <a:cs typeface="Times New Roman" pitchFamily="18" charset="0"/>
              </a:rPr>
              <a:t> with all the necessary </a:t>
            </a:r>
            <a:r>
              <a:rPr lang="en-US" dirty="0">
                <a:solidFill>
                  <a:srgbClr val="FF0000"/>
                </a:solidFill>
                <a:latin typeface="Times New Roman" pitchFamily="18" charset="0"/>
                <a:cs typeface="Times New Roman" pitchFamily="18" charset="0"/>
              </a:rPr>
              <a:t>nutrients</a:t>
            </a:r>
            <a:r>
              <a:rPr lang="en-US" dirty="0">
                <a:latin typeface="Times New Roman" pitchFamily="18" charset="0"/>
                <a:cs typeface="Times New Roman" pitchFamily="18" charset="0"/>
              </a:rPr>
              <a:t> called </a:t>
            </a:r>
            <a:r>
              <a:rPr lang="en-US" b="1" dirty="0">
                <a:solidFill>
                  <a:srgbClr val="FF0000"/>
                </a:solidFill>
                <a:latin typeface="Times New Roman" pitchFamily="18" charset="0"/>
                <a:cs typeface="Times New Roman" pitchFamily="18" charset="0"/>
              </a:rPr>
              <a:t>soil management. </a:t>
            </a:r>
          </a:p>
          <a:p>
            <a:pPr marL="514350" indent="-514350" algn="just"/>
            <a:r>
              <a:rPr lang="en-US" dirty="0">
                <a:latin typeface="Times New Roman" pitchFamily="18" charset="0"/>
                <a:cs typeface="Times New Roman" pitchFamily="18" charset="0"/>
              </a:rPr>
              <a:t>Organic farming uses natural ways to increase the fertility of the soil. It uses </a:t>
            </a:r>
            <a:r>
              <a:rPr lang="en-US" b="1" dirty="0">
                <a:solidFill>
                  <a:srgbClr val="002060"/>
                </a:solidFill>
                <a:latin typeface="Times New Roman" pitchFamily="18" charset="0"/>
                <a:cs typeface="Times New Roman" pitchFamily="18" charset="0"/>
              </a:rPr>
              <a:t>bacteria</a:t>
            </a:r>
            <a:r>
              <a:rPr lang="en-US" dirty="0">
                <a:latin typeface="Times New Roman" pitchFamily="18" charset="0"/>
                <a:cs typeface="Times New Roman" pitchFamily="18" charset="0"/>
              </a:rPr>
              <a:t>, available in </a:t>
            </a:r>
            <a:r>
              <a:rPr lang="en-US" b="1" dirty="0">
                <a:solidFill>
                  <a:srgbClr val="002060"/>
                </a:solidFill>
                <a:latin typeface="Times New Roman" pitchFamily="18" charset="0"/>
                <a:cs typeface="Times New Roman" pitchFamily="18" charset="0"/>
              </a:rPr>
              <a:t>animal waste</a:t>
            </a:r>
            <a:r>
              <a:rPr lang="en-US" dirty="0">
                <a:latin typeface="Times New Roman" pitchFamily="18" charset="0"/>
                <a:cs typeface="Times New Roman" pitchFamily="18" charset="0"/>
              </a:rPr>
              <a:t>. The bacteria helps in making the soil more productive and fertile.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IN" b="1" dirty="0">
                <a:solidFill>
                  <a:srgbClr val="FF0000"/>
                </a:solidFill>
                <a:latin typeface="Times New Roman" pitchFamily="18" charset="0"/>
                <a:cs typeface="Times New Roman" pitchFamily="18" charset="0"/>
              </a:rPr>
              <a:t>2. Weed management</a:t>
            </a:r>
            <a:br>
              <a:rPr lang="en-IN" b="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285720" y="928670"/>
            <a:ext cx="8572560" cy="5572164"/>
          </a:xfrm>
        </p:spPr>
        <p:txBody>
          <a:bodyPr>
            <a:normAutofit lnSpcReduction="10000"/>
          </a:bodyPr>
          <a:lstStyle/>
          <a:p>
            <a:pPr algn="just" fontAlgn="base"/>
            <a:r>
              <a:rPr lang="en-US" dirty="0">
                <a:latin typeface="Times New Roman" pitchFamily="18" charset="0"/>
                <a:cs typeface="Times New Roman" pitchFamily="18" charset="0"/>
              </a:rPr>
              <a:t>Weed”, in simple words, is nothing but the </a:t>
            </a:r>
            <a:r>
              <a:rPr lang="en-US" b="1" dirty="0">
                <a:solidFill>
                  <a:srgbClr val="FF0000"/>
                </a:solidFill>
                <a:latin typeface="Times New Roman" pitchFamily="18" charset="0"/>
                <a:cs typeface="Times New Roman" pitchFamily="18" charset="0"/>
              </a:rPr>
              <a:t>unwanted plant </a:t>
            </a:r>
            <a:r>
              <a:rPr lang="en-US" dirty="0">
                <a:latin typeface="Times New Roman" pitchFamily="18" charset="0"/>
                <a:cs typeface="Times New Roman" pitchFamily="18" charset="0"/>
              </a:rPr>
              <a:t>that grows in agricultural fields. However, in organic agriculture, there is more focus on suppressing the weed rather than eliminating it completely.</a:t>
            </a:r>
          </a:p>
          <a:p>
            <a:pPr algn="just" fontAlgn="base"/>
            <a:r>
              <a:rPr lang="en-US" dirty="0">
                <a:latin typeface="Times New Roman" pitchFamily="18" charset="0"/>
                <a:cs typeface="Times New Roman" pitchFamily="18" charset="0"/>
              </a:rPr>
              <a:t>The two most widely used weed management </a:t>
            </a:r>
            <a:r>
              <a:rPr lang="en-US" b="1" dirty="0">
                <a:latin typeface="Times New Roman" pitchFamily="18" charset="0"/>
                <a:cs typeface="Times New Roman" pitchFamily="18" charset="0"/>
              </a:rPr>
              <a:t>techniques</a:t>
            </a:r>
            <a:r>
              <a:rPr lang="en-US" dirty="0">
                <a:latin typeface="Times New Roman" pitchFamily="18" charset="0"/>
                <a:cs typeface="Times New Roman" pitchFamily="18" charset="0"/>
              </a:rPr>
              <a:t> are:</a:t>
            </a:r>
          </a:p>
          <a:p>
            <a:pPr algn="just" fontAlgn="base">
              <a:buNone/>
            </a:pPr>
            <a:r>
              <a:rPr lang="en-US" b="1" dirty="0">
                <a:solidFill>
                  <a:srgbClr val="FF0000"/>
                </a:solidFill>
                <a:latin typeface="Times New Roman" pitchFamily="18" charset="0"/>
                <a:cs typeface="Times New Roman" pitchFamily="18" charset="0"/>
              </a:rPr>
              <a:t>1. Mulching</a:t>
            </a:r>
            <a:r>
              <a:rPr lang="en-US" dirty="0">
                <a:latin typeface="Times New Roman" pitchFamily="18" charset="0"/>
                <a:cs typeface="Times New Roman" pitchFamily="18" charset="0"/>
              </a:rPr>
              <a:t> – a process wherein plastic films are used in order to block the growth of weed</a:t>
            </a:r>
          </a:p>
          <a:p>
            <a:pPr algn="just" fontAlgn="base">
              <a:buNone/>
            </a:pPr>
            <a:r>
              <a:rPr lang="en-US" b="1" dirty="0">
                <a:solidFill>
                  <a:srgbClr val="FF0000"/>
                </a:solidFill>
                <a:latin typeface="Times New Roman" pitchFamily="18" charset="0"/>
                <a:cs typeface="Times New Roman" pitchFamily="18" charset="0"/>
              </a:rPr>
              <a:t>2. Mowing and cutting </a:t>
            </a:r>
            <a:r>
              <a:rPr lang="en-US" dirty="0">
                <a:latin typeface="Times New Roman" pitchFamily="18" charset="0"/>
                <a:cs typeface="Times New Roman" pitchFamily="18" charset="0"/>
              </a:rPr>
              <a:t>– wherein there is a removal of weeds’ top growth</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Mulching: the 100% natural technique used in organic farmi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3076" name="AutoShape 4" descr="Mulching: the 100% natural technique used in organic farmi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3078" name="AutoShape 6" descr="Mulching: the 100% natural technique used in organic farmi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3080" name="Picture 8" descr="Mulching: the 100% natural technique used in organic farming -"/>
          <p:cNvPicPr>
            <a:picLocks noChangeAspect="1" noChangeArrowheads="1"/>
          </p:cNvPicPr>
          <p:nvPr/>
        </p:nvPicPr>
        <p:blipFill>
          <a:blip r:embed="rId2"/>
          <a:srcRect/>
          <a:stretch>
            <a:fillRect/>
          </a:stretch>
        </p:blipFill>
        <p:spPr bwMode="auto">
          <a:xfrm>
            <a:off x="0" y="0"/>
            <a:ext cx="5181162" cy="3455796"/>
          </a:xfrm>
          <a:prstGeom prst="rect">
            <a:avLst/>
          </a:prstGeom>
          <a:noFill/>
        </p:spPr>
      </p:pic>
      <p:sp>
        <p:nvSpPr>
          <p:cNvPr id="8" name="Rectangle 7"/>
          <p:cNvSpPr/>
          <p:nvPr/>
        </p:nvSpPr>
        <p:spPr>
          <a:xfrm>
            <a:off x="5643570" y="1285860"/>
            <a:ext cx="1133644" cy="369332"/>
          </a:xfrm>
          <a:prstGeom prst="rect">
            <a:avLst/>
          </a:prstGeom>
        </p:spPr>
        <p:txBody>
          <a:bodyPr wrap="none">
            <a:spAutoFit/>
          </a:bodyPr>
          <a:lstStyle/>
          <a:p>
            <a:r>
              <a:rPr lang="en-US" b="1" dirty="0">
                <a:solidFill>
                  <a:srgbClr val="FF0000"/>
                </a:solidFill>
                <a:latin typeface="Times New Roman" pitchFamily="18" charset="0"/>
                <a:cs typeface="Times New Roman" pitchFamily="18" charset="0"/>
              </a:rPr>
              <a:t>Mulching</a:t>
            </a:r>
            <a:endParaRPr lang="en-US" dirty="0"/>
          </a:p>
        </p:txBody>
      </p:sp>
      <p:pic>
        <p:nvPicPr>
          <p:cNvPr id="3082" name="Picture 10" descr="Lawn Mowing High Res Stock Images | Shutterstock"/>
          <p:cNvPicPr>
            <a:picLocks noChangeAspect="1" noChangeArrowheads="1"/>
          </p:cNvPicPr>
          <p:nvPr/>
        </p:nvPicPr>
        <p:blipFill>
          <a:blip r:embed="rId3"/>
          <a:srcRect/>
          <a:stretch>
            <a:fillRect/>
          </a:stretch>
        </p:blipFill>
        <p:spPr bwMode="auto">
          <a:xfrm>
            <a:off x="4286248" y="3429000"/>
            <a:ext cx="4654696" cy="3274660"/>
          </a:xfrm>
          <a:prstGeom prst="rect">
            <a:avLst/>
          </a:prstGeom>
          <a:noFill/>
        </p:spPr>
      </p:pic>
      <p:sp>
        <p:nvSpPr>
          <p:cNvPr id="10" name="Rectangle 9"/>
          <p:cNvSpPr/>
          <p:nvPr/>
        </p:nvSpPr>
        <p:spPr>
          <a:xfrm>
            <a:off x="1428728" y="4857760"/>
            <a:ext cx="2230098" cy="369332"/>
          </a:xfrm>
          <a:prstGeom prst="rect">
            <a:avLst/>
          </a:prstGeom>
        </p:spPr>
        <p:txBody>
          <a:bodyPr wrap="none">
            <a:spAutoFit/>
          </a:bodyPr>
          <a:lstStyle/>
          <a:p>
            <a:r>
              <a:rPr lang="en-US" b="1" dirty="0">
                <a:solidFill>
                  <a:srgbClr val="FF0000"/>
                </a:solidFill>
                <a:latin typeface="Times New Roman" pitchFamily="18" charset="0"/>
                <a:cs typeface="Times New Roman" pitchFamily="18" charset="0"/>
              </a:rPr>
              <a:t>Mowing and cutting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99FF4-260E-F02E-41F0-8C7954B3F5A2}"/>
              </a:ext>
            </a:extLst>
          </p:cNvPr>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3. Crop Diversity</a:t>
            </a:r>
            <a:endParaRPr lang="en-IN" dirty="0"/>
          </a:p>
        </p:txBody>
      </p:sp>
      <p:sp>
        <p:nvSpPr>
          <p:cNvPr id="3" name="Content Placeholder 2">
            <a:extLst>
              <a:ext uri="{FF2B5EF4-FFF2-40B4-BE49-F238E27FC236}">
                <a16:creationId xmlns:a16="http://schemas.microsoft.com/office/drawing/2014/main" id="{5326CBCE-2663-38F3-8F52-39C4F4D6420C}"/>
              </a:ext>
            </a:extLst>
          </p:cNvPr>
          <p:cNvSpPr>
            <a:spLocks noGrp="1"/>
          </p:cNvSpPr>
          <p:nvPr>
            <p:ph idx="1"/>
          </p:nvPr>
        </p:nvSpPr>
        <p:spPr/>
        <p:txBody>
          <a:bodyPr/>
          <a:lstStyle/>
          <a:p>
            <a:pPr algn="just"/>
            <a:r>
              <a:rPr lang="en-US" b="0" i="0" dirty="0">
                <a:solidFill>
                  <a:srgbClr val="111111"/>
                </a:solidFill>
                <a:effectLst/>
                <a:highlight>
                  <a:srgbClr val="FFFFFF"/>
                </a:highlight>
                <a:latin typeface="Times New Roman" panose="02020603050405020304" pitchFamily="18" charset="0"/>
                <a:cs typeface="Times New Roman" panose="02020603050405020304" pitchFamily="18" charset="0"/>
              </a:rPr>
              <a:t>Diversity within a crop includes </a:t>
            </a:r>
            <a:r>
              <a:rPr lang="en-US" b="1" i="0" dirty="0">
                <a:solidFill>
                  <a:srgbClr val="111111"/>
                </a:solidFill>
                <a:effectLst/>
                <a:latin typeface="Times New Roman" panose="02020603050405020304" pitchFamily="18" charset="0"/>
                <a:cs typeface="Times New Roman" panose="02020603050405020304" pitchFamily="18" charset="0"/>
              </a:rPr>
              <a:t>genetically-influenced attributes such as seed size, branching pattern, height, flower color, fruiting time, and flavor</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0232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642942"/>
          </a:xfrm>
        </p:spPr>
        <p:txBody>
          <a:bodyPr>
            <a:normAutofit fontScale="90000"/>
          </a:bodyPr>
          <a:lstStyle/>
          <a:p>
            <a:br>
              <a:rPr lang="en-US" dirty="0"/>
            </a:br>
            <a:endParaRPr lang="en-US" dirty="0"/>
          </a:p>
        </p:txBody>
      </p:sp>
      <p:sp>
        <p:nvSpPr>
          <p:cNvPr id="3" name="Content Placeholder 2"/>
          <p:cNvSpPr>
            <a:spLocks noGrp="1"/>
          </p:cNvSpPr>
          <p:nvPr>
            <p:ph idx="1"/>
          </p:nvPr>
        </p:nvSpPr>
        <p:spPr>
          <a:xfrm>
            <a:off x="457200" y="785794"/>
            <a:ext cx="8229600" cy="5786478"/>
          </a:xfrm>
        </p:spPr>
        <p:txBody>
          <a:bodyPr>
            <a:normAutofit fontScale="92500" lnSpcReduction="20000"/>
          </a:bodyPr>
          <a:lstStyle/>
          <a:p>
            <a:pPr algn="just" fontAlgn="base"/>
            <a:r>
              <a:rPr lang="en-US" b="1" dirty="0">
                <a:solidFill>
                  <a:srgbClr val="FF0000"/>
                </a:solidFill>
                <a:latin typeface="Times New Roman" pitchFamily="18" charset="0"/>
                <a:cs typeface="Times New Roman" pitchFamily="18" charset="0"/>
              </a:rPr>
              <a:t>Crop diversity</a:t>
            </a:r>
            <a:r>
              <a:rPr lang="en-US" dirty="0">
                <a:latin typeface="Times New Roman" pitchFamily="18" charset="0"/>
                <a:cs typeface="Times New Roman" pitchFamily="18" charset="0"/>
              </a:rPr>
              <a:t> is the </a:t>
            </a:r>
            <a:r>
              <a:rPr lang="en-US" b="1" dirty="0">
                <a:solidFill>
                  <a:srgbClr val="0070C0"/>
                </a:solidFill>
                <a:latin typeface="Times New Roman" pitchFamily="18" charset="0"/>
                <a:cs typeface="Times New Roman" pitchFamily="18" charset="0"/>
              </a:rPr>
              <a:t>variance</a:t>
            </a:r>
            <a:r>
              <a:rPr lang="en-US" dirty="0">
                <a:latin typeface="Times New Roman" pitchFamily="18" charset="0"/>
                <a:cs typeface="Times New Roman" pitchFamily="18" charset="0"/>
              </a:rPr>
              <a:t> in </a:t>
            </a:r>
            <a:r>
              <a:rPr lang="en-US" b="1" dirty="0">
                <a:solidFill>
                  <a:schemeClr val="accent4">
                    <a:lumMod val="50000"/>
                  </a:schemeClr>
                </a:solidFill>
                <a:latin typeface="Times New Roman" pitchFamily="18" charset="0"/>
                <a:cs typeface="Times New Roman" pitchFamily="18" charset="0"/>
              </a:rPr>
              <a:t>genetic and phenotypic</a:t>
            </a:r>
            <a:r>
              <a:rPr lang="en-US" dirty="0">
                <a:latin typeface="Times New Roman" pitchFamily="18" charset="0"/>
                <a:cs typeface="Times New Roman" pitchFamily="18" charset="0"/>
              </a:rPr>
              <a:t> characteristics of plants used in agriculture. ... Crop diversity loss threatens global food security, as the world's human population depends on a diminishing number of varieties of a diminishing number of crop species.</a:t>
            </a:r>
          </a:p>
          <a:p>
            <a:pPr algn="just" fontAlgn="base"/>
            <a:r>
              <a:rPr lang="en-US" dirty="0">
                <a:latin typeface="Times New Roman" pitchFamily="18" charset="0"/>
                <a:cs typeface="Times New Roman" pitchFamily="18" charset="0"/>
              </a:rPr>
              <a:t>Earlier, </a:t>
            </a:r>
            <a:r>
              <a:rPr lang="en-US" b="1" dirty="0">
                <a:solidFill>
                  <a:srgbClr val="FF0000"/>
                </a:solidFill>
                <a:latin typeface="Times New Roman" pitchFamily="18" charset="0"/>
                <a:cs typeface="Times New Roman" pitchFamily="18" charset="0"/>
              </a:rPr>
              <a:t>Monoculture</a:t>
            </a:r>
            <a:r>
              <a:rPr lang="en-US" dirty="0">
                <a:latin typeface="Times New Roman" pitchFamily="18" charset="0"/>
                <a:cs typeface="Times New Roman" pitchFamily="18" charset="0"/>
              </a:rPr>
              <a:t> was the only practice used in the agricultural fields wherein only one type of crop was harvested and cultivated in a particular location. However, in the recent world, </a:t>
            </a:r>
            <a:r>
              <a:rPr lang="en-US" b="1" dirty="0" err="1">
                <a:solidFill>
                  <a:srgbClr val="FF0000"/>
                </a:solidFill>
                <a:latin typeface="Times New Roman" pitchFamily="18" charset="0"/>
                <a:cs typeface="Times New Roman" pitchFamily="18" charset="0"/>
              </a:rPr>
              <a:t>Polyculture</a:t>
            </a:r>
            <a:r>
              <a:rPr lang="en-US" dirty="0">
                <a:latin typeface="Times New Roman" pitchFamily="18" charset="0"/>
                <a:cs typeface="Times New Roman" pitchFamily="18" charset="0"/>
              </a:rPr>
              <a:t> has come into the picture wherein different kinds of crops are harvested and cultivated in order to meet </a:t>
            </a:r>
            <a:r>
              <a:rPr lang="en-US" dirty="0">
                <a:solidFill>
                  <a:srgbClr val="FF0000"/>
                </a:solidFill>
                <a:latin typeface="Times New Roman" pitchFamily="18" charset="0"/>
                <a:cs typeface="Times New Roman" pitchFamily="18" charset="0"/>
              </a:rPr>
              <a:t>the </a:t>
            </a:r>
            <a:r>
              <a:rPr lang="en-US" b="1" dirty="0">
                <a:solidFill>
                  <a:srgbClr val="FF0000"/>
                </a:solidFill>
                <a:latin typeface="Times New Roman" pitchFamily="18" charset="0"/>
                <a:cs typeface="Times New Roman" pitchFamily="18" charset="0"/>
              </a:rPr>
              <a:t>increasing crop demand</a:t>
            </a:r>
            <a:r>
              <a:rPr lang="en-US" dirty="0">
                <a:latin typeface="Times New Roman" pitchFamily="18" charset="0"/>
                <a:cs typeface="Times New Roman" pitchFamily="18" charset="0"/>
              </a:rPr>
              <a:t> and produce the required soil microorganisms.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rgbClr val="FF0000"/>
                </a:solidFill>
                <a:latin typeface="Times New Roman" pitchFamily="18" charset="0"/>
                <a:cs typeface="Times New Roman" pitchFamily="18" charset="0"/>
              </a:rPr>
              <a:t>4. Controlling other organism</a:t>
            </a:r>
            <a:br>
              <a:rPr lang="en-US" b="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285720" y="1000108"/>
            <a:ext cx="8501122" cy="5500726"/>
          </a:xfrm>
        </p:spPr>
        <p:txBody>
          <a:bodyPr/>
          <a:lstStyle/>
          <a:p>
            <a:pPr algn="just">
              <a:buNone/>
            </a:pPr>
            <a:r>
              <a:rPr lang="en-IN" dirty="0">
                <a:latin typeface="Times New Roman" pitchFamily="18" charset="0"/>
                <a:cs typeface="Times New Roman" pitchFamily="18" charset="0"/>
              </a:rPr>
              <a:t>Controlling of other organism can be done by using </a:t>
            </a:r>
            <a:r>
              <a:rPr lang="en-IN" b="1" dirty="0">
                <a:latin typeface="Times New Roman" pitchFamily="18" charset="0"/>
                <a:cs typeface="Times New Roman" pitchFamily="18" charset="0"/>
              </a:rPr>
              <a:t>herbicides</a:t>
            </a:r>
            <a:r>
              <a:rPr lang="en-IN" dirty="0">
                <a:latin typeface="Times New Roman" pitchFamily="18" charset="0"/>
                <a:cs typeface="Times New Roman" pitchFamily="18" charset="0"/>
              </a:rPr>
              <a:t> to protect from weeds and </a:t>
            </a:r>
            <a:r>
              <a:rPr lang="en-IN" b="1" dirty="0" err="1">
                <a:latin typeface="Times New Roman" pitchFamily="18" charset="0"/>
                <a:cs typeface="Times New Roman" pitchFamily="18" charset="0"/>
              </a:rPr>
              <a:t>pestisides</a:t>
            </a:r>
            <a:r>
              <a:rPr lang="en-IN" dirty="0">
                <a:latin typeface="Times New Roman" pitchFamily="18" charset="0"/>
                <a:cs typeface="Times New Roman" pitchFamily="18" charset="0"/>
              </a:rPr>
              <a:t>, to protect from pests.</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latin typeface="Times New Roman" pitchFamily="18" charset="0"/>
                <a:cs typeface="Times New Roman" pitchFamily="18" charset="0"/>
              </a:rPr>
              <a:t>Benefits of organic farming</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68760"/>
            <a:ext cx="8229600" cy="5314602"/>
          </a:xfrm>
        </p:spPr>
        <p:txBody>
          <a:bodyPr>
            <a:normAutofit/>
          </a:bodyPr>
          <a:lstStyle/>
          <a:p>
            <a:pPr marL="514350" indent="-514350">
              <a:buFont typeface="+mj-lt"/>
              <a:buAutoNum type="arabicPeriod"/>
            </a:pPr>
            <a:r>
              <a:rPr lang="en-IN" b="1" dirty="0">
                <a:solidFill>
                  <a:srgbClr val="00B0F0"/>
                </a:solidFill>
                <a:latin typeface="Times New Roman" pitchFamily="18" charset="0"/>
                <a:cs typeface="Times New Roman" pitchFamily="18" charset="0"/>
              </a:rPr>
              <a:t>Increase the long term soil fertility</a:t>
            </a:r>
          </a:p>
          <a:p>
            <a:pPr marL="514350" indent="-514350">
              <a:buFont typeface="+mj-lt"/>
              <a:buAutoNum type="arabicPeriod"/>
            </a:pPr>
            <a:r>
              <a:rPr lang="en-IN" b="1" dirty="0">
                <a:solidFill>
                  <a:srgbClr val="00B0F0"/>
                </a:solidFill>
                <a:latin typeface="Times New Roman" pitchFamily="18" charset="0"/>
                <a:cs typeface="Times New Roman" pitchFamily="18" charset="0"/>
              </a:rPr>
              <a:t>Control pests and diseases without harming the environment</a:t>
            </a:r>
          </a:p>
          <a:p>
            <a:pPr marL="514350" indent="-514350">
              <a:buFont typeface="+mj-lt"/>
              <a:buAutoNum type="arabicPeriod"/>
            </a:pPr>
            <a:r>
              <a:rPr lang="en-IN" b="1" dirty="0">
                <a:solidFill>
                  <a:srgbClr val="00B0F0"/>
                </a:solidFill>
                <a:latin typeface="Times New Roman" pitchFamily="18" charset="0"/>
                <a:cs typeface="Times New Roman" pitchFamily="18" charset="0"/>
              </a:rPr>
              <a:t>Disease and pest resistance </a:t>
            </a:r>
            <a:r>
              <a:rPr lang="en-IN" dirty="0">
                <a:latin typeface="Times New Roman" pitchFamily="18" charset="0"/>
                <a:cs typeface="Times New Roman" pitchFamily="18" charset="0"/>
              </a:rPr>
              <a:t>plants can be produced</a:t>
            </a:r>
          </a:p>
          <a:p>
            <a:pPr marL="514350" indent="-514350">
              <a:buFont typeface="+mj-lt"/>
              <a:buAutoNum type="arabicPeriod"/>
            </a:pPr>
            <a:r>
              <a:rPr lang="en-IN" b="1" dirty="0">
                <a:solidFill>
                  <a:srgbClr val="00B0F0"/>
                </a:solidFill>
                <a:latin typeface="Times New Roman" pitchFamily="18" charset="0"/>
                <a:cs typeface="Times New Roman" pitchFamily="18" charset="0"/>
              </a:rPr>
              <a:t>Weed competitiveness</a:t>
            </a:r>
          </a:p>
          <a:p>
            <a:pPr marL="514350" indent="-514350">
              <a:buFont typeface="+mj-lt"/>
              <a:buAutoNum type="arabicPeriod"/>
            </a:pPr>
            <a:r>
              <a:rPr lang="en-IN" b="1" dirty="0">
                <a:solidFill>
                  <a:srgbClr val="00B0F0"/>
                </a:solidFill>
                <a:latin typeface="Times New Roman" pitchFamily="18" charset="0"/>
                <a:cs typeface="Times New Roman" pitchFamily="18" charset="0"/>
              </a:rPr>
              <a:t>Lower input of cost</a:t>
            </a:r>
          </a:p>
          <a:p>
            <a:pPr marL="514350" indent="-514350">
              <a:buFont typeface="+mj-lt"/>
              <a:buAutoNum type="arabicPeriod"/>
            </a:pPr>
            <a:r>
              <a:rPr lang="en-IN" b="1" dirty="0">
                <a:solidFill>
                  <a:srgbClr val="00B0F0"/>
                </a:solidFill>
                <a:latin typeface="Times New Roman" pitchFamily="18" charset="0"/>
                <a:cs typeface="Times New Roman" pitchFamily="18" charset="0"/>
              </a:rPr>
              <a:t>Drought resistance</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latin typeface="Times New Roman" pitchFamily="18" charset="0"/>
                <a:cs typeface="Times New Roman" pitchFamily="18" charset="0"/>
              </a:rPr>
              <a:t>Limitations of organic farming</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8229600" cy="5286412"/>
          </a:xfrm>
        </p:spPr>
        <p:txBody>
          <a:bodyPr>
            <a:normAutofit/>
          </a:bodyPr>
          <a:lstStyle/>
          <a:p>
            <a:pPr algn="just"/>
            <a:r>
              <a:rPr lang="en-US" dirty="0">
                <a:latin typeface="Times New Roman" pitchFamily="18" charset="0"/>
                <a:cs typeface="Times New Roman" pitchFamily="18" charset="0"/>
              </a:rPr>
              <a:t>Organic </a:t>
            </a:r>
            <a:r>
              <a:rPr lang="en-US" dirty="0" err="1">
                <a:solidFill>
                  <a:srgbClr val="FF0000"/>
                </a:solidFill>
                <a:latin typeface="Times New Roman" pitchFamily="18" charset="0"/>
                <a:cs typeface="Times New Roman" pitchFamily="18" charset="0"/>
              </a:rPr>
              <a:t>mannure</a:t>
            </a:r>
            <a:r>
              <a:rPr lang="en-US" dirty="0">
                <a:latin typeface="Times New Roman" pitchFamily="18" charset="0"/>
                <a:cs typeface="Times New Roman" pitchFamily="18" charset="0"/>
              </a:rPr>
              <a:t> is not abundantly available.</a:t>
            </a:r>
          </a:p>
          <a:p>
            <a:pPr algn="just"/>
            <a:r>
              <a:rPr lang="en-US" dirty="0">
                <a:latin typeface="Times New Roman" pitchFamily="18" charset="0"/>
                <a:cs typeface="Times New Roman" pitchFamily="18" charset="0"/>
              </a:rPr>
              <a:t>Production in organic farming </a:t>
            </a:r>
            <a:r>
              <a:rPr lang="en-US" dirty="0">
                <a:solidFill>
                  <a:srgbClr val="FF0000"/>
                </a:solidFill>
                <a:latin typeface="Times New Roman" pitchFamily="18" charset="0"/>
                <a:cs typeface="Times New Roman" pitchFamily="18" charset="0"/>
              </a:rPr>
              <a:t>declines</a:t>
            </a:r>
            <a:r>
              <a:rPr lang="en-US" dirty="0">
                <a:latin typeface="Times New Roman" pitchFamily="18" charset="0"/>
                <a:cs typeface="Times New Roman" pitchFamily="18" charset="0"/>
              </a:rPr>
              <a:t> during first few years</a:t>
            </a:r>
          </a:p>
          <a:p>
            <a:pPr algn="just"/>
            <a:r>
              <a:rPr lang="en-IN" dirty="0">
                <a:latin typeface="Times New Roman" pitchFamily="18" charset="0"/>
                <a:cs typeface="Times New Roman" pitchFamily="18" charset="0"/>
              </a:rPr>
              <a:t>Understanding about organic production, processing, certification are </a:t>
            </a:r>
            <a:r>
              <a:rPr lang="en-IN" b="1" dirty="0">
                <a:latin typeface="Times New Roman" pitchFamily="18" charset="0"/>
                <a:cs typeface="Times New Roman" pitchFamily="18" charset="0"/>
              </a:rPr>
              <a:t>beyond the understanding</a:t>
            </a:r>
            <a:r>
              <a:rPr lang="en-IN" dirty="0">
                <a:latin typeface="Times New Roman" pitchFamily="18" charset="0"/>
                <a:cs typeface="Times New Roman" pitchFamily="18" charset="0"/>
              </a:rPr>
              <a:t> of ordinary Indian farmer.</a:t>
            </a:r>
            <a:endParaRPr lang="en-US" dirty="0">
              <a:latin typeface="Times New Roman" pitchFamily="18" charset="0"/>
              <a:cs typeface="Times New Roman" pitchFamily="18" charset="0"/>
            </a:endParaRPr>
          </a:p>
          <a:p>
            <a:pPr algn="just"/>
            <a:r>
              <a:rPr lang="en-US" dirty="0" err="1">
                <a:latin typeface="Times New Roman" pitchFamily="18" charset="0"/>
                <a:cs typeface="Times New Roman" pitchFamily="18" charset="0"/>
              </a:rPr>
              <a:t>Marketting</a:t>
            </a:r>
            <a:r>
              <a:rPr lang="en-US" dirty="0">
                <a:latin typeface="Times New Roman" pitchFamily="18" charset="0"/>
                <a:cs typeface="Times New Roman" pitchFamily="18" charset="0"/>
              </a:rPr>
              <a:t> of organic products is not properly streamlined.</a:t>
            </a:r>
          </a:p>
          <a:p>
            <a:pPr algn="just"/>
            <a:r>
              <a:rPr lang="en-US" dirty="0">
                <a:latin typeface="Times New Roman" pitchFamily="18" charset="0"/>
                <a:cs typeface="Times New Roman" pitchFamily="18" charset="0"/>
              </a:rPr>
              <a:t>Inability to Use </a:t>
            </a:r>
            <a:r>
              <a:rPr lang="en-US" b="1" dirty="0">
                <a:solidFill>
                  <a:srgbClr val="FF0000"/>
                </a:solidFill>
                <a:latin typeface="Times New Roman" pitchFamily="18" charset="0"/>
                <a:cs typeface="Times New Roman" pitchFamily="18" charset="0"/>
              </a:rPr>
              <a:t>Genetically Modified</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Crops</a:t>
            </a:r>
            <a:r>
              <a:rPr lang="en-US" dirty="0">
                <a:latin typeface="Times New Roman" pitchFamily="18" charset="0"/>
                <a:cs typeface="Times New Roman" pitchFamily="18" charset="0"/>
              </a:rPr>
              <a:t>.</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EAD16-EC79-B714-F10C-B9CF926BDD91}"/>
              </a:ext>
            </a:extLst>
          </p:cNvPr>
          <p:cNvSpPr>
            <a:spLocks noGrp="1"/>
          </p:cNvSpPr>
          <p:nvPr>
            <p:ph type="title"/>
          </p:nvPr>
        </p:nvSpPr>
        <p:spPr/>
        <p:txBody>
          <a:bodyPr/>
          <a:lstStyle/>
          <a:p>
            <a:r>
              <a:rPr lang="en-US" b="1" dirty="0">
                <a:solidFill>
                  <a:srgbClr val="FF0000"/>
                </a:solidFill>
                <a:latin typeface="Times New Roman" panose="02020603050405020304" pitchFamily="18" charset="0"/>
                <a:cs typeface="Times New Roman" panose="02020603050405020304" pitchFamily="18" charset="0"/>
              </a:rPr>
              <a:t>Main issues for organic farming</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16534F-0423-C6AF-854D-3BEE53A0D149}"/>
              </a:ext>
            </a:extLst>
          </p:cNvPr>
          <p:cNvSpPr>
            <a:spLocks noGrp="1"/>
          </p:cNvSpPr>
          <p:nvPr>
            <p:ph idx="1"/>
          </p:nvPr>
        </p:nvSpPr>
        <p:spPr>
          <a:xfrm>
            <a:off x="323528" y="1124744"/>
            <a:ext cx="8640960" cy="5458618"/>
          </a:xfrm>
        </p:spPr>
        <p:txBody>
          <a:bodyPr>
            <a:normAutofit fontScale="77500" lnSpcReduction="20000"/>
          </a:bodyPr>
          <a:lstStyle/>
          <a:p>
            <a:pPr algn="just"/>
            <a:r>
              <a:rPr lang="en-US" b="1" dirty="0">
                <a:latin typeface="Times New Roman" panose="02020603050405020304" pitchFamily="18" charset="0"/>
                <a:cs typeface="Times New Roman" panose="02020603050405020304" pitchFamily="18" charset="0"/>
              </a:rPr>
              <a:t>Standards: </a:t>
            </a:r>
          </a:p>
          <a:p>
            <a:pPr lvl="1" algn="just"/>
            <a:r>
              <a:rPr lang="en-US" b="1" dirty="0">
                <a:latin typeface="Times New Roman" panose="02020603050405020304" pitchFamily="18" charset="0"/>
                <a:cs typeface="Times New Roman" panose="02020603050405020304" pitchFamily="18" charset="0"/>
              </a:rPr>
              <a:t>Globally:</a:t>
            </a:r>
            <a:r>
              <a:rPr lang="en-IN" dirty="0">
                <a:latin typeface="Times New Roman" panose="02020603050405020304" pitchFamily="18" charset="0"/>
                <a:cs typeface="Times New Roman" panose="02020603050405020304" pitchFamily="18" charset="0"/>
              </a:rPr>
              <a:t>61 standards available (IFOAM (International Federation of Organic Agriculture and Movement) CODEX, EU (European Unit), Demeter, Japanese Agricultural Standard (JAS), </a:t>
            </a:r>
            <a:r>
              <a:rPr lang="en-IN" dirty="0" err="1">
                <a:latin typeface="Times New Roman" panose="02020603050405020304" pitchFamily="18" charset="0"/>
                <a:cs typeface="Times New Roman" panose="02020603050405020304" pitchFamily="18" charset="0"/>
              </a:rPr>
              <a:t>Naturland</a:t>
            </a:r>
            <a:r>
              <a:rPr lang="en-IN" dirty="0">
                <a:latin typeface="Times New Roman" panose="02020603050405020304" pitchFamily="18" charset="0"/>
                <a:cs typeface="Times New Roman" panose="02020603050405020304" pitchFamily="18" charset="0"/>
              </a:rPr>
              <a:t>, etc. </a:t>
            </a:r>
          </a:p>
          <a:p>
            <a:pPr lvl="1" algn="just"/>
            <a:r>
              <a:rPr lang="en-US" b="1" dirty="0">
                <a:latin typeface="Times New Roman" panose="02020603050405020304" pitchFamily="18" charset="0"/>
                <a:cs typeface="Times New Roman" panose="02020603050405020304" pitchFamily="18" charset="0"/>
              </a:rPr>
              <a:t>Indian Standard: </a:t>
            </a:r>
            <a:r>
              <a:rPr lang="en-US" dirty="0">
                <a:latin typeface="Times New Roman" panose="02020603050405020304" pitchFamily="18" charset="0"/>
                <a:cs typeface="Times New Roman" panose="02020603050405020304" pitchFamily="18" charset="0"/>
              </a:rPr>
              <a:t>NPOP (National Programme for Organic Production); APEDA (Agricultural and Process Food Products Export Development Authority ) </a:t>
            </a:r>
            <a:endParaRPr lang="en-US" b="1" dirty="0">
              <a:latin typeface="Times New Roman" panose="02020603050405020304" pitchFamily="18" charset="0"/>
              <a:cs typeface="Times New Roman" panose="02020603050405020304" pitchFamily="18" charset="0"/>
            </a:endParaRPr>
          </a:p>
          <a:p>
            <a:pPr algn="just"/>
            <a:r>
              <a:rPr lang="en-US" b="1" dirty="0">
                <a:latin typeface="Times New Roman" panose="02020603050405020304" pitchFamily="18" charset="0"/>
                <a:cs typeface="Times New Roman" panose="02020603050405020304" pitchFamily="18" charset="0"/>
              </a:rPr>
              <a:t>Inspection certification (India): </a:t>
            </a:r>
            <a:r>
              <a:rPr lang="en-IN" dirty="0" err="1">
                <a:latin typeface="Times New Roman" panose="02020603050405020304" pitchFamily="18" charset="0"/>
                <a:cs typeface="Times New Roman" panose="02020603050405020304" pitchFamily="18" charset="0"/>
              </a:rPr>
              <a:t>Ecocert</a:t>
            </a:r>
            <a:r>
              <a:rPr lang="en-IN" dirty="0">
                <a:latin typeface="Times New Roman" panose="02020603050405020304" pitchFamily="18" charset="0"/>
                <a:cs typeface="Times New Roman" panose="02020603050405020304" pitchFamily="18" charset="0"/>
              </a:rPr>
              <a:t> (G) (Aurangabad), Skal (N) (Bangalore), IMO (S) (Bangalore), SGS (S) (Gurgaon), </a:t>
            </a:r>
            <a:r>
              <a:rPr lang="en-IN" dirty="0" err="1">
                <a:latin typeface="Times New Roman" panose="02020603050405020304" pitchFamily="18" charset="0"/>
                <a:cs typeface="Times New Roman" panose="02020603050405020304" pitchFamily="18" charset="0"/>
              </a:rPr>
              <a:t>Naturland</a:t>
            </a:r>
            <a:r>
              <a:rPr lang="en-IN" dirty="0">
                <a:latin typeface="Times New Roman" panose="02020603050405020304" pitchFamily="18" charset="0"/>
                <a:cs typeface="Times New Roman" panose="02020603050405020304" pitchFamily="18" charset="0"/>
              </a:rPr>
              <a:t> (G) (Gurgaon), </a:t>
            </a:r>
            <a:r>
              <a:rPr lang="en-IN" dirty="0" err="1">
                <a:latin typeface="Times New Roman" panose="02020603050405020304" pitchFamily="18" charset="0"/>
                <a:cs typeface="Times New Roman" panose="02020603050405020304" pitchFamily="18" charset="0"/>
              </a:rPr>
              <a:t>Lacon</a:t>
            </a:r>
            <a:r>
              <a:rPr lang="en-IN" dirty="0">
                <a:latin typeface="Times New Roman" panose="02020603050405020304" pitchFamily="18" charset="0"/>
                <a:cs typeface="Times New Roman" panose="02020603050405020304" pitchFamily="18" charset="0"/>
              </a:rPr>
              <a:t> (G) (Cochin), </a:t>
            </a:r>
            <a:r>
              <a:rPr lang="en-IN" dirty="0" err="1">
                <a:latin typeface="Times New Roman" panose="02020603050405020304" pitchFamily="18" charset="0"/>
                <a:cs typeface="Times New Roman" panose="02020603050405020304" pitchFamily="18" charset="0"/>
              </a:rPr>
              <a:t>Indocert</a:t>
            </a:r>
            <a:r>
              <a:rPr lang="en-IN" dirty="0">
                <a:latin typeface="Times New Roman" panose="02020603050405020304" pitchFamily="18" charset="0"/>
                <a:cs typeface="Times New Roman" panose="02020603050405020304" pitchFamily="18" charset="0"/>
              </a:rPr>
              <a:t> (S) (Cochin), APOF (Bangalore), ISCOP (India Society for Certification of Organic Products, Coimbatore), </a:t>
            </a:r>
            <a:r>
              <a:rPr lang="en-IN" dirty="0" err="1">
                <a:latin typeface="Times New Roman" panose="02020603050405020304" pitchFamily="18" charset="0"/>
                <a:cs typeface="Times New Roman" panose="02020603050405020304" pitchFamily="18" charset="0"/>
              </a:rPr>
              <a:t>Bioinspectra</a:t>
            </a:r>
            <a:r>
              <a:rPr lang="en-IN" dirty="0">
                <a:latin typeface="Times New Roman" panose="02020603050405020304" pitchFamily="18" charset="0"/>
                <a:cs typeface="Times New Roman" panose="02020603050405020304" pitchFamily="18" charset="0"/>
              </a:rPr>
              <a:t>(S)(Cochin), IRFT Mumbai </a:t>
            </a:r>
            <a:endParaRPr lang="en-US" b="1" dirty="0">
              <a:latin typeface="Times New Roman" panose="02020603050405020304" pitchFamily="18" charset="0"/>
              <a:cs typeface="Times New Roman" panose="02020603050405020304" pitchFamily="18" charset="0"/>
            </a:endParaRPr>
          </a:p>
          <a:p>
            <a:pPr algn="just"/>
            <a:r>
              <a:rPr lang="en-US" b="1" dirty="0">
                <a:latin typeface="Times New Roman" panose="02020603050405020304" pitchFamily="18" charset="0"/>
                <a:cs typeface="Times New Roman" panose="02020603050405020304" pitchFamily="18" charset="0"/>
              </a:rPr>
              <a:t>Accreditation:</a:t>
            </a:r>
            <a:r>
              <a:rPr lang="en-IN" dirty="0">
                <a:latin typeface="Times New Roman" panose="02020603050405020304" pitchFamily="18" charset="0"/>
                <a:cs typeface="Times New Roman" panose="02020603050405020304" pitchFamily="18" charset="0"/>
              </a:rPr>
              <a:t>National Accreditation Board </a:t>
            </a:r>
            <a:endParaRPr lang="en-US" b="1" dirty="0">
              <a:latin typeface="Times New Roman" panose="02020603050405020304" pitchFamily="18" charset="0"/>
              <a:cs typeface="Times New Roman" panose="02020603050405020304" pitchFamily="18" charset="0"/>
            </a:endParaRPr>
          </a:p>
          <a:p>
            <a:pPr algn="just"/>
            <a:r>
              <a:rPr lang="en-US" b="1" dirty="0">
                <a:latin typeface="Times New Roman" panose="02020603050405020304" pitchFamily="18" charset="0"/>
                <a:cs typeface="Times New Roman" panose="02020603050405020304" pitchFamily="18" charset="0"/>
              </a:rPr>
              <a:t>Input</a:t>
            </a:r>
          </a:p>
          <a:p>
            <a:pPr algn="just"/>
            <a:r>
              <a:rPr lang="en-US" b="1" dirty="0">
                <a:latin typeface="Times New Roman" panose="02020603050405020304" pitchFamily="18" charset="0"/>
                <a:cs typeface="Times New Roman" panose="02020603050405020304" pitchFamily="18" charset="0"/>
              </a:rPr>
              <a:t>Market </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6263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3350</TotalTime>
  <Words>1465</Words>
  <Application>Microsoft Office PowerPoint</Application>
  <PresentationFormat>On-screen Show (4:3)</PresentationFormat>
  <Paragraphs>96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Algerian</vt:lpstr>
      <vt:lpstr>Arial</vt:lpstr>
      <vt:lpstr>Calibri</vt:lpstr>
      <vt:lpstr>Times New Roman</vt:lpstr>
      <vt:lpstr>Office Theme</vt:lpstr>
      <vt:lpstr>      BP603T.  HERBAL DRUG TECHNOLOGY  CLASS-4 TOPIC: Organic farming    </vt:lpstr>
      <vt:lpstr>Organic farming </vt:lpstr>
      <vt:lpstr>Principles of organic farming</vt:lpstr>
      <vt:lpstr>Objective of organic farming</vt:lpstr>
      <vt:lpstr>TYPES OF ORGANIC FARMING</vt:lpstr>
      <vt:lpstr>COMPONENTS OF ORGANIC FARMING</vt:lpstr>
      <vt:lpstr>PowerPoint Presentation</vt:lpstr>
      <vt:lpstr> </vt:lpstr>
      <vt:lpstr>PowerPoint Presentation</vt:lpstr>
      <vt:lpstr>Methods of organic farming</vt:lpstr>
      <vt:lpstr>1. Soil Management</vt:lpstr>
      <vt:lpstr>2. Weed management </vt:lpstr>
      <vt:lpstr>PowerPoint Presentation</vt:lpstr>
      <vt:lpstr>3. Crop Diversity</vt:lpstr>
      <vt:lpstr> </vt:lpstr>
      <vt:lpstr>4. Controlling other organism </vt:lpstr>
      <vt:lpstr>Benefits of organic farming</vt:lpstr>
      <vt:lpstr>Limitations of organic farming</vt:lpstr>
      <vt:lpstr>Main issues for organic farming</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sinivas</dc:creator>
  <cp:lastModifiedBy>DELL</cp:lastModifiedBy>
  <cp:revision>119</cp:revision>
  <dcterms:created xsi:type="dcterms:W3CDTF">2020-05-31T01:24:30Z</dcterms:created>
  <dcterms:modified xsi:type="dcterms:W3CDTF">2026-01-29T09:40:13Z</dcterms:modified>
</cp:coreProperties>
</file>