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2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666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FA1B8-06AB-4376-89B2-F38625CC1120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6F0FCA-6322-424A-AB78-7EE9FF103EC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F0FCA-6322-424A-AB78-7EE9FF103EC1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F0FCA-6322-424A-AB78-7EE9FF103EC1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1538" y="1428736"/>
            <a:ext cx="7632000" cy="972000"/>
          </a:xfrm>
        </p:spPr>
        <p:txBody>
          <a:bodyPr>
            <a:normAutofit fontScale="90000"/>
          </a:bodyPr>
          <a:lstStyle/>
          <a:p>
            <a:b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BP603T.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3200" b="1" dirty="0"/>
            </a:br>
            <a:r>
              <a:rPr lang="en-US" sz="27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HERBAL DRUG TECHNOLOGY</a:t>
            </a:r>
            <a:br>
              <a:rPr lang="en-US" sz="27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700" b="1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en-US" sz="27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CLASS-3</a:t>
            </a:r>
            <a:b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TOPIC</a:t>
            </a:r>
            <a:r>
              <a:rPr lang="en-US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2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Biodynamic Agriculture- Good agricultural practices in cultivation of medicinal plants including Organic farming </a:t>
            </a:r>
            <a:br>
              <a:rPr lang="en-US" sz="22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700" b="1" dirty="0">
                <a:solidFill>
                  <a:schemeClr val="tx2">
                    <a:lumMod val="75000"/>
                  </a:schemeClr>
                </a:solidFill>
              </a:rPr>
            </a:br>
            <a:endParaRPr lang="en-US" sz="3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7290" y="3786190"/>
            <a:ext cx="6800066" cy="1357322"/>
          </a:xfrm>
        </p:spPr>
        <p:txBody>
          <a:bodyPr>
            <a:normAutofit fontScale="40000" lnSpcReduction="20000"/>
          </a:bodyPr>
          <a:lstStyle/>
          <a:p>
            <a:endParaRPr lang="en-US" dirty="0">
              <a:solidFill>
                <a:srgbClr val="FF0000"/>
              </a:solidFill>
              <a:latin typeface="Algerian" pitchFamily="82" charset="0"/>
            </a:endParaRPr>
          </a:p>
          <a:p>
            <a:r>
              <a:rPr lang="en-US" sz="4500" b="1" dirty="0">
                <a:solidFill>
                  <a:srgbClr val="FF0000"/>
                </a:solidFill>
                <a:latin typeface="Algerian" pitchFamily="82" charset="0"/>
              </a:rPr>
              <a:t>BY</a:t>
            </a:r>
          </a:p>
          <a:p>
            <a:r>
              <a:rPr lang="en-US" sz="4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B.RATNA DEEPTHI</a:t>
            </a:r>
          </a:p>
          <a:p>
            <a:endParaRPr lang="en-US" dirty="0">
              <a:solidFill>
                <a:srgbClr val="FF0000"/>
              </a:solidFill>
              <a:latin typeface="Algerian" pitchFamily="82" charset="0"/>
            </a:endParaRPr>
          </a:p>
          <a:p>
            <a:r>
              <a:rPr lang="en-IN" sz="4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Academic year-2020-21</a:t>
            </a:r>
            <a:endParaRPr lang="en-US" sz="4200" b="1" dirty="0">
              <a:solidFill>
                <a:schemeClr val="tx1"/>
              </a:solidFill>
              <a:latin typeface="Algerian" pitchFamily="82" charset="0"/>
            </a:endParaRPr>
          </a:p>
        </p:txBody>
      </p:sp>
      <p:pic>
        <p:nvPicPr>
          <p:cNvPr id="1026" name="Picture 2" descr="RCP NEW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428604"/>
            <a:ext cx="1214446" cy="1220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285852" y="5214950"/>
            <a:ext cx="7000924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RAGHU COLLEGE OF PHARMACY</a:t>
            </a:r>
            <a:endParaRPr lang="en-US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Dakamarri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,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Bheemunipatnam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madndalam,Visakhapatnam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531162</a:t>
            </a:r>
          </a:p>
          <a:p>
            <a:r>
              <a:rPr lang="en-IN" dirty="0">
                <a:latin typeface="Times New Roman" pitchFamily="18" charset="0"/>
                <a:cs typeface="Times New Roman" pitchFamily="18" charset="0"/>
              </a:rPr>
              <a:t> 				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Biodynamic Agriculture</a:t>
            </a:r>
            <a:br>
              <a: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916832"/>
            <a:ext cx="8712968" cy="4824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u="sng" dirty="0">
                <a:latin typeface="Times New Roman" pitchFamily="18" charset="0"/>
                <a:cs typeface="Times New Roman" pitchFamily="18" charset="0"/>
              </a:rPr>
              <a:t>Definition: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	It is a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holistic, ecological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ethical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approach to farming which focuses exclusively on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organic farming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b="1" dirty="0">
                <a:latin typeface="Times New Roman" pitchFamily="18" charset="0"/>
                <a:cs typeface="Times New Roman" pitchFamily="18" charset="0"/>
              </a:rPr>
              <a:t>Biodynamic agriculture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can be done by implementing </a:t>
            </a:r>
            <a: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good agricultural practices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in cultivation of medicinal plants.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535892" cy="90872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Good agricultural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08720"/>
            <a:ext cx="8784976" cy="5832648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b="1" dirty="0">
                <a:highlight>
                  <a:srgbClr val="00FF00"/>
                </a:highlight>
                <a:latin typeface="Times New Roman" pitchFamily="18" charset="0"/>
                <a:cs typeface="Times New Roman" pitchFamily="18" charset="0"/>
              </a:rPr>
              <a:t>DEFINITION</a:t>
            </a:r>
            <a:r>
              <a:rPr lang="en-US" dirty="0">
                <a:highlight>
                  <a:srgbClr val="00FF00"/>
                </a:highlight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According to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Food and Agriculture Organization of United Nations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Good Agricultural Practices are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highlight>
                  <a:srgbClr val="00FFFF"/>
                </a:highlight>
                <a:latin typeface="Times New Roman" pitchFamily="18" charset="0"/>
                <a:cs typeface="Times New Roman" pitchFamily="18" charset="0"/>
              </a:rPr>
              <a:t>Practices that address environmental, economic and social sustainability for on-farm processes, and result in safe and quality food and non-food (medicinal products) agricultural products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”</a:t>
            </a:r>
            <a:endParaRPr lang="en-US" b="1" u="sng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To have a good standing of our farm produce in the international market </a:t>
            </a:r>
            <a:r>
              <a:rPr lang="en-US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Indian Good Agricultural Practices (INDGAP)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have been formulated adopting theses practices will ensure a safe and sustainable farm produce.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14290"/>
            <a:ext cx="8643998" cy="6527078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GAPs protect food at the primary stage of production from 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contamination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by the following: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Physical hazards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like rocks, dirt ,sand, filth, putrid and decomposed materials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Toxic chemical hazards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contaminants from the environment like heavy metals, environmental pollutants and industrial chemicals.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Excessive or unsafe levels of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agricultural chemical residues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as pesticides, fertilizers, veterinary drugs and other chemicals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Contamination or damage by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pests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vermin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and other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insects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Biological contamination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by mould, pathogenic bacteria or viruses which can cause spoilage, crop damage and food borne illness or chronic health hazards in humans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Some key points for adopting GAP are:</a:t>
            </a:r>
            <a:b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80728"/>
            <a:ext cx="8856984" cy="5760640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Selecting the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right type of land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 be cultivated for food crop production;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Planting the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best-quality seeds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of the most appropriate varieties;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Use of authorized and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acceptable chemical inputs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(fertilizers, pesticides) as per approved directions (e.g. concentration, frequency, timing of use);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Controlling the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quality of irrigation water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(in case of use);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Use of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appropriate harvesting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on-farm storing and handling techniques;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Use of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suitable methods for shipping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produce to markets or food processors.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Potential benefits of GAP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142984"/>
            <a:ext cx="8643998" cy="542928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Potential benefits of GAP are significant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Improvement in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quality and safety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food and other agricultural products. 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There is a marked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reduction in risk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non-compliance with national and international regulations regarding </a:t>
            </a:r>
            <a:r>
              <a:rPr lang="en-US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permitted pesticides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maximum levels of contaminants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including pesticides, veterinary drugs, radionuclide and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mycotoxins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in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food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non-food agricultural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products, as well as other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chemical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microbiological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physical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contamination hazards. 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Adoption of GAP helps to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promote sustainable agriculture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contributes to meeting national and international environment and social development objectives.</a:t>
            </a:r>
            <a:endParaRPr lang="en-US" b="1" u="sng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40" y="183152"/>
            <a:ext cx="8850248" cy="714380"/>
          </a:xfrm>
        </p:spPr>
        <p:txBody>
          <a:bodyPr>
            <a:normAutofit fontScale="90000"/>
          </a:bodyPr>
          <a:lstStyle/>
          <a:p>
            <a:b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GUIDELINES FOR GAP FOR MEDICINAL HERBS</a:t>
            </a:r>
            <a:b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240" y="1124744"/>
            <a:ext cx="8850248" cy="5590404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en-US" b="1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Identification/authentication of cultivated medicinal plants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>
              <a:buNone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1.1. Selection of medicinal plants</a:t>
            </a:r>
          </a:p>
          <a:p>
            <a:pPr marL="514350" indent="-514350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	1.2. Botanical identity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	1.3. Specimens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>
              <a:buNone/>
            </a:pPr>
            <a:r>
              <a:rPr lang="en-US" b="1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2. Seeds and other propagation materials. </a:t>
            </a:r>
          </a:p>
          <a:p>
            <a:pPr marL="514350" indent="-514350">
              <a:buNone/>
            </a:pPr>
            <a:r>
              <a:rPr lang="en-US" b="1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3. Cultivation</a:t>
            </a:r>
          </a:p>
          <a:p>
            <a:pPr marL="514350" indent="-514350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	3.1. Site selection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	3.2. Climate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	3.3. Soil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	3.4. Irrigation and drainage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	3.5. Ecological environment and social impact</a:t>
            </a:r>
          </a:p>
          <a:p>
            <a:pPr marL="514350" indent="-514350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	3.6. Plant maintenance and protection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>
              <a:buNone/>
            </a:pPr>
            <a:r>
              <a:rPr lang="en-US" b="1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4. Harvest</a:t>
            </a:r>
            <a:r>
              <a:rPr lang="en-US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>
              <a:buNone/>
            </a:pPr>
            <a:r>
              <a:rPr lang="en-US" b="1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5. Personnel</a:t>
            </a:r>
            <a:r>
              <a:rPr lang="en-US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Identification/authentication of cultivated medicinal plants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43000"/>
            <a:ext cx="8784976" cy="5500710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1.1. Selection of medicinal plants: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The species or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botanical variety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should be the same as that specified in the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national pharmacopoeia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or recommended by other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authoritative national documents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of the country. In the case of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newly introduced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medicinal plants, the species or botanical variety selected for cultivation should be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identified and documented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as the source material used or described in traditional medicine of the original country.</a:t>
            </a:r>
          </a:p>
          <a:p>
            <a:pPr algn="just"/>
            <a:r>
              <a:rPr lang="en-US" sz="2400" b="1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1.2. Botanical identity</a:t>
            </a:r>
            <a:r>
              <a:rPr lang="en-US" sz="2400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scientific name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(genus, species, subspecies/variety, author, and family) should be verified and recorded.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Ecotype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chemotype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phenotype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may also be provided as appropriate. </a:t>
            </a:r>
          </a:p>
          <a:p>
            <a:pPr algn="just"/>
            <a:r>
              <a:rPr lang="en-US" sz="2400" b="1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1.3. Specimens</a:t>
            </a:r>
            <a:r>
              <a:rPr lang="en-US" sz="2400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 : 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the case of the first registration to the identity of a botanical species, a voucher botanical specimen should be submitted to a regional or national herbarium for identification.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2. Seeds and other propagation materials</a:t>
            </a:r>
            <a:endParaRPr lang="en-US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507288" cy="4525963"/>
          </a:xfrm>
        </p:spPr>
        <p:txBody>
          <a:bodyPr/>
          <a:lstStyle/>
          <a:p>
            <a:pPr lvl="0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suppliers of </a:t>
            </a:r>
            <a:r>
              <a:rPr lang="en-US" b="1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seeds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and other propagation materials should provide all necessary information relating to the </a:t>
            </a:r>
            <a:r>
              <a:rPr lang="en-US" b="1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identity</a:t>
            </a:r>
            <a:r>
              <a:rPr lang="en-US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quality</a:t>
            </a:r>
            <a:r>
              <a:rPr lang="en-US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b="1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performance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of their products, as well as their </a:t>
            </a:r>
            <a:r>
              <a:rPr lang="en-US" b="1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breeding history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should be of the appropriate quality and be as </a:t>
            </a:r>
            <a:r>
              <a:rPr lang="en-US" b="1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free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as possible from </a:t>
            </a:r>
            <a:r>
              <a:rPr lang="en-US" b="1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contamination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b="1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diseases.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3. Cultivation</a:t>
            </a:r>
            <a:endParaRPr lang="en-US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92696"/>
            <a:ext cx="8712968" cy="5976664"/>
          </a:xfrm>
        </p:spPr>
        <p:txBody>
          <a:bodyPr>
            <a:normAutofit fontScale="70000" lnSpcReduction="20000"/>
          </a:bodyPr>
          <a:lstStyle/>
          <a:p>
            <a:pPr lvl="0" algn="just"/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400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conditions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3400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duration 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of cultivation vary depending on the </a:t>
            </a:r>
            <a:r>
              <a:rPr lang="en-US" sz="3400" b="1" dirty="0">
                <a:latin typeface="Times New Roman" pitchFamily="18" charset="0"/>
                <a:cs typeface="Times New Roman" pitchFamily="18" charset="0"/>
              </a:rPr>
              <a:t>quality of medicinal plant materials 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required. If no scientific published or documented cultivation data are available, traditional methods of cultivation should be followed, where feasible. </a:t>
            </a:r>
          </a:p>
          <a:p>
            <a:pPr lvl="0" algn="just"/>
            <a:endParaRPr lang="en-US" sz="34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Plants </a:t>
            </a:r>
            <a:r>
              <a:rPr lang="en-US" sz="3400" b="1" dirty="0">
                <a:latin typeface="Times New Roman" pitchFamily="18" charset="0"/>
                <a:cs typeface="Times New Roman" pitchFamily="18" charset="0"/>
              </a:rPr>
              <a:t>selected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according to </a:t>
            </a:r>
            <a:r>
              <a:rPr lang="en-US" sz="3400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environmental suitability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, should be followed, and </a:t>
            </a:r>
            <a:r>
              <a:rPr lang="en-US" sz="3400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tillage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should be adapted to plant growth and other requirements.</a:t>
            </a:r>
          </a:p>
          <a:p>
            <a:pPr algn="just"/>
            <a:r>
              <a:rPr lang="en-US" sz="3400" b="1" u="sng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3.1. Site selection:  </a:t>
            </a:r>
          </a:p>
          <a:p>
            <a:pPr algn="just"/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Medicinal plant materials derived from the </a:t>
            </a:r>
            <a:r>
              <a:rPr lang="en-US" sz="3400" b="1" dirty="0">
                <a:latin typeface="Times New Roman" pitchFamily="18" charset="0"/>
                <a:cs typeface="Times New Roman" pitchFamily="18" charset="0"/>
              </a:rPr>
              <a:t>same species 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can show </a:t>
            </a:r>
            <a:r>
              <a:rPr lang="en-US" sz="3400" b="1" dirty="0">
                <a:latin typeface="Times New Roman" pitchFamily="18" charset="0"/>
                <a:cs typeface="Times New Roman" pitchFamily="18" charset="0"/>
              </a:rPr>
              <a:t>significant differences in quality 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when cultivated at different </a:t>
            </a:r>
            <a:r>
              <a:rPr lang="en-US" sz="3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sites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, owing to the influence of </a:t>
            </a:r>
            <a:r>
              <a:rPr lang="en-US" sz="3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soil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climate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3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other factors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dirty="0">
                <a:latin typeface="Times New Roman" pitchFamily="18" charset="0"/>
                <a:cs typeface="Times New Roman" pitchFamily="18" charset="0"/>
              </a:rPr>
              <a:t>Risks of contamination 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as a result of pollution of the soil, air or water by hazardous chemicals should be </a:t>
            </a:r>
            <a:r>
              <a:rPr lang="en-US" sz="3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avoided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The impact of past land uses on the cultivation site, including the planting of previous crops and any applications of plant protection products.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85728"/>
            <a:ext cx="8784976" cy="638363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u="sng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3.2. Climate</a:t>
            </a:r>
            <a:r>
              <a:rPr lang="en-US" u="sng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Length of </a:t>
            </a:r>
            <a:r>
              <a:rPr lang="en-US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day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rainfall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(water supply) and field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temperature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significantly influence the 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physical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chemical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biological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qualities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of medicinal plants. 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duration of sunlight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average rainfall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average temperature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including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daytime and night-time temperature differences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also influence the physiological and biochemical activities of plants.</a:t>
            </a:r>
          </a:p>
          <a:p>
            <a:pPr marL="0" indent="0">
              <a:buNone/>
            </a:pPr>
            <a:r>
              <a:rPr lang="en-US" b="1" u="sng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3.3. Soil</a:t>
            </a:r>
            <a:r>
              <a:rPr lang="en-US" u="sng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The soil should contain appropriate 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amounts of nutrients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organic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matter and other elements to ensure optimal medicinal </a:t>
            </a:r>
            <a:r>
              <a:rPr lang="en-US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plant growth and quality. 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Optimal soil conditions, including 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soil type, drainage, moisture retention, fertility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pH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will be dictated by the selected medicinal plant species and/or target medicinal plant part. 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use of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fertilizers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is often indispensable in order to obtain large yields of medicinal plants. It is, however, necessary to ensure that correct types and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quantities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of fertilizers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are used through agricultural research.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38363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u="sng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3.4. Irrigation and drainage</a:t>
            </a:r>
            <a:r>
              <a:rPr lang="en-US" u="sng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Irrigation and drainage should be controlled and carried out in accordance with the needs of the individual medicinal plant species during its various stages of growth. 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Water used for irrigation purposes should comply with local, regional and/or national quality standards. 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Care should be exercised to ensure that the plants under cultivation are neither over- nor under-watered.</a:t>
            </a:r>
          </a:p>
          <a:p>
            <a:pPr marL="0" indent="0">
              <a:buNone/>
            </a:pPr>
            <a:r>
              <a:rPr lang="en-US" b="1" u="sng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3.5. Ecological environment and social impact</a:t>
            </a:r>
            <a:r>
              <a:rPr lang="en-US" u="sng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The introduction of non-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indiginous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medicinal plants into cultivation may have a detrimental impact on biological and ecological balance of the region. 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In terms of local income earning opportunities, small scale cultivation is often preferable so that local communities benefit directly from, for example, fair wages, equal employment opportunities and capital reinvestment.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14290"/>
            <a:ext cx="8568952" cy="652707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u="sng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3.6. Plant maintenance and protection</a:t>
            </a:r>
            <a:r>
              <a:rPr lang="en-US" u="sng" dirty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The timely application of measures such as </a:t>
            </a:r>
            <a:r>
              <a:rPr lang="en-US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topping, bud nipping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pruning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shading</a:t>
            </a:r>
            <a:r>
              <a:rPr lang="en-US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may be used to control the growth and development of the plant, there by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improving the quality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quantity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of the medicinal plant material being produced. 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Any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agrochemicals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used to promote the growth of or to protect medicinal plants should be kept to a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minimum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and applied </a:t>
            </a:r>
            <a:r>
              <a:rPr lang="en-US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only when no alternative measures are available. 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When necessary, only approved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natural</a:t>
            </a:r>
            <a:r>
              <a:rPr lang="en-US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pesticides</a:t>
            </a:r>
            <a:r>
              <a:rPr lang="en-US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herbicides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should be applied at the minimum effective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922"/>
            <a:ext cx="8229600" cy="79679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Harvest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836712"/>
            <a:ext cx="8784976" cy="573556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/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Medicinal plants should be harvested during the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optimal season or time period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 ensure the production of medicinal plant materials and finished herbal products of the best possible quality. 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The time of harvest depends on the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plant</a:t>
            </a:r>
            <a:r>
              <a:rPr lang="en-US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part</a:t>
            </a:r>
            <a:r>
              <a:rPr lang="en-US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 be used. 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Detailed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information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concerning the appropriate timing of harvest is often available in </a:t>
            </a:r>
            <a:r>
              <a:rPr lang="en-US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national pharmacopoeias, published standards, official monographs and major reference books. 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best time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for harvest (quality peak season/time of day) should be determined according to the </a:t>
            </a:r>
            <a:r>
              <a:rPr lang="en-US" dirty="0">
                <a:highlight>
                  <a:srgbClr val="FF00FF"/>
                </a:highlight>
                <a:latin typeface="Times New Roman" pitchFamily="18" charset="0"/>
                <a:cs typeface="Times New Roman" pitchFamily="18" charset="0"/>
              </a:rPr>
              <a:t>quality and quantity of biologically active constituents.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5. Personnel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64360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Growers and producers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should have adequate knowledge of the medicinal plant concerned.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This should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include botanical identification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cultivation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characteristics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environmental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requirements (soil type, soil pH, fertility, plant spacing and light requirements), as well as the means of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harvest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storage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All personnel (including field workers) involved in the propagation, cultivation, harvest and post-harvest processing stages of medicinal plant production should </a:t>
            </a:r>
            <a:r>
              <a:rPr lang="en-US" b="1" dirty="0">
                <a:highlight>
                  <a:srgbClr val="FF00FF"/>
                </a:highlight>
                <a:latin typeface="Times New Roman" pitchFamily="18" charset="0"/>
                <a:cs typeface="Times New Roman" pitchFamily="18" charset="0"/>
              </a:rPr>
              <a:t>maintain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appropriate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personal hygiene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should have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received training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regarding their hygiene responsibilities. 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Only properly trained personnel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wearing appropriate protective clothing (such as </a:t>
            </a:r>
            <a:r>
              <a:rPr lang="en-US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overalls, gloves, helmet, goggles, face mask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), should apply agrochemicals. 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Growers and producers should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receive instruction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on all issues relevant to the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protection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of the environment, conservation of medicinal plant species, and proper agricultural stewardship.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2155</TotalTime>
  <Words>1567</Words>
  <Application>Microsoft Office PowerPoint</Application>
  <PresentationFormat>On-screen Show (4:3)</PresentationFormat>
  <Paragraphs>94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Algerian</vt:lpstr>
      <vt:lpstr>Arial</vt:lpstr>
      <vt:lpstr>Calibri</vt:lpstr>
      <vt:lpstr>Times New Roman</vt:lpstr>
      <vt:lpstr>Office Theme</vt:lpstr>
      <vt:lpstr>      BP603T.  HERBAL DRUG TECHNOLOGY  CLASS-3 TOPIC: Biodynamic Agriculture- Good agricultural practices in cultivation of medicinal plants including Organic farming    </vt:lpstr>
      <vt:lpstr>Biodynamic Agriculture </vt:lpstr>
      <vt:lpstr>Good agricultural practice</vt:lpstr>
      <vt:lpstr>PowerPoint Presentation</vt:lpstr>
      <vt:lpstr>Some key points for adopting GAP are: </vt:lpstr>
      <vt:lpstr>Potential benefits of GAP</vt:lpstr>
      <vt:lpstr> GUIDELINES FOR GAP FOR MEDICINAL HERBS </vt:lpstr>
      <vt:lpstr>1. Identification/authentication of cultivated medicinal plants</vt:lpstr>
      <vt:lpstr>2. Seeds and other propagation materials</vt:lpstr>
      <vt:lpstr>3. Cultivation</vt:lpstr>
      <vt:lpstr>PowerPoint Presentation</vt:lpstr>
      <vt:lpstr>PowerPoint Presentation</vt:lpstr>
      <vt:lpstr>PowerPoint Presentation</vt:lpstr>
      <vt:lpstr>4. Harvest </vt:lpstr>
      <vt:lpstr>5. Personnel 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sinivas</dc:creator>
  <cp:lastModifiedBy>DELL</cp:lastModifiedBy>
  <cp:revision>102</cp:revision>
  <dcterms:created xsi:type="dcterms:W3CDTF">2020-05-31T01:24:30Z</dcterms:created>
  <dcterms:modified xsi:type="dcterms:W3CDTF">2026-01-29T09:39:33Z</dcterms:modified>
</cp:coreProperties>
</file>