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317" r:id="rId11"/>
    <p:sldId id="318" r:id="rId12"/>
    <p:sldId id="319" r:id="rId13"/>
    <p:sldId id="320" r:id="rId14"/>
    <p:sldId id="321" r:id="rId15"/>
    <p:sldId id="322" r:id="rId16"/>
    <p:sldId id="323" r:id="rId17"/>
    <p:sldId id="32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FF0066"/>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66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D24E89-2E7B-409A-A126-1A53DC070D1E}" type="datetimeFigureOut">
              <a:rPr lang="en-US" smtClean="0"/>
              <a:pPr/>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D24E89-2E7B-409A-A126-1A53DC070D1E}" type="datetimeFigureOut">
              <a:rPr lang="en-US" smtClean="0"/>
              <a:pPr/>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24E89-2E7B-409A-A126-1A53DC070D1E}" type="datetimeFigureOut">
              <a:rPr lang="en-US" smtClean="0"/>
              <a:pPr/>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24E89-2E7B-409A-A126-1A53DC070D1E}" type="datetimeFigureOut">
              <a:rPr lang="en-US" smtClean="0"/>
              <a:pPr/>
              <a:t>1/29/2026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EC651-BA23-4A5B-9265-3AD3C36B9A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1538" y="1428736"/>
            <a:ext cx="7632000" cy="972000"/>
          </a:xfrm>
        </p:spPr>
        <p:txBody>
          <a:bodyPr>
            <a:normAutofit fontScale="90000"/>
          </a:bodyPr>
          <a:lstStyle/>
          <a:p>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r>
              <a:rPr lang="en-US" sz="2200" b="1" dirty="0">
                <a:solidFill>
                  <a:srgbClr val="FF0000"/>
                </a:solidFill>
                <a:latin typeface="Times New Roman" pitchFamily="18" charset="0"/>
                <a:cs typeface="Times New Roman" pitchFamily="18" charset="0"/>
              </a:rPr>
              <a:t>BP603T.</a:t>
            </a:r>
            <a:r>
              <a:rPr lang="en-US" sz="3200" b="1" dirty="0">
                <a:latin typeface="Times New Roman" pitchFamily="18" charset="0"/>
                <a:cs typeface="Times New Roman" pitchFamily="18" charset="0"/>
              </a:rPr>
              <a:t> </a:t>
            </a:r>
            <a:br>
              <a:rPr lang="en-US" sz="3200" b="1" dirty="0"/>
            </a:br>
            <a:r>
              <a:rPr lang="en-US" sz="2700" b="1" dirty="0">
                <a:solidFill>
                  <a:schemeClr val="accent3">
                    <a:lumMod val="75000"/>
                  </a:schemeClr>
                </a:solidFill>
                <a:latin typeface="Times New Roman" pitchFamily="18" charset="0"/>
                <a:cs typeface="Times New Roman" pitchFamily="18" charset="0"/>
              </a:rPr>
              <a:t>HERBAL DRUG TECHNOLOGY</a:t>
            </a:r>
            <a:br>
              <a:rPr lang="en-US" sz="2700" b="1" dirty="0">
                <a:solidFill>
                  <a:schemeClr val="accent3">
                    <a:lumMod val="75000"/>
                  </a:schemeClr>
                </a:solidFill>
                <a:latin typeface="Times New Roman" pitchFamily="18" charset="0"/>
                <a:cs typeface="Times New Roman" pitchFamily="18" charset="0"/>
              </a:rPr>
            </a:br>
            <a:br>
              <a:rPr lang="en-US" sz="2700" b="1" dirty="0">
                <a:solidFill>
                  <a:schemeClr val="accent3">
                    <a:lumMod val="75000"/>
                  </a:schemeClr>
                </a:solidFill>
              </a:rPr>
            </a:br>
            <a:r>
              <a:rPr lang="en-US" sz="2700" b="1" dirty="0">
                <a:solidFill>
                  <a:schemeClr val="accent2">
                    <a:lumMod val="75000"/>
                  </a:schemeClr>
                </a:solidFill>
                <a:latin typeface="Times New Roman" pitchFamily="18" charset="0"/>
                <a:cs typeface="Times New Roman" pitchFamily="18" charset="0"/>
              </a:rPr>
              <a:t>CLASS-I</a:t>
            </a:r>
            <a:br>
              <a:rPr lang="en-US" sz="2200" b="1" dirty="0">
                <a:solidFill>
                  <a:schemeClr val="accent2">
                    <a:lumMod val="75000"/>
                  </a:schemeClr>
                </a:solidFill>
                <a:latin typeface="Times New Roman" pitchFamily="18" charset="0"/>
                <a:cs typeface="Times New Roman" pitchFamily="18" charset="0"/>
              </a:rPr>
            </a:br>
            <a:r>
              <a:rPr lang="en-US" sz="2200" b="1" dirty="0">
                <a:solidFill>
                  <a:schemeClr val="tx2">
                    <a:lumMod val="75000"/>
                  </a:schemeClr>
                </a:solidFill>
                <a:latin typeface="Times New Roman" pitchFamily="18" charset="0"/>
                <a:cs typeface="Times New Roman" pitchFamily="18" charset="0"/>
              </a:rPr>
              <a:t>TOPIC</a:t>
            </a:r>
            <a:r>
              <a:rPr lang="en-US" sz="2700" b="1" dirty="0">
                <a:solidFill>
                  <a:schemeClr val="tx2">
                    <a:lumMod val="75000"/>
                  </a:schemeClr>
                </a:solidFill>
                <a:latin typeface="Times New Roman" pitchFamily="18" charset="0"/>
                <a:cs typeface="Times New Roman" pitchFamily="18" charset="0"/>
              </a:rPr>
              <a:t>: </a:t>
            </a:r>
            <a:r>
              <a:rPr lang="en-US" sz="2200" b="1" dirty="0">
                <a:solidFill>
                  <a:srgbClr val="0070C0"/>
                </a:solidFill>
                <a:latin typeface="Times New Roman" pitchFamily="18" charset="0"/>
                <a:cs typeface="Times New Roman" pitchFamily="18" charset="0"/>
              </a:rPr>
              <a:t>INTRODUCTION TO SYLLABUS,  </a:t>
            </a:r>
            <a:br>
              <a:rPr lang="en-US" sz="2200" b="1" dirty="0">
                <a:solidFill>
                  <a:srgbClr val="0070C0"/>
                </a:solidFill>
                <a:latin typeface="Times New Roman" pitchFamily="18" charset="0"/>
                <a:cs typeface="Times New Roman" pitchFamily="18" charset="0"/>
              </a:rPr>
            </a:br>
            <a:r>
              <a:rPr lang="en-US" sz="2200" b="1" dirty="0">
                <a:solidFill>
                  <a:srgbClr val="0070C0"/>
                </a:solidFill>
                <a:latin typeface="Times New Roman" pitchFamily="18" charset="0"/>
                <a:cs typeface="Times New Roman" pitchFamily="18" charset="0"/>
              </a:rPr>
              <a:t>	UNIT-I- </a:t>
            </a:r>
            <a:r>
              <a:rPr lang="en-US" sz="2200" b="1" dirty="0">
                <a:solidFill>
                  <a:srgbClr val="00B050"/>
                </a:solidFill>
                <a:latin typeface="Times New Roman" pitchFamily="18" charset="0"/>
                <a:cs typeface="Times New Roman" pitchFamily="18" charset="0"/>
              </a:rPr>
              <a:t>DEFINITION</a:t>
            </a:r>
            <a:br>
              <a:rPr lang="en-US" sz="2700" b="1" dirty="0">
                <a:solidFill>
                  <a:schemeClr val="tx2">
                    <a:lumMod val="75000"/>
                  </a:schemeClr>
                </a:solidFill>
              </a:rPr>
            </a:br>
            <a:endParaRPr lang="en-US" sz="3200" b="1" dirty="0">
              <a:solidFill>
                <a:schemeClr val="tx2">
                  <a:lumMod val="75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1857356" y="3786190"/>
            <a:ext cx="6300000" cy="1190248"/>
          </a:xfrm>
        </p:spPr>
        <p:txBody>
          <a:bodyPr>
            <a:normAutofit fontScale="40000" lnSpcReduction="20000"/>
          </a:bodyPr>
          <a:lstStyle/>
          <a:p>
            <a:endParaRPr lang="en-US" dirty="0">
              <a:solidFill>
                <a:srgbClr val="FF0000"/>
              </a:solidFill>
              <a:latin typeface="Algerian" pitchFamily="82" charset="0"/>
            </a:endParaRPr>
          </a:p>
          <a:p>
            <a:r>
              <a:rPr lang="en-US" dirty="0">
                <a:solidFill>
                  <a:srgbClr val="FF0000"/>
                </a:solidFill>
                <a:latin typeface="Algerian" pitchFamily="82" charset="0"/>
              </a:rPr>
              <a:t>BY</a:t>
            </a:r>
          </a:p>
          <a:p>
            <a:r>
              <a:rPr lang="en-US" sz="4500" b="1" dirty="0">
                <a:solidFill>
                  <a:srgbClr val="FF0000"/>
                </a:solidFill>
                <a:latin typeface="Times New Roman" panose="02020603050405020304" pitchFamily="18" charset="0"/>
                <a:cs typeface="Times New Roman" panose="02020603050405020304" pitchFamily="18" charset="0"/>
              </a:rPr>
              <a:t>B.RATNA DEEPTHI</a:t>
            </a:r>
          </a:p>
          <a:p>
            <a:endParaRPr lang="en-US" dirty="0">
              <a:solidFill>
                <a:srgbClr val="FF0000"/>
              </a:solidFill>
              <a:latin typeface="Algerian" pitchFamily="82" charset="0"/>
            </a:endParaRPr>
          </a:p>
          <a:p>
            <a:r>
              <a:rPr lang="en-IN" sz="4200" b="1" dirty="0">
                <a:solidFill>
                  <a:schemeClr val="tx1"/>
                </a:solidFill>
                <a:latin typeface="Times New Roman" pitchFamily="18" charset="0"/>
                <a:cs typeface="Times New Roman" pitchFamily="18" charset="0"/>
              </a:rPr>
              <a:t>Academic year-2020-21</a:t>
            </a:r>
            <a:endParaRPr lang="en-US" sz="4200" b="1" dirty="0">
              <a:solidFill>
                <a:schemeClr val="tx1"/>
              </a:solidFill>
              <a:latin typeface="Algerian" pitchFamily="82" charset="0"/>
            </a:endParaRPr>
          </a:p>
        </p:txBody>
      </p:sp>
      <p:pic>
        <p:nvPicPr>
          <p:cNvPr id="1026" name="Picture 2" descr="RCP NEW LOGO"/>
          <p:cNvPicPr>
            <a:picLocks noChangeAspect="1" noChangeArrowheads="1"/>
          </p:cNvPicPr>
          <p:nvPr/>
        </p:nvPicPr>
        <p:blipFill>
          <a:blip r:embed="rId2"/>
          <a:srcRect/>
          <a:stretch>
            <a:fillRect/>
          </a:stretch>
        </p:blipFill>
        <p:spPr bwMode="auto">
          <a:xfrm>
            <a:off x="4214810" y="428604"/>
            <a:ext cx="1214446" cy="1220533"/>
          </a:xfrm>
          <a:prstGeom prst="rect">
            <a:avLst/>
          </a:prstGeom>
          <a:noFill/>
          <a:ln w="9525">
            <a:noFill/>
            <a:miter lim="800000"/>
            <a:headEnd/>
            <a:tailEnd/>
          </a:ln>
        </p:spPr>
      </p:pic>
      <p:sp>
        <p:nvSpPr>
          <p:cNvPr id="5" name="TextBox 4"/>
          <p:cNvSpPr txBox="1"/>
          <p:nvPr/>
        </p:nvSpPr>
        <p:spPr>
          <a:xfrm>
            <a:off x="1285852" y="5214950"/>
            <a:ext cx="7000924" cy="1415772"/>
          </a:xfrm>
          <a:prstGeom prst="rect">
            <a:avLst/>
          </a:prstGeom>
          <a:noFill/>
        </p:spPr>
        <p:txBody>
          <a:bodyPr wrap="square" rtlCol="0">
            <a:spAutoFit/>
          </a:bodyPr>
          <a:lstStyle/>
          <a:p>
            <a:pPr algn="ctr"/>
            <a:r>
              <a:rPr lang="en-US" sz="3200" b="1" dirty="0">
                <a:solidFill>
                  <a:srgbClr val="002060"/>
                </a:solidFill>
                <a:latin typeface="Times New Roman" pitchFamily="18" charset="0"/>
                <a:cs typeface="Times New Roman" pitchFamily="18" charset="0"/>
              </a:rPr>
              <a:t>RAGHU COLLEGE OF PHARMACY</a:t>
            </a:r>
            <a:endParaRPr lang="en-US" sz="3200" dirty="0">
              <a:solidFill>
                <a:srgbClr val="002060"/>
              </a:solidFill>
              <a:latin typeface="Times New Roman" pitchFamily="18" charset="0"/>
              <a:cs typeface="Times New Roman" pitchFamily="18" charset="0"/>
            </a:endParaRPr>
          </a:p>
          <a:p>
            <a:pPr algn="ct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Dakamarri</a:t>
            </a: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Bheemunipatnam</a:t>
            </a: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madndalam,Visakhapatnam</a:t>
            </a:r>
            <a:r>
              <a:rPr lang="en-US" dirty="0">
                <a:solidFill>
                  <a:srgbClr val="002060"/>
                </a:solidFill>
                <a:latin typeface="Times New Roman" pitchFamily="18" charset="0"/>
                <a:cs typeface="Times New Roman" pitchFamily="18" charset="0"/>
              </a:rPr>
              <a:t> 531162</a:t>
            </a:r>
          </a:p>
          <a:p>
            <a:r>
              <a:rPr lang="en-IN" dirty="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357166"/>
            <a:ext cx="8229600" cy="1143000"/>
          </a:xfrm>
        </p:spPr>
        <p:txBody>
          <a:bodyPr>
            <a:normAutofit fontScale="90000"/>
          </a:bodyPr>
          <a:lstStyle/>
          <a:p>
            <a:br>
              <a:rPr lang="en-US" sz="4000" b="1" dirty="0"/>
            </a:br>
            <a:r>
              <a:rPr lang="en-US" sz="4000" b="1" dirty="0">
                <a:solidFill>
                  <a:srgbClr val="FF0000"/>
                </a:solidFill>
                <a:latin typeface="Times New Roman" pitchFamily="18" charset="0"/>
                <a:cs typeface="Times New Roman" pitchFamily="18" charset="0"/>
              </a:rPr>
              <a:t> BP603T</a:t>
            </a:r>
            <a:r>
              <a:rPr lang="en-US" sz="4000" b="1" dirty="0">
                <a:solidFill>
                  <a:srgbClr val="FF0000"/>
                </a:solidFill>
              </a:rPr>
              <a:t>.</a:t>
            </a:r>
            <a:r>
              <a:rPr lang="en-US" sz="4000" b="1" dirty="0"/>
              <a:t> </a:t>
            </a:r>
            <a:br>
              <a:rPr lang="en-US" sz="4000" b="1" dirty="0"/>
            </a:br>
            <a:r>
              <a:rPr lang="en-US" sz="3100" b="1" dirty="0">
                <a:solidFill>
                  <a:schemeClr val="accent3">
                    <a:lumMod val="75000"/>
                  </a:schemeClr>
                </a:solidFill>
                <a:latin typeface="Times New Roman" pitchFamily="18" charset="0"/>
                <a:cs typeface="Times New Roman" pitchFamily="18" charset="0"/>
              </a:rPr>
              <a:t> HERBAL DRUG TECHNOLOGY(Theory)</a:t>
            </a:r>
            <a:br>
              <a:rPr lang="en-US" sz="5300" dirty="0">
                <a:solidFill>
                  <a:schemeClr val="accent3">
                    <a:lumMod val="75000"/>
                  </a:schemeClr>
                </a:solidFill>
                <a:latin typeface="Times New Roman" pitchFamily="18" charset="0"/>
                <a:cs typeface="Times New Roman" pitchFamily="18" charset="0"/>
              </a:rPr>
            </a:br>
            <a:endParaRPr lang="en-US" dirty="0">
              <a:solidFill>
                <a:schemeClr val="accent3">
                  <a:lumMod val="75000"/>
                </a:schemeClr>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8329642" cy="4972072"/>
          </a:xfrm>
        </p:spPr>
        <p:txBody>
          <a:bodyPr>
            <a:normAutofit/>
          </a:bodyPr>
          <a:lstStyle/>
          <a:p>
            <a:pPr>
              <a:buNone/>
            </a:pPr>
            <a:r>
              <a:rPr lang="en-US" b="1" dirty="0">
                <a:latin typeface="Times New Roman" pitchFamily="18" charset="0"/>
                <a:cs typeface="Times New Roman" pitchFamily="18" charset="0"/>
              </a:rPr>
              <a:t>Scope</a:t>
            </a:r>
            <a:r>
              <a:rPr lang="en-US" b="1" dirty="0"/>
              <a:t>:</a:t>
            </a:r>
          </a:p>
          <a:p>
            <a:pPr algn="just">
              <a:buNone/>
            </a:pP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This subject gives the student the knowledge of </a:t>
            </a:r>
            <a:r>
              <a:rPr lang="en-US" b="1" dirty="0">
                <a:solidFill>
                  <a:srgbClr val="FF0000"/>
                </a:solidFill>
                <a:latin typeface="Times New Roman" pitchFamily="18" charset="0"/>
                <a:cs typeface="Times New Roman" pitchFamily="18" charset="0"/>
              </a:rPr>
              <a:t>basic understanding of herbal drug industry</a:t>
            </a:r>
            <a:r>
              <a:rPr lang="en-US" dirty="0">
                <a:latin typeface="Times New Roman" pitchFamily="18" charset="0"/>
                <a:cs typeface="Times New Roman" pitchFamily="18" charset="0"/>
              </a:rPr>
              <a:t>, the </a:t>
            </a:r>
            <a:r>
              <a:rPr lang="en-US" b="1" dirty="0">
                <a:latin typeface="Times New Roman" pitchFamily="18" charset="0"/>
                <a:cs typeface="Times New Roman" pitchFamily="18" charset="0"/>
              </a:rPr>
              <a:t>quality</a:t>
            </a:r>
            <a:r>
              <a:rPr lang="en-US" dirty="0">
                <a:latin typeface="Times New Roman" pitchFamily="18" charset="0"/>
                <a:cs typeface="Times New Roman" pitchFamily="18" charset="0"/>
              </a:rPr>
              <a:t> of </a:t>
            </a:r>
            <a:r>
              <a:rPr lang="en-US" b="1" dirty="0">
                <a:latin typeface="Times New Roman" pitchFamily="18" charset="0"/>
                <a:cs typeface="Times New Roman" pitchFamily="18" charset="0"/>
              </a:rPr>
              <a:t>raw material</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guidelines for quality of herbal drugs,</a:t>
            </a:r>
            <a:r>
              <a:rPr lang="en-US" dirty="0">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herbal cosmetics</a:t>
            </a:r>
            <a:r>
              <a:rPr lang="en-US" dirty="0">
                <a:latin typeface="Times New Roman" pitchFamily="18" charset="0"/>
                <a:cs typeface="Times New Roman" pitchFamily="18" charset="0"/>
              </a:rPr>
              <a:t>, natural sweeteners, </a:t>
            </a:r>
            <a:r>
              <a:rPr lang="en-US" b="1" dirty="0" err="1">
                <a:latin typeface="Times New Roman" pitchFamily="18" charset="0"/>
                <a:cs typeface="Times New Roman" pitchFamily="18" charset="0"/>
              </a:rPr>
              <a:t>nutraceutical</a:t>
            </a:r>
            <a:r>
              <a:rPr lang="en-US" dirty="0">
                <a:latin typeface="Times New Roman" pitchFamily="18" charset="0"/>
                <a:cs typeface="Times New Roman" pitchFamily="18" charset="0"/>
              </a:rPr>
              <a:t> etc. The subject also emphasizes on </a:t>
            </a:r>
            <a:r>
              <a:rPr lang="en-US" b="1" dirty="0">
                <a:latin typeface="Times New Roman" pitchFamily="18" charset="0"/>
                <a:cs typeface="Times New Roman" pitchFamily="18" charset="0"/>
              </a:rPr>
              <a:t>Good Manufacturing Practices </a:t>
            </a:r>
            <a:r>
              <a:rPr lang="en-US" dirty="0">
                <a:latin typeface="Times New Roman" pitchFamily="18" charset="0"/>
                <a:cs typeface="Times New Roman" pitchFamily="18" charset="0"/>
              </a:rPr>
              <a:t>(GMP), </a:t>
            </a:r>
            <a:r>
              <a:rPr lang="en-US" b="1" dirty="0">
                <a:latin typeface="Times New Roman" pitchFamily="18" charset="0"/>
                <a:cs typeface="Times New Roman" pitchFamily="18" charset="0"/>
              </a:rPr>
              <a:t>patenting</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regulatory issues </a:t>
            </a:r>
            <a:r>
              <a:rPr lang="en-US" dirty="0">
                <a:latin typeface="Times New Roman" pitchFamily="18" charset="0"/>
                <a:cs typeface="Times New Roman" pitchFamily="18" charset="0"/>
              </a:rPr>
              <a:t>of herbal drugs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Times New Roman" pitchFamily="18" charset="0"/>
                <a:cs typeface="Times New Roman" pitchFamily="18" charset="0"/>
              </a:rPr>
              <a:t>Objectives</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214282" y="1600200"/>
            <a:ext cx="8715436" cy="4525963"/>
          </a:xfrm>
        </p:spPr>
        <p:txBody>
          <a:bodyPr>
            <a:normAutofit/>
          </a:bodyPr>
          <a:lstStyle/>
          <a:p>
            <a:r>
              <a:rPr lang="en-US" b="1" dirty="0"/>
              <a:t> </a:t>
            </a:r>
            <a:r>
              <a:rPr lang="en-US" dirty="0">
                <a:latin typeface="Times New Roman" pitchFamily="18" charset="0"/>
                <a:cs typeface="Times New Roman" pitchFamily="18" charset="0"/>
              </a:rPr>
              <a:t>Upon completion of this course the student should be able to:</a:t>
            </a:r>
          </a:p>
          <a:p>
            <a:r>
              <a:rPr lang="en-US" dirty="0">
                <a:latin typeface="Times New Roman" pitchFamily="18" charset="0"/>
                <a:cs typeface="Times New Roman" pitchFamily="18" charset="0"/>
              </a:rPr>
              <a:t>1. Understand </a:t>
            </a:r>
            <a:r>
              <a:rPr lang="en-US" b="1" dirty="0">
                <a:latin typeface="Times New Roman" pitchFamily="18" charset="0"/>
                <a:cs typeface="Times New Roman" pitchFamily="18" charset="0"/>
              </a:rPr>
              <a:t>raw material </a:t>
            </a:r>
            <a:r>
              <a:rPr lang="en-US" dirty="0">
                <a:latin typeface="Times New Roman" pitchFamily="18" charset="0"/>
                <a:cs typeface="Times New Roman" pitchFamily="18" charset="0"/>
              </a:rPr>
              <a:t>as source of herbal drugs from </a:t>
            </a:r>
            <a:r>
              <a:rPr lang="en-US" b="1" dirty="0">
                <a:solidFill>
                  <a:srgbClr val="FF0000"/>
                </a:solidFill>
                <a:latin typeface="Times New Roman" pitchFamily="18" charset="0"/>
                <a:cs typeface="Times New Roman" pitchFamily="18" charset="0"/>
              </a:rPr>
              <a:t>cultivation to herbal drug product</a:t>
            </a:r>
          </a:p>
          <a:p>
            <a:r>
              <a:rPr lang="en-US" dirty="0">
                <a:latin typeface="Times New Roman" pitchFamily="18" charset="0"/>
                <a:cs typeface="Times New Roman" pitchFamily="18" charset="0"/>
              </a:rPr>
              <a:t>2. Know the </a:t>
            </a:r>
            <a:r>
              <a:rPr lang="en-US" b="1" dirty="0">
                <a:solidFill>
                  <a:srgbClr val="FF0000"/>
                </a:solidFill>
                <a:latin typeface="Times New Roman" pitchFamily="18" charset="0"/>
                <a:cs typeface="Times New Roman" pitchFamily="18" charset="0"/>
              </a:rPr>
              <a:t>WHO</a:t>
            </a:r>
            <a:r>
              <a:rPr lang="en-US" dirty="0">
                <a:latin typeface="Times New Roman" pitchFamily="18" charset="0"/>
                <a:cs typeface="Times New Roman" pitchFamily="18" charset="0"/>
              </a:rPr>
              <a:t> and </a:t>
            </a:r>
            <a:r>
              <a:rPr lang="en-US" b="1" dirty="0">
                <a:solidFill>
                  <a:srgbClr val="FF0000"/>
                </a:solidFill>
                <a:latin typeface="Times New Roman" pitchFamily="18" charset="0"/>
                <a:cs typeface="Times New Roman" pitchFamily="18" charset="0"/>
              </a:rPr>
              <a:t>ICH</a:t>
            </a:r>
            <a:r>
              <a:rPr lang="en-US" dirty="0">
                <a:latin typeface="Times New Roman" pitchFamily="18" charset="0"/>
                <a:cs typeface="Times New Roman" pitchFamily="18" charset="0"/>
              </a:rPr>
              <a:t> guidelines for evaluation of herbal drugs</a:t>
            </a:r>
          </a:p>
          <a:p>
            <a:r>
              <a:rPr lang="en-US" dirty="0">
                <a:latin typeface="Times New Roman" pitchFamily="18" charset="0"/>
                <a:cs typeface="Times New Roman" pitchFamily="18" charset="0"/>
              </a:rPr>
              <a:t>3. Know the </a:t>
            </a:r>
            <a:r>
              <a:rPr lang="en-US" b="1" dirty="0">
                <a:solidFill>
                  <a:srgbClr val="FF0000"/>
                </a:solidFill>
                <a:latin typeface="Times New Roman" pitchFamily="18" charset="0"/>
                <a:cs typeface="Times New Roman" pitchFamily="18" charset="0"/>
              </a:rPr>
              <a:t>herbal cosmetics, natural sweeteners, nutraceuticals</a:t>
            </a:r>
          </a:p>
          <a:p>
            <a:r>
              <a:rPr lang="en-US" dirty="0">
                <a:latin typeface="Times New Roman" pitchFamily="18" charset="0"/>
                <a:cs typeface="Times New Roman" pitchFamily="18" charset="0"/>
              </a:rPr>
              <a:t>4. Appreciate </a:t>
            </a:r>
            <a:r>
              <a:rPr lang="en-US" b="1" dirty="0">
                <a:solidFill>
                  <a:srgbClr val="FF0000"/>
                </a:solidFill>
                <a:latin typeface="Times New Roman" pitchFamily="18" charset="0"/>
                <a:cs typeface="Times New Roman" pitchFamily="18" charset="0"/>
              </a:rPr>
              <a:t>patenting</a:t>
            </a:r>
            <a:r>
              <a:rPr lang="en-US" dirty="0">
                <a:latin typeface="Times New Roman" pitchFamily="18" charset="0"/>
                <a:cs typeface="Times New Roman" pitchFamily="18" charset="0"/>
              </a:rPr>
              <a:t> of herbal drugs, </a:t>
            </a:r>
            <a:r>
              <a:rPr lang="en-US" b="1" dirty="0">
                <a:solidFill>
                  <a:srgbClr val="FF0000"/>
                </a:solidFill>
                <a:latin typeface="Times New Roman" pitchFamily="18" charset="0"/>
                <a:cs typeface="Times New Roman" pitchFamily="18" charset="0"/>
              </a:rPr>
              <a:t>GMP</a:t>
            </a:r>
            <a:r>
              <a:rPr lang="en-US" dirty="0">
                <a:latin typeface="Times New Roman" pitchFamily="18" charset="0"/>
                <a:cs typeface="Times New Roman" pitchFamily="18" charset="0"/>
              </a:rPr>
              <a:t> .</a:t>
            </a:r>
          </a:p>
          <a:p>
            <a:pPr>
              <a:buNone/>
            </a:pP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Course Content</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285720" y="1214422"/>
            <a:ext cx="8643998" cy="5357850"/>
          </a:xfrm>
        </p:spPr>
        <p:txBody>
          <a:bodyPr>
            <a:normAutofit fontScale="62500" lnSpcReduction="20000"/>
          </a:bodyPr>
          <a:lstStyle/>
          <a:p>
            <a:pPr algn="ctr">
              <a:buNone/>
            </a:pPr>
            <a:r>
              <a:rPr lang="en-US" b="1" dirty="0"/>
              <a:t>                                               		</a:t>
            </a:r>
            <a:r>
              <a:rPr lang="en-US" sz="3800" b="1" dirty="0">
                <a:solidFill>
                  <a:srgbClr val="FF0000"/>
                </a:solidFill>
                <a:latin typeface="Times New Roman" pitchFamily="18" charset="0"/>
                <a:cs typeface="Times New Roman" pitchFamily="18" charset="0"/>
              </a:rPr>
              <a:t>UNIT-I</a:t>
            </a:r>
            <a:r>
              <a:rPr lang="en-US" b="1" dirty="0"/>
              <a:t>										</a:t>
            </a:r>
            <a:endParaRPr lang="en-US" dirty="0"/>
          </a:p>
          <a:p>
            <a:pPr>
              <a:buNone/>
            </a:pPr>
            <a:r>
              <a:rPr lang="en-US" sz="3400" b="1" dirty="0">
                <a:latin typeface="Times New Roman" pitchFamily="18" charset="0"/>
                <a:cs typeface="Times New Roman" pitchFamily="18" charset="0"/>
              </a:rPr>
              <a:t>Herbs as raw materials</a:t>
            </a:r>
            <a:endParaRPr lang="en-US" sz="3400" dirty="0">
              <a:latin typeface="Times New Roman" pitchFamily="18" charset="0"/>
              <a:cs typeface="Times New Roman" pitchFamily="18" charset="0"/>
            </a:endParaRPr>
          </a:p>
          <a:p>
            <a:r>
              <a:rPr lang="en-US" sz="3400" dirty="0">
                <a:latin typeface="Times New Roman" pitchFamily="18" charset="0"/>
                <a:cs typeface="Times New Roman" pitchFamily="18" charset="0"/>
              </a:rPr>
              <a:t>Definition of herb, herbal medicine, herbal medicinal product, herbal drug preparation </a:t>
            </a:r>
          </a:p>
          <a:p>
            <a:r>
              <a:rPr lang="en-US" sz="3400" dirty="0">
                <a:latin typeface="Times New Roman" pitchFamily="18" charset="0"/>
                <a:cs typeface="Times New Roman" pitchFamily="18" charset="0"/>
              </a:rPr>
              <a:t>Source of Herbs</a:t>
            </a:r>
          </a:p>
          <a:p>
            <a:r>
              <a:rPr lang="en-US" sz="3400" dirty="0">
                <a:latin typeface="Times New Roman" pitchFamily="18" charset="0"/>
                <a:cs typeface="Times New Roman" pitchFamily="18" charset="0"/>
              </a:rPr>
              <a:t>Selection, identification and authentication of herbal materials</a:t>
            </a:r>
          </a:p>
          <a:p>
            <a:r>
              <a:rPr lang="en-US" sz="3400" dirty="0">
                <a:latin typeface="Times New Roman" pitchFamily="18" charset="0"/>
                <a:cs typeface="Times New Roman" pitchFamily="18" charset="0"/>
              </a:rPr>
              <a:t>Processing of herbal raw material</a:t>
            </a:r>
          </a:p>
          <a:p>
            <a:pPr>
              <a:buNone/>
            </a:pPr>
            <a:r>
              <a:rPr lang="en-US" sz="3400" b="1" dirty="0">
                <a:latin typeface="Times New Roman" pitchFamily="18" charset="0"/>
                <a:cs typeface="Times New Roman" pitchFamily="18" charset="0"/>
              </a:rPr>
              <a:t>Biodynamic Agriculture</a:t>
            </a:r>
            <a:endParaRPr lang="en-US" sz="3400" dirty="0">
              <a:latin typeface="Times New Roman" pitchFamily="18" charset="0"/>
              <a:cs typeface="Times New Roman" pitchFamily="18" charset="0"/>
            </a:endParaRPr>
          </a:p>
          <a:p>
            <a:r>
              <a:rPr lang="en-US" sz="3400" dirty="0">
                <a:latin typeface="Times New Roman" pitchFamily="18" charset="0"/>
                <a:cs typeface="Times New Roman" pitchFamily="18" charset="0"/>
              </a:rPr>
              <a:t>Good agricultural practices in cultivation of medicinal plants including Organic farming.</a:t>
            </a:r>
          </a:p>
          <a:p>
            <a:r>
              <a:rPr lang="en-US" sz="3400" dirty="0">
                <a:latin typeface="Times New Roman" pitchFamily="18" charset="0"/>
                <a:cs typeface="Times New Roman" pitchFamily="18" charset="0"/>
              </a:rPr>
              <a:t>Pest and Pest management in medicinal plants: </a:t>
            </a:r>
            <a:r>
              <a:rPr lang="en-US" sz="3400" dirty="0" err="1">
                <a:latin typeface="Times New Roman" pitchFamily="18" charset="0"/>
                <a:cs typeface="Times New Roman" pitchFamily="18" charset="0"/>
              </a:rPr>
              <a:t>Biopesticides</a:t>
            </a:r>
            <a:r>
              <a:rPr lang="en-US" sz="3400" dirty="0">
                <a:latin typeface="Times New Roman" pitchFamily="18" charset="0"/>
                <a:cs typeface="Times New Roman" pitchFamily="18" charset="0"/>
              </a:rPr>
              <a:t>/Bioinsecticides.</a:t>
            </a:r>
          </a:p>
          <a:p>
            <a:pPr>
              <a:buNone/>
            </a:pPr>
            <a:r>
              <a:rPr lang="en-US" sz="3400" b="1" dirty="0">
                <a:latin typeface="Times New Roman" pitchFamily="18" charset="0"/>
                <a:cs typeface="Times New Roman" pitchFamily="18" charset="0"/>
              </a:rPr>
              <a:t>Indian Systems of Medicine</a:t>
            </a:r>
            <a:endParaRPr lang="en-US" sz="3400" dirty="0">
              <a:latin typeface="Times New Roman" pitchFamily="18" charset="0"/>
              <a:cs typeface="Times New Roman" pitchFamily="18" charset="0"/>
            </a:endParaRPr>
          </a:p>
          <a:p>
            <a:r>
              <a:rPr lang="en-US" sz="3400" dirty="0">
                <a:latin typeface="Times New Roman" pitchFamily="18" charset="0"/>
                <a:cs typeface="Times New Roman" pitchFamily="18" charset="0"/>
              </a:rPr>
              <a:t>a) Basic principles involved in Ayurveda, </a:t>
            </a:r>
            <a:r>
              <a:rPr lang="en-US" sz="3400" dirty="0" err="1">
                <a:latin typeface="Times New Roman" pitchFamily="18" charset="0"/>
                <a:cs typeface="Times New Roman" pitchFamily="18" charset="0"/>
              </a:rPr>
              <a:t>Siddha</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Unani</a:t>
            </a:r>
            <a:r>
              <a:rPr lang="en-US" sz="3400" dirty="0">
                <a:latin typeface="Times New Roman" pitchFamily="18" charset="0"/>
                <a:cs typeface="Times New Roman" pitchFamily="18" charset="0"/>
              </a:rPr>
              <a:t> and Homeopathy</a:t>
            </a:r>
          </a:p>
          <a:p>
            <a:r>
              <a:rPr lang="en-US" sz="3400" dirty="0">
                <a:latin typeface="Times New Roman" pitchFamily="18" charset="0"/>
                <a:cs typeface="Times New Roman" pitchFamily="18" charset="0"/>
              </a:rPr>
              <a:t>b) Preparation and standardization of Ayurvedic formulations </a:t>
            </a:r>
            <a:r>
              <a:rPr lang="en-US" sz="3400" dirty="0" err="1">
                <a:latin typeface="Times New Roman" pitchFamily="18" charset="0"/>
                <a:cs typeface="Times New Roman" pitchFamily="18" charset="0"/>
              </a:rPr>
              <a:t>viz</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Aristas</a:t>
            </a:r>
            <a:r>
              <a:rPr lang="en-US" sz="3400" dirty="0">
                <a:latin typeface="Times New Roman" pitchFamily="18" charset="0"/>
                <a:cs typeface="Times New Roman" pitchFamily="18" charset="0"/>
              </a:rPr>
              <a:t> and </a:t>
            </a:r>
            <a:r>
              <a:rPr lang="en-US" sz="3400" dirty="0" err="1">
                <a:latin typeface="Times New Roman" pitchFamily="18" charset="0"/>
                <a:cs typeface="Times New Roman" pitchFamily="18" charset="0"/>
              </a:rPr>
              <a:t>Asawas</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Ghutika,Churna</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Lehya</a:t>
            </a:r>
            <a:r>
              <a:rPr lang="en-US" sz="3400" dirty="0">
                <a:latin typeface="Times New Roman" pitchFamily="18" charset="0"/>
                <a:cs typeface="Times New Roman" pitchFamily="18" charset="0"/>
              </a:rPr>
              <a:t> and </a:t>
            </a:r>
            <a:r>
              <a:rPr lang="en-US" sz="3400" dirty="0" err="1">
                <a:latin typeface="Times New Roman" pitchFamily="18" charset="0"/>
                <a:cs typeface="Times New Roman" pitchFamily="18" charset="0"/>
              </a:rPr>
              <a:t>Bhasma</a:t>
            </a:r>
            <a:r>
              <a:rPr lang="en-US" sz="3400" dirty="0">
                <a:latin typeface="Times New Roman" pitchFamily="18" charset="0"/>
                <a:cs typeface="Times New Roman" pitchFamily="18" charset="0"/>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FF0000"/>
                </a:solidFill>
                <a:latin typeface="Times New Roman" pitchFamily="18" charset="0"/>
                <a:cs typeface="Times New Roman" pitchFamily="18" charset="0"/>
              </a:rPr>
              <a:t>UNIT-II</a:t>
            </a:r>
            <a:endParaRPr lang="en-US" sz="3600" dirty="0">
              <a:solidFill>
                <a:srgbClr val="FF0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214282" y="1285860"/>
            <a:ext cx="8715436" cy="5286412"/>
          </a:xfrm>
        </p:spPr>
        <p:txBody>
          <a:bodyPr>
            <a:normAutofit fontScale="92500" lnSpcReduction="20000"/>
          </a:bodyPr>
          <a:lstStyle/>
          <a:p>
            <a:pPr>
              <a:buNone/>
            </a:pPr>
            <a:r>
              <a:rPr lang="en-US" b="1" dirty="0">
                <a:latin typeface="Times New Roman" pitchFamily="18" charset="0"/>
                <a:cs typeface="Times New Roman" pitchFamily="18" charset="0"/>
              </a:rPr>
              <a:t>Nutraceuticals</a:t>
            </a:r>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General aspects, Market, growth, scope and types of products available in the market. Health benefits and role of Nutraceuticals in ailments like Diabetes, CVS diseases, Cancer, Irritable bowel syndrome and various Gastro intestinal diseases.</a:t>
            </a:r>
          </a:p>
          <a:p>
            <a:pPr algn="just"/>
            <a:r>
              <a:rPr lang="en-US" dirty="0">
                <a:latin typeface="Times New Roman" pitchFamily="18" charset="0"/>
                <a:cs typeface="Times New Roman" pitchFamily="18" charset="0"/>
              </a:rPr>
              <a:t>Study of following herbs as health food: </a:t>
            </a:r>
            <a:r>
              <a:rPr lang="en-US" dirty="0" err="1">
                <a:latin typeface="Times New Roman" pitchFamily="18" charset="0"/>
                <a:cs typeface="Times New Roman" pitchFamily="18" charset="0"/>
              </a:rPr>
              <a:t>Alfaalfa</a:t>
            </a:r>
            <a:r>
              <a:rPr lang="en-US" dirty="0">
                <a:latin typeface="Times New Roman" pitchFamily="18" charset="0"/>
                <a:cs typeface="Times New Roman" pitchFamily="18" charset="0"/>
              </a:rPr>
              <a:t>, Chicory, Ginger, Fenugreek, Garlic, Honey, </a:t>
            </a:r>
            <a:r>
              <a:rPr lang="en-US" dirty="0" err="1">
                <a:latin typeface="Times New Roman" pitchFamily="18" charset="0"/>
                <a:cs typeface="Times New Roman" pitchFamily="18" charset="0"/>
              </a:rPr>
              <a:t>Amla</a:t>
            </a:r>
            <a:r>
              <a:rPr lang="en-US" dirty="0">
                <a:latin typeface="Times New Roman" pitchFamily="18" charset="0"/>
                <a:cs typeface="Times New Roman" pitchFamily="18" charset="0"/>
              </a:rPr>
              <a:t>, Ginseng, </a:t>
            </a:r>
            <a:r>
              <a:rPr lang="en-US" dirty="0" err="1">
                <a:latin typeface="Times New Roman" pitchFamily="18" charset="0"/>
                <a:cs typeface="Times New Roman" pitchFamily="18" charset="0"/>
              </a:rPr>
              <a:t>Ashwagandha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Spirulina</a:t>
            </a:r>
            <a:endParaRPr lang="en-US" dirty="0">
              <a:latin typeface="Times New Roman" pitchFamily="18" charset="0"/>
              <a:cs typeface="Times New Roman" pitchFamily="18" charset="0"/>
            </a:endParaRPr>
          </a:p>
          <a:p>
            <a:pPr>
              <a:buNone/>
            </a:pPr>
            <a:r>
              <a:rPr lang="en-US" b="1" dirty="0">
                <a:latin typeface="Times New Roman" pitchFamily="18" charset="0"/>
                <a:cs typeface="Times New Roman" pitchFamily="18" charset="0"/>
              </a:rPr>
              <a:t>Herbal-Drug and Herb-Food Interactions:</a:t>
            </a:r>
          </a:p>
          <a:p>
            <a:pPr algn="just">
              <a:buNone/>
            </a:pP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General introduction to interaction and classification. Study of following drugs and their possible side effects and interactions: </a:t>
            </a:r>
            <a:r>
              <a:rPr lang="en-US" dirty="0" err="1">
                <a:latin typeface="Times New Roman" pitchFamily="18" charset="0"/>
                <a:cs typeface="Times New Roman" pitchFamily="18" charset="0"/>
              </a:rPr>
              <a:t>Hypercium</a:t>
            </a:r>
            <a:r>
              <a:rPr lang="en-US" dirty="0">
                <a:latin typeface="Times New Roman" pitchFamily="18" charset="0"/>
                <a:cs typeface="Times New Roman" pitchFamily="18" charset="0"/>
              </a:rPr>
              <a:t>, kava-kava, </a:t>
            </a:r>
            <a:r>
              <a:rPr lang="en-US" dirty="0" err="1">
                <a:latin typeface="Times New Roman" pitchFamily="18" charset="0"/>
                <a:cs typeface="Times New Roman" pitchFamily="18" charset="0"/>
              </a:rPr>
              <a:t>Ginkobiloba</a:t>
            </a:r>
            <a:r>
              <a:rPr lang="en-US" dirty="0">
                <a:latin typeface="Times New Roman" pitchFamily="18" charset="0"/>
                <a:cs typeface="Times New Roman" pitchFamily="18" charset="0"/>
              </a:rPr>
              <a:t>, Ginseng, Garlic, Pepper &amp; </a:t>
            </a:r>
            <a:r>
              <a:rPr lang="en-US" dirty="0" err="1">
                <a:latin typeface="Times New Roman" pitchFamily="18" charset="0"/>
                <a:cs typeface="Times New Roman" pitchFamily="18" charset="0"/>
              </a:rPr>
              <a:t>Ephedra</a:t>
            </a:r>
            <a:r>
              <a:rPr lang="en-US" dirty="0">
                <a:latin typeface="Times New Roman" pitchFamily="18" charset="0"/>
                <a:cs typeface="Times New Roman" pitchFamily="18" charset="0"/>
              </a:rPr>
              <a: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UNIT-III</a:t>
            </a:r>
            <a:r>
              <a:rPr lang="en-US" b="1"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142844" y="1285860"/>
            <a:ext cx="8715436" cy="5357850"/>
          </a:xfrm>
        </p:spPr>
        <p:txBody>
          <a:bodyPr>
            <a:normAutofit fontScale="92500"/>
          </a:bodyPr>
          <a:lstStyle/>
          <a:p>
            <a:pPr>
              <a:buNone/>
            </a:pPr>
            <a:r>
              <a:rPr lang="en-US" b="1" dirty="0">
                <a:latin typeface="Times New Roman" pitchFamily="18" charset="0"/>
                <a:cs typeface="Times New Roman" pitchFamily="18" charset="0"/>
              </a:rPr>
              <a:t>Herbal Cosmetics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Sources and description of raw materials of herbal origin used via, fixed oils, waxes, gums </a:t>
            </a:r>
            <a:r>
              <a:rPr lang="en-US" dirty="0" err="1">
                <a:latin typeface="Times New Roman" pitchFamily="18" charset="0"/>
                <a:cs typeface="Times New Roman" pitchFamily="18" charset="0"/>
              </a:rPr>
              <a:t>colours</a:t>
            </a:r>
            <a:r>
              <a:rPr lang="en-US" dirty="0">
                <a:latin typeface="Times New Roman" pitchFamily="18" charset="0"/>
                <a:cs typeface="Times New Roman" pitchFamily="18" charset="0"/>
              </a:rPr>
              <a:t>, perfumes, protective agents, bleaching agents, antioxidants in products such as skin care, hair care and oral hygiene products.</a:t>
            </a:r>
          </a:p>
          <a:p>
            <a:pPr>
              <a:buNone/>
            </a:pPr>
            <a:r>
              <a:rPr lang="en-US" b="1" dirty="0">
                <a:latin typeface="Times New Roman" pitchFamily="18" charset="0"/>
                <a:cs typeface="Times New Roman" pitchFamily="18" charset="0"/>
              </a:rPr>
              <a:t>Herbal excipients: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Herbal Excipients – Significance of substances of natural origin as excipients – colorants, sweeteners, binders, diluents, viscosity builders, </a:t>
            </a:r>
            <a:r>
              <a:rPr lang="en-US" dirty="0" err="1">
                <a:latin typeface="Times New Roman" pitchFamily="18" charset="0"/>
                <a:cs typeface="Times New Roman" pitchFamily="18" charset="0"/>
              </a:rPr>
              <a:t>disintegrants</a:t>
            </a:r>
            <a:r>
              <a:rPr lang="en-US" dirty="0">
                <a:latin typeface="Times New Roman" pitchFamily="18" charset="0"/>
                <a:cs typeface="Times New Roman" pitchFamily="18" charset="0"/>
              </a:rPr>
              <a:t>, flavors &amp; perfumes.</a:t>
            </a:r>
          </a:p>
          <a:p>
            <a:pPr>
              <a:buNone/>
            </a:pPr>
            <a:r>
              <a:rPr lang="en-US" b="1" dirty="0">
                <a:latin typeface="Times New Roman" pitchFamily="18" charset="0"/>
                <a:cs typeface="Times New Roman" pitchFamily="18" charset="0"/>
              </a:rPr>
              <a:t>Herbal formulations: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Conventional herbal formulations like syrups, mixtures and tablets and Novel dosage forms like </a:t>
            </a:r>
            <a:r>
              <a:rPr lang="en-US" dirty="0" err="1">
                <a:latin typeface="Times New Roman" pitchFamily="18" charset="0"/>
                <a:cs typeface="Times New Roman" pitchFamily="18" charset="0"/>
              </a:rPr>
              <a:t>phytosomes</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en-US" b="1" dirty="0">
                <a:solidFill>
                  <a:srgbClr val="FF0000"/>
                </a:solidFill>
                <a:latin typeface="Times New Roman" pitchFamily="18" charset="0"/>
                <a:cs typeface="Times New Roman" pitchFamily="18" charset="0"/>
              </a:rPr>
              <a:t>UNIT-IV</a:t>
            </a:r>
            <a:r>
              <a:rPr lang="en-US" b="1" dirty="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142984"/>
            <a:ext cx="8329642" cy="4857783"/>
          </a:xfrm>
        </p:spPr>
        <p:txBody>
          <a:bodyPr>
            <a:normAutofit fontScale="92500" lnSpcReduction="10000"/>
          </a:bodyPr>
          <a:lstStyle/>
          <a:p>
            <a:r>
              <a:rPr lang="en-US" b="1" dirty="0">
                <a:latin typeface="Times New Roman" pitchFamily="18" charset="0"/>
                <a:cs typeface="Times New Roman" pitchFamily="18" charset="0"/>
              </a:rPr>
              <a:t>Evaluation of Drugs </a:t>
            </a:r>
            <a:r>
              <a:rPr lang="en-US" dirty="0">
                <a:latin typeface="Times New Roman" pitchFamily="18" charset="0"/>
                <a:cs typeface="Times New Roman" pitchFamily="18" charset="0"/>
              </a:rPr>
              <a:t>WHO &amp; ICH guidelines for the assessment of herbal drugs</a:t>
            </a:r>
          </a:p>
          <a:p>
            <a:r>
              <a:rPr lang="en-US" dirty="0">
                <a:latin typeface="Times New Roman" pitchFamily="18" charset="0"/>
                <a:cs typeface="Times New Roman" pitchFamily="18" charset="0"/>
              </a:rPr>
              <a:t>Stability testing of herbal drugs.</a:t>
            </a:r>
          </a:p>
          <a:p>
            <a:r>
              <a:rPr lang="en-US" b="1" dirty="0">
                <a:latin typeface="Times New Roman" pitchFamily="18" charset="0"/>
                <a:cs typeface="Times New Roman" pitchFamily="18" charset="0"/>
              </a:rPr>
              <a:t>Patenting and Regulatory requirements of natural products: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a) Definition of the terms: Patent, IPR, Farmers right, Breeder’s right, </a:t>
            </a:r>
            <a:r>
              <a:rPr lang="en-US" dirty="0" err="1">
                <a:latin typeface="Times New Roman" pitchFamily="18" charset="0"/>
                <a:cs typeface="Times New Roman" pitchFamily="18" charset="0"/>
              </a:rPr>
              <a:t>Bioprospecting</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Biopiracy</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b) Patenting aspects of Traditional Knowledge and Natural Products. Case study of Curcuma &amp; </a:t>
            </a:r>
            <a:r>
              <a:rPr lang="en-US" dirty="0" err="1">
                <a:latin typeface="Times New Roman" pitchFamily="18" charset="0"/>
                <a:cs typeface="Times New Roman" pitchFamily="18" charset="0"/>
              </a:rPr>
              <a:t>Neem</a:t>
            </a:r>
            <a:r>
              <a:rPr lang="en-US" dirty="0">
                <a:latin typeface="Times New Roman" pitchFamily="18" charset="0"/>
                <a:cs typeface="Times New Roman" pitchFamily="18" charset="0"/>
              </a:rPr>
              <a:t>.</a:t>
            </a:r>
          </a:p>
          <a:p>
            <a:r>
              <a:rPr lang="en-US" b="1" dirty="0">
                <a:latin typeface="Times New Roman" pitchFamily="18" charset="0"/>
                <a:cs typeface="Times New Roman" pitchFamily="18" charset="0"/>
              </a:rPr>
              <a:t>Regulatory Issues </a:t>
            </a:r>
            <a:r>
              <a:rPr lang="en-US" dirty="0">
                <a:latin typeface="Times New Roman" pitchFamily="18" charset="0"/>
                <a:cs typeface="Times New Roman" pitchFamily="18" charset="0"/>
              </a:rPr>
              <a:t>- Regulations in India (ASU DTAB, ASU DCC), Regulation of manufacture of ASU drugs - Schedule Z of Drugs &amp; Cosmetics Act for ASU drugs.</a:t>
            </a: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42852"/>
            <a:ext cx="8229600" cy="1143000"/>
          </a:xfrm>
        </p:spPr>
        <p:txBody>
          <a:bodyPr/>
          <a:lstStyle/>
          <a:p>
            <a:r>
              <a:rPr lang="en-US" b="1" dirty="0">
                <a:solidFill>
                  <a:srgbClr val="FF0000"/>
                </a:solidFill>
                <a:latin typeface="Times New Roman" pitchFamily="18" charset="0"/>
                <a:cs typeface="Times New Roman" pitchFamily="18" charset="0"/>
              </a:rPr>
              <a:t>UNIT V</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457200" y="1071546"/>
            <a:ext cx="8401080" cy="5214973"/>
          </a:xfrm>
        </p:spPr>
        <p:txBody>
          <a:bodyPr>
            <a:normAutofit fontScale="92500" lnSpcReduction="10000"/>
          </a:bodyPr>
          <a:lstStyle/>
          <a:p>
            <a:pPr>
              <a:buNone/>
            </a:pPr>
            <a:endParaRPr lang="en-US" dirty="0"/>
          </a:p>
          <a:p>
            <a:r>
              <a:rPr lang="en-US" b="1" dirty="0">
                <a:latin typeface="Times New Roman" pitchFamily="18" charset="0"/>
                <a:cs typeface="Times New Roman" pitchFamily="18" charset="0"/>
              </a:rPr>
              <a:t>General Introduction to Herbal Industry</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Herbal drugs industry: Present scope and future prospects.</a:t>
            </a:r>
          </a:p>
          <a:p>
            <a:r>
              <a:rPr lang="en-US" dirty="0">
                <a:latin typeface="Times New Roman" pitchFamily="18" charset="0"/>
                <a:cs typeface="Times New Roman" pitchFamily="18" charset="0"/>
              </a:rPr>
              <a:t>A brief account of plant based industries and institutions involved in work on medicinal and aromatic plants in India.</a:t>
            </a:r>
          </a:p>
          <a:p>
            <a:r>
              <a:rPr lang="en-US" dirty="0">
                <a:latin typeface="Times New Roman" pitchFamily="18" charset="0"/>
                <a:cs typeface="Times New Roman" pitchFamily="18" charset="0"/>
              </a:rPr>
              <a:t>S</a:t>
            </a:r>
            <a:r>
              <a:rPr lang="en-US" b="1" dirty="0">
                <a:latin typeface="Times New Roman" pitchFamily="18" charset="0"/>
                <a:cs typeface="Times New Roman" pitchFamily="18" charset="0"/>
              </a:rPr>
              <a:t>chedule T – Good Manufacturing Practice of Indian systems of medicine</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Components of GMP (Schedule – T) and its objectives</a:t>
            </a:r>
          </a:p>
          <a:p>
            <a:r>
              <a:rPr lang="en-US" dirty="0">
                <a:latin typeface="Times New Roman" pitchFamily="18" charset="0"/>
                <a:cs typeface="Times New Roman" pitchFamily="18" charset="0"/>
              </a:rPr>
              <a:t>Infrastructural requirements, working space, storage area, machinery and equipments, standard operating procedures, health and hygiene, documentation and records.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142984"/>
          </a:xfrm>
        </p:spPr>
        <p:txBody>
          <a:bodyPr>
            <a:normAutofit fontScale="90000"/>
          </a:bodyPr>
          <a:lstStyle/>
          <a:p>
            <a:br>
              <a:rPr lang="en-US" b="1" dirty="0">
                <a:solidFill>
                  <a:srgbClr val="FF0000"/>
                </a:solidFill>
                <a:latin typeface="Times New Roman" pitchFamily="18" charset="0"/>
                <a:cs typeface="Times New Roman" pitchFamily="18" charset="0"/>
              </a:rPr>
            </a:br>
            <a:r>
              <a:rPr lang="en-US" b="1" dirty="0">
                <a:solidFill>
                  <a:srgbClr val="FF0000"/>
                </a:solidFill>
                <a:latin typeface="Times New Roman" pitchFamily="18" charset="0"/>
                <a:cs typeface="Times New Roman" pitchFamily="18" charset="0"/>
              </a:rPr>
              <a:t>UNIT-I</a:t>
            </a:r>
            <a:br>
              <a:rPr lang="en-US" b="1" dirty="0">
                <a:solidFill>
                  <a:srgbClr val="FF0000"/>
                </a:solidFill>
                <a:latin typeface="Times New Roman" pitchFamily="18" charset="0"/>
                <a:cs typeface="Times New Roman" pitchFamily="18" charset="0"/>
              </a:rPr>
            </a:br>
            <a:r>
              <a:rPr lang="en-IN" sz="2700" b="1" dirty="0">
                <a:solidFill>
                  <a:srgbClr val="FF0000"/>
                </a:solidFill>
                <a:latin typeface="Times New Roman" pitchFamily="18" charset="0"/>
                <a:cs typeface="Times New Roman" pitchFamily="18" charset="0"/>
              </a:rPr>
              <a:t>TOPIC:</a:t>
            </a:r>
            <a:r>
              <a:rPr lang="en-IN" sz="2700" b="1" dirty="0">
                <a:latin typeface="Times New Roman" pitchFamily="18" charset="0"/>
                <a:cs typeface="Times New Roman" pitchFamily="18" charset="0"/>
              </a:rPr>
              <a:t> </a:t>
            </a:r>
            <a:r>
              <a:rPr lang="en-IN" sz="2700" b="1" dirty="0">
                <a:solidFill>
                  <a:srgbClr val="7030A0"/>
                </a:solidFill>
                <a:latin typeface="Times New Roman" pitchFamily="18" charset="0"/>
                <a:cs typeface="Times New Roman" pitchFamily="18" charset="0"/>
              </a:rPr>
              <a:t>Herbs as raw materials: Definition of herb, herbal medicine, herbal medicinal product, herbal drug preparation</a:t>
            </a:r>
            <a:br>
              <a:rPr lang="en-IN" b="1" dirty="0">
                <a:latin typeface="Times New Roman" pitchFamily="18" charset="0"/>
                <a:cs typeface="Times New Roman" pitchFamily="18" charset="0"/>
              </a:rPr>
            </a:b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142844" y="1285860"/>
            <a:ext cx="8858312" cy="5357850"/>
          </a:xfrm>
        </p:spPr>
        <p:txBody>
          <a:bodyPr>
            <a:normAutofit lnSpcReduction="10000"/>
          </a:bodyPr>
          <a:lstStyle/>
          <a:p>
            <a:pPr lvl="0" algn="just">
              <a:buNone/>
            </a:pPr>
            <a:r>
              <a:rPr lang="en-IN" b="1" dirty="0">
                <a:solidFill>
                  <a:srgbClr val="FF0000"/>
                </a:solidFill>
                <a:latin typeface="Times New Roman" pitchFamily="18" charset="0"/>
                <a:cs typeface="Times New Roman" pitchFamily="18" charset="0"/>
              </a:rPr>
              <a:t>1. Herbal drug technology: </a:t>
            </a:r>
            <a:r>
              <a:rPr lang="en-IN" dirty="0">
                <a:latin typeface="Times New Roman" pitchFamily="18" charset="0"/>
                <a:cs typeface="Times New Roman" pitchFamily="18" charset="0"/>
              </a:rPr>
              <a:t>Herbal drug technology includes </a:t>
            </a:r>
            <a:r>
              <a:rPr lang="en-IN" b="1" dirty="0">
                <a:latin typeface="Times New Roman" pitchFamily="18" charset="0"/>
                <a:cs typeface="Times New Roman" pitchFamily="18" charset="0"/>
              </a:rPr>
              <a:t>preparation and evaluation </a:t>
            </a:r>
            <a:r>
              <a:rPr lang="en-IN" dirty="0">
                <a:latin typeface="Times New Roman" pitchFamily="18" charset="0"/>
                <a:cs typeface="Times New Roman" pitchFamily="18" charset="0"/>
              </a:rPr>
              <a:t>of herbal drug formulation. </a:t>
            </a:r>
            <a:endParaRPr lang="en-US" dirty="0">
              <a:latin typeface="Times New Roman" pitchFamily="18" charset="0"/>
              <a:cs typeface="Times New Roman" pitchFamily="18" charset="0"/>
            </a:endParaRPr>
          </a:p>
          <a:p>
            <a:pPr algn="just"/>
            <a:r>
              <a:rPr lang="en-IN" dirty="0">
                <a:latin typeface="Times New Roman" pitchFamily="18" charset="0"/>
                <a:cs typeface="Times New Roman" pitchFamily="18" charset="0"/>
              </a:rPr>
              <a:t>It is used for </a:t>
            </a:r>
            <a:r>
              <a:rPr lang="en-IN" b="1" dirty="0">
                <a:latin typeface="Times New Roman" pitchFamily="18" charset="0"/>
                <a:cs typeface="Times New Roman" pitchFamily="18" charset="0"/>
              </a:rPr>
              <a:t>converting</a:t>
            </a:r>
            <a:r>
              <a:rPr lang="en-IN" dirty="0">
                <a:latin typeface="Times New Roman" pitchFamily="18" charset="0"/>
                <a:cs typeface="Times New Roman" pitchFamily="18" charset="0"/>
              </a:rPr>
              <a:t> botanical materials in to </a:t>
            </a:r>
            <a:r>
              <a:rPr lang="en-IN" b="1" dirty="0">
                <a:solidFill>
                  <a:srgbClr val="7030A0"/>
                </a:solidFill>
                <a:latin typeface="Times New Roman" pitchFamily="18" charset="0"/>
                <a:cs typeface="Times New Roman" pitchFamily="18" charset="0"/>
              </a:rPr>
              <a:t>medicines</a:t>
            </a:r>
            <a:r>
              <a:rPr lang="en-IN" dirty="0">
                <a:latin typeface="Times New Roman" pitchFamily="18" charset="0"/>
                <a:cs typeface="Times New Roman" pitchFamily="18" charset="0"/>
              </a:rPr>
              <a:t>, where standardisation and quality control with proper integration of modern scientific techniques and traditional knowledge is important.</a:t>
            </a:r>
            <a:endParaRPr lang="en-US" dirty="0">
              <a:latin typeface="Times New Roman" pitchFamily="18" charset="0"/>
              <a:cs typeface="Times New Roman" pitchFamily="18" charset="0"/>
            </a:endParaRPr>
          </a:p>
          <a:p>
            <a:pPr lvl="0" algn="just">
              <a:buNone/>
            </a:pPr>
            <a:r>
              <a:rPr lang="en-IN" b="1" dirty="0">
                <a:solidFill>
                  <a:srgbClr val="FF0000"/>
                </a:solidFill>
                <a:latin typeface="Times New Roman" pitchFamily="18" charset="0"/>
                <a:cs typeface="Times New Roman" pitchFamily="18" charset="0"/>
              </a:rPr>
              <a:t>2. Herb: </a:t>
            </a:r>
            <a:r>
              <a:rPr lang="en-IN" dirty="0">
                <a:latin typeface="Times New Roman" pitchFamily="18" charset="0"/>
                <a:cs typeface="Times New Roman" pitchFamily="18" charset="0"/>
              </a:rPr>
              <a:t>Herbs are crude plant materials which may be entire, fragmented or powdered. </a:t>
            </a:r>
          </a:p>
          <a:p>
            <a:pPr lvl="0" algn="just">
              <a:buNone/>
            </a:pPr>
            <a:r>
              <a:rPr lang="en-IN" b="1" dirty="0">
                <a:latin typeface="Times New Roman" pitchFamily="18" charset="0"/>
                <a:cs typeface="Times New Roman" pitchFamily="18" charset="0"/>
              </a:rPr>
              <a:t>	Ex: </a:t>
            </a:r>
            <a:r>
              <a:rPr lang="en-IN" b="1" dirty="0">
                <a:solidFill>
                  <a:srgbClr val="7030A0"/>
                </a:solidFill>
                <a:latin typeface="Times New Roman" pitchFamily="18" charset="0"/>
                <a:cs typeface="Times New Roman" pitchFamily="18" charset="0"/>
              </a:rPr>
              <a:t>Entire plant: </a:t>
            </a:r>
            <a:r>
              <a:rPr lang="en-IN" dirty="0" err="1">
                <a:latin typeface="Times New Roman" pitchFamily="18" charset="0"/>
                <a:cs typeface="Times New Roman" pitchFamily="18" charset="0"/>
              </a:rPr>
              <a:t>vinca</a:t>
            </a:r>
            <a:r>
              <a:rPr lang="en-IN" dirty="0">
                <a:latin typeface="Times New Roman" pitchFamily="18" charset="0"/>
                <a:cs typeface="Times New Roman" pitchFamily="18" charset="0"/>
              </a:rPr>
              <a:t>, Belladonna</a:t>
            </a:r>
            <a:endParaRPr lang="en-US" dirty="0">
              <a:latin typeface="Times New Roman" pitchFamily="18" charset="0"/>
              <a:cs typeface="Times New Roman" pitchFamily="18" charset="0"/>
            </a:endParaRPr>
          </a:p>
          <a:p>
            <a:pPr algn="just"/>
            <a:r>
              <a:rPr lang="en-IN" b="1" dirty="0">
                <a:solidFill>
                  <a:srgbClr val="7030A0"/>
                </a:solidFill>
                <a:latin typeface="Times New Roman" pitchFamily="18" charset="0"/>
                <a:cs typeface="Times New Roman" pitchFamily="18" charset="0"/>
              </a:rPr>
              <a:t>Fragmented</a:t>
            </a:r>
            <a:r>
              <a:rPr lang="en-IN" dirty="0">
                <a:latin typeface="Times New Roman" pitchFamily="18" charset="0"/>
                <a:cs typeface="Times New Roman" pitchFamily="18" charset="0"/>
              </a:rPr>
              <a:t>: digitalis (leaves), clove (buds), cinnamon (bark), </a:t>
            </a:r>
            <a:r>
              <a:rPr lang="en-IN" dirty="0" err="1">
                <a:latin typeface="Times New Roman" pitchFamily="18" charset="0"/>
                <a:cs typeface="Times New Roman" pitchFamily="18" charset="0"/>
              </a:rPr>
              <a:t>podophyllum</a:t>
            </a:r>
            <a:r>
              <a:rPr lang="en-IN" dirty="0">
                <a:latin typeface="Times New Roman" pitchFamily="18" charset="0"/>
                <a:cs typeface="Times New Roman" pitchFamily="18" charset="0"/>
              </a:rPr>
              <a:t> (tubers), rhubarb (rhizome)</a:t>
            </a:r>
            <a:endParaRPr lang="en-US" dirty="0">
              <a:latin typeface="Times New Roman" pitchFamily="18" charset="0"/>
              <a:cs typeface="Times New Roman" pitchFamily="18" charset="0"/>
            </a:endParaRP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14282" y="428604"/>
            <a:ext cx="8643998" cy="6143668"/>
          </a:xfrm>
        </p:spPr>
        <p:txBody>
          <a:bodyPr>
            <a:normAutofit/>
          </a:bodyPr>
          <a:lstStyle/>
          <a:p>
            <a:pPr lvl="0" algn="just">
              <a:buNone/>
            </a:pPr>
            <a:r>
              <a:rPr lang="en-IN" b="1" dirty="0">
                <a:solidFill>
                  <a:srgbClr val="FF0000"/>
                </a:solidFill>
                <a:latin typeface="Times New Roman" pitchFamily="18" charset="0"/>
                <a:cs typeface="Times New Roman" pitchFamily="18" charset="0"/>
              </a:rPr>
              <a:t>3. Herbal medicine:</a:t>
            </a:r>
            <a:r>
              <a:rPr lang="en-IN" dirty="0">
                <a:solidFill>
                  <a:srgbClr val="FF0000"/>
                </a:solidFill>
                <a:latin typeface="Times New Roman" pitchFamily="18" charset="0"/>
                <a:cs typeface="Times New Roman" pitchFamily="18" charset="0"/>
              </a:rPr>
              <a:t> </a:t>
            </a:r>
            <a:r>
              <a:rPr lang="en-IN" dirty="0">
                <a:latin typeface="Times New Roman" pitchFamily="18" charset="0"/>
                <a:cs typeface="Times New Roman" pitchFamily="18" charset="0"/>
              </a:rPr>
              <a:t>Herbal medicine includes </a:t>
            </a:r>
            <a:r>
              <a:rPr lang="en-IN" b="1" dirty="0">
                <a:solidFill>
                  <a:srgbClr val="7030A0"/>
                </a:solidFill>
                <a:latin typeface="Times New Roman" pitchFamily="18" charset="0"/>
                <a:cs typeface="Times New Roman" pitchFamily="18" charset="0"/>
              </a:rPr>
              <a:t>herbs</a:t>
            </a:r>
            <a:r>
              <a:rPr lang="en-IN" dirty="0">
                <a:latin typeface="Times New Roman" pitchFamily="18" charset="0"/>
                <a:cs typeface="Times New Roman" pitchFamily="18" charset="0"/>
              </a:rPr>
              <a:t> and/or </a:t>
            </a:r>
            <a:r>
              <a:rPr lang="en-IN" b="1" dirty="0">
                <a:solidFill>
                  <a:srgbClr val="7030A0"/>
                </a:solidFill>
                <a:latin typeface="Times New Roman" pitchFamily="18" charset="0"/>
                <a:cs typeface="Times New Roman" pitchFamily="18" charset="0"/>
              </a:rPr>
              <a:t>herbal materials </a:t>
            </a:r>
            <a:r>
              <a:rPr lang="en-IN" dirty="0">
                <a:latin typeface="Times New Roman" pitchFamily="18" charset="0"/>
                <a:cs typeface="Times New Roman" pitchFamily="18" charset="0"/>
              </a:rPr>
              <a:t>and /or </a:t>
            </a:r>
            <a:r>
              <a:rPr lang="en-IN" b="1" dirty="0">
                <a:solidFill>
                  <a:srgbClr val="7030A0"/>
                </a:solidFill>
                <a:latin typeface="Times New Roman" pitchFamily="18" charset="0"/>
                <a:cs typeface="Times New Roman" pitchFamily="18" charset="0"/>
              </a:rPr>
              <a:t>herbal preparations </a:t>
            </a:r>
            <a:r>
              <a:rPr lang="en-IN" dirty="0">
                <a:latin typeface="Times New Roman" pitchFamily="18" charset="0"/>
                <a:cs typeface="Times New Roman" pitchFamily="18" charset="0"/>
              </a:rPr>
              <a:t>and /or </a:t>
            </a:r>
            <a:r>
              <a:rPr lang="en-IN" b="1" dirty="0">
                <a:solidFill>
                  <a:srgbClr val="7030A0"/>
                </a:solidFill>
                <a:latin typeface="Times New Roman" pitchFamily="18" charset="0"/>
                <a:cs typeface="Times New Roman" pitchFamily="18" charset="0"/>
              </a:rPr>
              <a:t>finished herbal products </a:t>
            </a:r>
            <a:r>
              <a:rPr lang="en-IN" dirty="0">
                <a:latin typeface="Times New Roman" pitchFamily="18" charset="0"/>
                <a:cs typeface="Times New Roman" pitchFamily="18" charset="0"/>
              </a:rPr>
              <a:t>in a form, </a:t>
            </a:r>
            <a:r>
              <a:rPr lang="en-IN" b="1" dirty="0">
                <a:latin typeface="Times New Roman" pitchFamily="18" charset="0"/>
                <a:cs typeface="Times New Roman" pitchFamily="18" charset="0"/>
              </a:rPr>
              <a:t>suitable</a:t>
            </a:r>
            <a:r>
              <a:rPr lang="en-IN" dirty="0">
                <a:latin typeface="Times New Roman" pitchFamily="18" charset="0"/>
                <a:cs typeface="Times New Roman" pitchFamily="18" charset="0"/>
              </a:rPr>
              <a:t> for administration to patients.</a:t>
            </a:r>
            <a:endParaRPr lang="en-US" dirty="0">
              <a:latin typeface="Times New Roman" pitchFamily="18" charset="0"/>
              <a:cs typeface="Times New Roman" pitchFamily="18" charset="0"/>
            </a:endParaRPr>
          </a:p>
          <a:p>
            <a:pPr lvl="0" algn="just">
              <a:buNone/>
            </a:pPr>
            <a:r>
              <a:rPr lang="en-IN" b="1" dirty="0">
                <a:solidFill>
                  <a:srgbClr val="FF0000"/>
                </a:solidFill>
                <a:latin typeface="Times New Roman" pitchFamily="18" charset="0"/>
                <a:cs typeface="Times New Roman" pitchFamily="18" charset="0"/>
              </a:rPr>
              <a:t>4. Medicinal herbal products:</a:t>
            </a:r>
            <a:r>
              <a:rPr lang="en-IN" dirty="0">
                <a:solidFill>
                  <a:srgbClr val="FF0000"/>
                </a:solidFill>
                <a:latin typeface="Times New Roman" pitchFamily="18" charset="0"/>
                <a:cs typeface="Times New Roman" pitchFamily="18" charset="0"/>
              </a:rPr>
              <a:t> </a:t>
            </a:r>
            <a:r>
              <a:rPr lang="en-IN" b="1" dirty="0">
                <a:solidFill>
                  <a:srgbClr val="7030A0"/>
                </a:solidFill>
                <a:latin typeface="Times New Roman" pitchFamily="18" charset="0"/>
                <a:cs typeface="Times New Roman" pitchFamily="18" charset="0"/>
              </a:rPr>
              <a:t>Finished</a:t>
            </a:r>
            <a:r>
              <a:rPr lang="en-IN" dirty="0">
                <a:latin typeface="Times New Roman" pitchFamily="18" charset="0"/>
                <a:cs typeface="Times New Roman" pitchFamily="18" charset="0"/>
              </a:rPr>
              <a:t> labelled, pharmaceutical product in dosage forms that contain one or more of the following powdered plant materials, purified extract or potentially purified active substance isolated from plant materials. </a:t>
            </a:r>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Medicines containing plant materials combined with chemically defined active substances including chemically defined isolated constituents of plant are not considered as medicine. Ex: </a:t>
            </a:r>
            <a:r>
              <a:rPr lang="en-US" dirty="0" err="1">
                <a:latin typeface="Times New Roman" pitchFamily="18" charset="0"/>
                <a:cs typeface="Times New Roman" pitchFamily="18" charset="0"/>
              </a:rPr>
              <a:t>Trifala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churna</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14282" y="785794"/>
            <a:ext cx="8715436" cy="5786478"/>
          </a:xfrm>
        </p:spPr>
        <p:txBody>
          <a:bodyPr>
            <a:normAutofit/>
          </a:bodyPr>
          <a:lstStyle/>
          <a:p>
            <a:pPr lvl="0" algn="just">
              <a:buNone/>
            </a:pPr>
            <a:r>
              <a:rPr lang="en-US" b="1" dirty="0">
                <a:solidFill>
                  <a:srgbClr val="FF0000"/>
                </a:solidFill>
                <a:latin typeface="Times New Roman" pitchFamily="18" charset="0"/>
                <a:cs typeface="Times New Roman" pitchFamily="18" charset="0"/>
              </a:rPr>
              <a:t>5.</a:t>
            </a:r>
            <a:r>
              <a:rPr lang="en-US" b="1" dirty="0">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Herbal preparation:</a:t>
            </a:r>
            <a:r>
              <a:rPr lang="en-US"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herbal preparations are prepared by herbal materials by physical or biological processes. These may be </a:t>
            </a:r>
            <a:r>
              <a:rPr lang="en-US" b="1" dirty="0">
                <a:solidFill>
                  <a:srgbClr val="7030A0"/>
                </a:solidFill>
                <a:latin typeface="Times New Roman" pitchFamily="18" charset="0"/>
                <a:cs typeface="Times New Roman" pitchFamily="18" charset="0"/>
              </a:rPr>
              <a:t>extracted</a:t>
            </a:r>
            <a:r>
              <a:rPr lang="en-US" dirty="0">
                <a:latin typeface="Times New Roman" pitchFamily="18" charset="0"/>
                <a:cs typeface="Times New Roman" pitchFamily="18" charset="0"/>
              </a:rPr>
              <a:t> by using water, alcohol, </a:t>
            </a:r>
            <a:r>
              <a:rPr lang="en-US" b="1" dirty="0">
                <a:solidFill>
                  <a:srgbClr val="7030A0"/>
                </a:solidFill>
                <a:latin typeface="Times New Roman" pitchFamily="18" charset="0"/>
                <a:cs typeface="Times New Roman" pitchFamily="18" charset="0"/>
              </a:rPr>
              <a:t>CO</a:t>
            </a:r>
            <a:r>
              <a:rPr lang="en-US" sz="2000" b="1" dirty="0">
                <a:solidFill>
                  <a:srgbClr val="7030A0"/>
                </a:solidFill>
                <a:latin typeface="Times New Roman" pitchFamily="18" charset="0"/>
                <a:cs typeface="Times New Roman" pitchFamily="18" charset="0"/>
              </a:rPr>
              <a:t>2</a:t>
            </a:r>
            <a:r>
              <a:rPr lang="en-US" sz="2000" dirty="0">
                <a:latin typeface="Times New Roman" pitchFamily="18" charset="0"/>
                <a:cs typeface="Times New Roman" pitchFamily="18" charset="0"/>
              </a:rPr>
              <a:t> </a:t>
            </a:r>
            <a:r>
              <a:rPr lang="en-US" dirty="0">
                <a:latin typeface="Times New Roman" pitchFamily="18" charset="0"/>
                <a:cs typeface="Times New Roman" pitchFamily="18" charset="0"/>
              </a:rPr>
              <a:t>by processes like </a:t>
            </a:r>
            <a:r>
              <a:rPr lang="en-US" dirty="0">
                <a:solidFill>
                  <a:srgbClr val="7030A0"/>
                </a:solidFill>
                <a:latin typeface="Times New Roman" pitchFamily="18" charset="0"/>
                <a:cs typeface="Times New Roman" pitchFamily="18" charset="0"/>
              </a:rPr>
              <a:t>fractionation</a:t>
            </a:r>
            <a:r>
              <a:rPr lang="en-US" dirty="0">
                <a:latin typeface="Times New Roman" pitchFamily="18" charset="0"/>
                <a:cs typeface="Times New Roman" pitchFamily="18" charset="0"/>
              </a:rPr>
              <a:t>, </a:t>
            </a:r>
            <a:r>
              <a:rPr lang="en-US" dirty="0">
                <a:solidFill>
                  <a:srgbClr val="7030A0"/>
                </a:solidFill>
                <a:latin typeface="Times New Roman" pitchFamily="18" charset="0"/>
                <a:cs typeface="Times New Roman" pitchFamily="18" charset="0"/>
              </a:rPr>
              <a:t>purification</a:t>
            </a:r>
            <a:r>
              <a:rPr lang="en-US" dirty="0">
                <a:latin typeface="Times New Roman" pitchFamily="18" charset="0"/>
                <a:cs typeface="Times New Roman" pitchFamily="18" charset="0"/>
              </a:rPr>
              <a:t>, </a:t>
            </a:r>
            <a:r>
              <a:rPr lang="en-US" dirty="0">
                <a:solidFill>
                  <a:srgbClr val="7030A0"/>
                </a:solidFill>
                <a:latin typeface="Times New Roman" pitchFamily="18" charset="0"/>
                <a:cs typeface="Times New Roman" pitchFamily="18" charset="0"/>
              </a:rPr>
              <a:t>fermentation</a:t>
            </a:r>
            <a:r>
              <a:rPr lang="en-US" dirty="0">
                <a:latin typeface="Times New Roman" pitchFamily="18" charset="0"/>
                <a:cs typeface="Times New Roman" pitchFamily="18" charset="0"/>
              </a:rPr>
              <a:t> and </a:t>
            </a:r>
            <a:r>
              <a:rPr lang="en-US" dirty="0">
                <a:solidFill>
                  <a:srgbClr val="7030A0"/>
                </a:solidFill>
                <a:latin typeface="Times New Roman" pitchFamily="18" charset="0"/>
                <a:cs typeface="Times New Roman" pitchFamily="18" charset="0"/>
              </a:rPr>
              <a:t>concentration</a:t>
            </a:r>
            <a:r>
              <a:rPr lang="en-US" dirty="0">
                <a:latin typeface="Times New Roman" pitchFamily="18" charset="0"/>
                <a:cs typeface="Times New Roman" pitchFamily="18" charset="0"/>
              </a:rPr>
              <a:t> etc.</a:t>
            </a:r>
          </a:p>
          <a:p>
            <a:pPr algn="just"/>
            <a:r>
              <a:rPr lang="en-US" dirty="0">
                <a:latin typeface="Times New Roman" pitchFamily="18" charset="0"/>
                <a:cs typeface="Times New Roman" pitchFamily="18" charset="0"/>
              </a:rPr>
              <a:t>They also include </a:t>
            </a:r>
            <a:r>
              <a:rPr lang="en-US" b="1" dirty="0">
                <a:solidFill>
                  <a:schemeClr val="accent2">
                    <a:lumMod val="75000"/>
                  </a:schemeClr>
                </a:solidFill>
                <a:latin typeface="Times New Roman" pitchFamily="18" charset="0"/>
                <a:cs typeface="Times New Roman" pitchFamily="18" charset="0"/>
              </a:rPr>
              <a:t>processing</a:t>
            </a:r>
            <a:r>
              <a:rPr lang="en-US" dirty="0">
                <a:latin typeface="Times New Roman" pitchFamily="18" charset="0"/>
                <a:cs typeface="Times New Roman" pitchFamily="18" charset="0"/>
              </a:rPr>
              <a:t> herbal materials with a natural </a:t>
            </a:r>
            <a:r>
              <a:rPr lang="en-US" dirty="0">
                <a:solidFill>
                  <a:srgbClr val="7030A0"/>
                </a:solidFill>
                <a:latin typeface="Times New Roman" pitchFamily="18" charset="0"/>
                <a:cs typeface="Times New Roman" pitchFamily="18" charset="0"/>
              </a:rPr>
              <a:t>vehicle</a:t>
            </a:r>
            <a:r>
              <a:rPr lang="en-US" dirty="0">
                <a:latin typeface="Times New Roman" pitchFamily="18" charset="0"/>
                <a:cs typeface="Times New Roman" pitchFamily="18" charset="0"/>
              </a:rPr>
              <a:t> or </a:t>
            </a:r>
            <a:r>
              <a:rPr lang="en-US" b="1" dirty="0">
                <a:solidFill>
                  <a:srgbClr val="7030A0"/>
                </a:solidFill>
                <a:latin typeface="Times New Roman" pitchFamily="18" charset="0"/>
                <a:cs typeface="Times New Roman" pitchFamily="18" charset="0"/>
              </a:rPr>
              <a:t>steeping</a:t>
            </a:r>
            <a:r>
              <a:rPr lang="en-US" dirty="0">
                <a:latin typeface="Times New Roman" pitchFamily="18" charset="0"/>
                <a:cs typeface="Times New Roman" pitchFamily="18" charset="0"/>
              </a:rPr>
              <a:t> or </a:t>
            </a:r>
            <a:r>
              <a:rPr lang="en-US" b="1" dirty="0">
                <a:solidFill>
                  <a:srgbClr val="7030A0"/>
                </a:solidFill>
                <a:latin typeface="Times New Roman" pitchFamily="18" charset="0"/>
                <a:cs typeface="Times New Roman" pitchFamily="18" charset="0"/>
              </a:rPr>
              <a:t>heating</a:t>
            </a:r>
            <a:r>
              <a:rPr lang="en-US" dirty="0">
                <a:latin typeface="Times New Roman" pitchFamily="18" charset="0"/>
                <a:cs typeface="Times New Roman" pitchFamily="18" charset="0"/>
              </a:rPr>
              <a:t> them in alcoholic beverages and /or in other materials. </a:t>
            </a:r>
          </a:p>
          <a:p>
            <a:pPr algn="just"/>
            <a:r>
              <a:rPr lang="en-US" b="1" dirty="0">
                <a:solidFill>
                  <a:schemeClr val="accent2">
                    <a:lumMod val="75000"/>
                  </a:schemeClr>
                </a:solidFill>
                <a:latin typeface="Times New Roman" pitchFamily="18" charset="0"/>
                <a:cs typeface="Times New Roman" pitchFamily="18" charset="0"/>
              </a:rPr>
              <a:t>Herbal Preparations includes</a:t>
            </a:r>
            <a:r>
              <a:rPr lang="en-US" dirty="0">
                <a:latin typeface="Times New Roman" pitchFamily="18" charset="0"/>
                <a:cs typeface="Times New Roman" pitchFamily="18" charset="0"/>
              </a:rPr>
              <a:t>:- extracts, tinctures, fatty/ essential oils, expressed plant juices, decoction, hot and cold infusions.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14282" y="500042"/>
            <a:ext cx="8715436" cy="6143668"/>
          </a:xfrm>
        </p:spPr>
        <p:txBody>
          <a:bodyPr>
            <a:normAutofit/>
          </a:bodyPr>
          <a:lstStyle/>
          <a:p>
            <a:pPr lvl="0" algn="just">
              <a:buNone/>
            </a:pPr>
            <a:r>
              <a:rPr lang="en-US" b="1" dirty="0">
                <a:solidFill>
                  <a:srgbClr val="FF0000"/>
                </a:solidFill>
                <a:latin typeface="Times New Roman" pitchFamily="18" charset="0"/>
                <a:cs typeface="Times New Roman" pitchFamily="18" charset="0"/>
              </a:rPr>
              <a:t>6. Processed plant materials:</a:t>
            </a:r>
            <a:r>
              <a:rPr lang="en-US"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Plant materials treated accordingly to traditional procedures to improve their safety and efficacy to facilitate their clinical use or to make medicinal preparations. Ex: herbal suspensions etc.</a:t>
            </a:r>
          </a:p>
          <a:p>
            <a:pPr lvl="0" algn="just">
              <a:buNone/>
            </a:pPr>
            <a:r>
              <a:rPr lang="en-US" b="1" dirty="0">
                <a:solidFill>
                  <a:srgbClr val="FF0000"/>
                </a:solidFill>
                <a:latin typeface="Times New Roman" pitchFamily="18" charset="0"/>
                <a:cs typeface="Times New Roman" pitchFamily="18" charset="0"/>
              </a:rPr>
              <a:t>7. Raw plant materials: </a:t>
            </a:r>
            <a:r>
              <a:rPr lang="en-US" dirty="0">
                <a:latin typeface="Times New Roman" pitchFamily="18" charset="0"/>
                <a:cs typeface="Times New Roman" pitchFamily="18" charset="0"/>
              </a:rPr>
              <a:t>Fresh or dry plant materials which are marked whole or simply cut into small pieces.-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42852"/>
            <a:ext cx="8786874" cy="1274786"/>
          </a:xfrm>
        </p:spPr>
        <p:txBody>
          <a:bodyPr>
            <a:normAutofit fontScale="90000"/>
          </a:bodyPr>
          <a:lstStyle/>
          <a:p>
            <a:br>
              <a:rPr lang="en-IN" b="1" dirty="0">
                <a:solidFill>
                  <a:srgbClr val="FF0000"/>
                </a:solidFill>
                <a:latin typeface="Times New Roman" pitchFamily="18" charset="0"/>
                <a:cs typeface="Times New Roman" pitchFamily="18" charset="0"/>
              </a:rPr>
            </a:br>
            <a:r>
              <a:rPr lang="en-IN" b="1" dirty="0">
                <a:solidFill>
                  <a:srgbClr val="FF0000"/>
                </a:solidFill>
                <a:latin typeface="Times New Roman" pitchFamily="18" charset="0"/>
                <a:cs typeface="Times New Roman" pitchFamily="18" charset="0"/>
              </a:rPr>
              <a:t>TOPIC:2  </a:t>
            </a:r>
            <a:br>
              <a:rPr lang="en-IN" b="1" dirty="0">
                <a:solidFill>
                  <a:srgbClr val="FF0000"/>
                </a:solidFill>
                <a:latin typeface="Times New Roman" pitchFamily="18" charset="0"/>
                <a:cs typeface="Times New Roman" pitchFamily="18" charset="0"/>
              </a:rPr>
            </a:br>
            <a:r>
              <a:rPr lang="en-IN" b="1" dirty="0">
                <a:solidFill>
                  <a:srgbClr val="7030A0"/>
                </a:solidFill>
                <a:latin typeface="Times New Roman" pitchFamily="18" charset="0"/>
                <a:cs typeface="Times New Roman" pitchFamily="18" charset="0"/>
              </a:rPr>
              <a:t>Sources of herbs </a:t>
            </a:r>
            <a:br>
              <a:rPr lang="en-US" dirty="0"/>
            </a:br>
            <a:endParaRPr lang="en-US" dirty="0"/>
          </a:p>
        </p:txBody>
      </p:sp>
      <p:sp>
        <p:nvSpPr>
          <p:cNvPr id="3" name="Content Placeholder 2"/>
          <p:cNvSpPr>
            <a:spLocks noGrp="1"/>
          </p:cNvSpPr>
          <p:nvPr>
            <p:ph idx="1"/>
          </p:nvPr>
        </p:nvSpPr>
        <p:spPr>
          <a:xfrm>
            <a:off x="214282" y="1428736"/>
            <a:ext cx="8643998" cy="5143536"/>
          </a:xfrm>
        </p:spPr>
        <p:txBody>
          <a:bodyPr>
            <a:normAutofit/>
          </a:bodyPr>
          <a:lstStyle/>
          <a:p>
            <a:pPr lvl="0"/>
            <a:r>
              <a:rPr lang="en-IN" dirty="0">
                <a:latin typeface="Times New Roman" pitchFamily="18" charset="0"/>
                <a:cs typeface="Times New Roman" pitchFamily="18" charset="0"/>
              </a:rPr>
              <a:t>Plants are the oldest source of drugs. Herbs are used in home remedies and pure compounds were easily obtained. </a:t>
            </a:r>
            <a:endParaRPr lang="en-US" dirty="0">
              <a:latin typeface="Times New Roman" pitchFamily="18" charset="0"/>
              <a:cs typeface="Times New Roman" pitchFamily="18" charset="0"/>
            </a:endParaRPr>
          </a:p>
          <a:p>
            <a:pPr lvl="0"/>
            <a:r>
              <a:rPr lang="en-IN" dirty="0">
                <a:latin typeface="Times New Roman" pitchFamily="18" charset="0"/>
                <a:cs typeface="Times New Roman" pitchFamily="18" charset="0"/>
              </a:rPr>
              <a:t>These are economical</a:t>
            </a:r>
            <a:endParaRPr lang="en-US" dirty="0">
              <a:latin typeface="Times New Roman" pitchFamily="18" charset="0"/>
              <a:cs typeface="Times New Roman" pitchFamily="18" charset="0"/>
            </a:endParaRPr>
          </a:p>
          <a:p>
            <a:r>
              <a:rPr lang="en-IN" b="1" u="sng" dirty="0">
                <a:solidFill>
                  <a:srgbClr val="FF0000"/>
                </a:solidFill>
                <a:latin typeface="Times New Roman" pitchFamily="18" charset="0"/>
                <a:cs typeface="Times New Roman" pitchFamily="18" charset="0"/>
              </a:rPr>
              <a:t>Advantages of herbal drugs and preparations:</a:t>
            </a:r>
            <a:endParaRPr lang="en-US" dirty="0">
              <a:solidFill>
                <a:srgbClr val="FF0000"/>
              </a:solidFill>
              <a:latin typeface="Times New Roman" pitchFamily="18" charset="0"/>
              <a:cs typeface="Times New Roman" pitchFamily="18" charset="0"/>
            </a:endParaRPr>
          </a:p>
          <a:p>
            <a:pPr marL="514350" lvl="0" indent="-514350">
              <a:buFont typeface="+mj-lt"/>
              <a:buAutoNum type="arabicPeriod"/>
            </a:pPr>
            <a:r>
              <a:rPr lang="en-IN" dirty="0">
                <a:latin typeface="Times New Roman" pitchFamily="18" charset="0"/>
                <a:cs typeface="Times New Roman" pitchFamily="18" charset="0"/>
              </a:rPr>
              <a:t>Fewer side effects </a:t>
            </a:r>
            <a:endParaRPr lang="en-US" dirty="0">
              <a:latin typeface="Times New Roman" pitchFamily="18" charset="0"/>
              <a:cs typeface="Times New Roman" pitchFamily="18" charset="0"/>
            </a:endParaRPr>
          </a:p>
          <a:p>
            <a:pPr marL="514350" lvl="0" indent="-514350">
              <a:buFont typeface="+mj-lt"/>
              <a:buAutoNum type="arabicPeriod"/>
            </a:pPr>
            <a:r>
              <a:rPr lang="en-IN" dirty="0">
                <a:latin typeface="Times New Roman" pitchFamily="18" charset="0"/>
                <a:cs typeface="Times New Roman" pitchFamily="18" charset="0"/>
              </a:rPr>
              <a:t>Safe usage</a:t>
            </a:r>
            <a:endParaRPr lang="en-US" dirty="0">
              <a:latin typeface="Times New Roman" pitchFamily="18" charset="0"/>
              <a:cs typeface="Times New Roman" pitchFamily="18" charset="0"/>
            </a:endParaRPr>
          </a:p>
          <a:p>
            <a:pPr marL="514350" lvl="0" indent="-514350">
              <a:buFont typeface="+mj-lt"/>
              <a:buAutoNum type="arabicPeriod"/>
            </a:pPr>
            <a:r>
              <a:rPr lang="en-IN" dirty="0">
                <a:latin typeface="Times New Roman" pitchFamily="18" charset="0"/>
                <a:cs typeface="Times New Roman" pitchFamily="18" charset="0"/>
              </a:rPr>
              <a:t>Various anti HIV and antitumor drugs from plant origin.</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solidFill>
                  <a:srgbClr val="FF0000"/>
                </a:solidFill>
                <a:latin typeface="Times New Roman" pitchFamily="18" charset="0"/>
                <a:cs typeface="Times New Roman" pitchFamily="18" charset="0"/>
              </a:rPr>
              <a:t>Various sources of herbs</a:t>
            </a:r>
            <a:br>
              <a:rPr lang="en-US" dirty="0"/>
            </a:br>
            <a:endParaRPr lang="en-US" dirty="0"/>
          </a:p>
        </p:txBody>
      </p:sp>
      <p:sp>
        <p:nvSpPr>
          <p:cNvPr id="3" name="Content Placeholder 2"/>
          <p:cNvSpPr>
            <a:spLocks noGrp="1"/>
          </p:cNvSpPr>
          <p:nvPr>
            <p:ph idx="1"/>
          </p:nvPr>
        </p:nvSpPr>
        <p:spPr>
          <a:xfrm>
            <a:off x="214282" y="857232"/>
            <a:ext cx="8786874" cy="5857916"/>
          </a:xfrm>
        </p:spPr>
        <p:txBody>
          <a:bodyPr>
            <a:normAutofit fontScale="70000" lnSpcReduction="20000"/>
          </a:bodyPr>
          <a:lstStyle/>
          <a:p>
            <a:pPr lvl="0">
              <a:lnSpc>
                <a:spcPct val="120000"/>
              </a:lnSpc>
            </a:pPr>
            <a:r>
              <a:rPr lang="en-US" b="1" u="sng" dirty="0">
                <a:solidFill>
                  <a:srgbClr val="002060"/>
                </a:solidFill>
                <a:latin typeface="Times New Roman" pitchFamily="18" charset="0"/>
                <a:cs typeface="Times New Roman" pitchFamily="18" charset="0"/>
              </a:rPr>
              <a:t>Herbs from Woods:</a:t>
            </a:r>
            <a:r>
              <a:rPr lang="en-US" b="1" dirty="0">
                <a:solidFill>
                  <a:srgbClr val="002060"/>
                </a:solidFill>
                <a:latin typeface="Times New Roman" pitchFamily="18" charset="0"/>
                <a:cs typeface="Times New Roman" pitchFamily="18" charset="0"/>
              </a:rPr>
              <a:t> </a:t>
            </a:r>
            <a:r>
              <a:rPr lang="en-US" b="1" dirty="0" err="1">
                <a:latin typeface="Times New Roman" pitchFamily="18" charset="0"/>
                <a:cs typeface="Times New Roman" pitchFamily="18" charset="0"/>
              </a:rPr>
              <a:t>Q</a:t>
            </a:r>
            <a:r>
              <a:rPr lang="en-US" dirty="0" err="1">
                <a:latin typeface="Times New Roman" pitchFamily="18" charset="0"/>
                <a:cs typeface="Times New Roman" pitchFamily="18" charset="0"/>
              </a:rPr>
              <a:t>uassia</a:t>
            </a:r>
            <a:r>
              <a:rPr lang="en-US" dirty="0">
                <a:latin typeface="Times New Roman" pitchFamily="18" charset="0"/>
                <a:cs typeface="Times New Roman" pitchFamily="18" charset="0"/>
              </a:rPr>
              <a:t>, Sandalwood and Red Sandalwood.</a:t>
            </a:r>
          </a:p>
          <a:p>
            <a:pPr lvl="0">
              <a:lnSpc>
                <a:spcPct val="120000"/>
              </a:lnSpc>
            </a:pPr>
            <a:r>
              <a:rPr lang="en-US" b="1" u="sng" dirty="0">
                <a:solidFill>
                  <a:srgbClr val="0000FF"/>
                </a:solidFill>
                <a:latin typeface="Times New Roman" pitchFamily="18" charset="0"/>
                <a:cs typeface="Times New Roman" pitchFamily="18" charset="0"/>
              </a:rPr>
              <a:t>Herbs from Leaves</a:t>
            </a:r>
            <a:r>
              <a:rPr lang="en-US" b="1" dirty="0">
                <a:solidFill>
                  <a:srgbClr val="0000FF"/>
                </a:solidFill>
                <a:latin typeface="Times New Roman" pitchFamily="18" charset="0"/>
                <a:cs typeface="Times New Roman" pitchFamily="18" charset="0"/>
              </a:rPr>
              <a:t>: </a:t>
            </a:r>
            <a:r>
              <a:rPr lang="en-US" dirty="0">
                <a:latin typeface="Times New Roman" pitchFamily="18" charset="0"/>
                <a:cs typeface="Times New Roman" pitchFamily="18" charset="0"/>
              </a:rPr>
              <a:t>Digitalis, Eucalyptus, </a:t>
            </a:r>
            <a:r>
              <a:rPr lang="en-US" dirty="0" err="1">
                <a:latin typeface="Times New Roman" pitchFamily="18" charset="0"/>
                <a:cs typeface="Times New Roman" pitchFamily="18" charset="0"/>
              </a:rPr>
              <a:t>Gymnema</a:t>
            </a:r>
            <a:r>
              <a:rPr lang="en-US" dirty="0">
                <a:latin typeface="Times New Roman" pitchFamily="18" charset="0"/>
                <a:cs typeface="Times New Roman" pitchFamily="18" charset="0"/>
              </a:rPr>
              <a:t>, Mint, </a:t>
            </a:r>
            <a:r>
              <a:rPr lang="en-US" dirty="0" err="1">
                <a:latin typeface="Times New Roman" pitchFamily="18" charset="0"/>
                <a:cs typeface="Times New Roman" pitchFamily="18" charset="0"/>
              </a:rPr>
              <a:t>Senna</a:t>
            </a:r>
            <a:r>
              <a:rPr lang="en-US" dirty="0">
                <a:latin typeface="Times New Roman" pitchFamily="18" charset="0"/>
                <a:cs typeface="Times New Roman" pitchFamily="18" charset="0"/>
              </a:rPr>
              <a:t>, Spearmint, </a:t>
            </a:r>
            <a:r>
              <a:rPr lang="en-US" dirty="0" err="1">
                <a:latin typeface="Times New Roman" pitchFamily="18" charset="0"/>
                <a:cs typeface="Times New Roman" pitchFamily="18" charset="0"/>
              </a:rPr>
              <a:t>Squill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Tulsi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Vasaka</a:t>
            </a:r>
            <a:r>
              <a:rPr lang="en-US" dirty="0">
                <a:latin typeface="Times New Roman" pitchFamily="18" charset="0"/>
                <a:cs typeface="Times New Roman" pitchFamily="18" charset="0"/>
              </a:rPr>
              <a:t>, Coca, </a:t>
            </a:r>
            <a:r>
              <a:rPr lang="en-US" dirty="0" err="1">
                <a:latin typeface="Times New Roman" pitchFamily="18" charset="0"/>
                <a:cs typeface="Times New Roman" pitchFamily="18" charset="0"/>
              </a:rPr>
              <a:t>Buchu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Hamamelis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Hyoscyamus</a:t>
            </a:r>
            <a:r>
              <a:rPr lang="en-US" dirty="0">
                <a:latin typeface="Times New Roman" pitchFamily="18" charset="0"/>
                <a:cs typeface="Times New Roman" pitchFamily="18" charset="0"/>
              </a:rPr>
              <a:t>, Belladonna, Tea.</a:t>
            </a:r>
          </a:p>
          <a:p>
            <a:pPr lvl="0">
              <a:lnSpc>
                <a:spcPct val="120000"/>
              </a:lnSpc>
            </a:pPr>
            <a:r>
              <a:rPr lang="en-US" b="1" u="sng" dirty="0">
                <a:solidFill>
                  <a:srgbClr val="0070C0"/>
                </a:solidFill>
                <a:latin typeface="Times New Roman" pitchFamily="18" charset="0"/>
                <a:cs typeface="Times New Roman" pitchFamily="18" charset="0"/>
              </a:rPr>
              <a:t>Herbs from Barks</a:t>
            </a:r>
            <a:r>
              <a:rPr lang="en-US" b="1" dirty="0">
                <a:solidFill>
                  <a:srgbClr val="0070C0"/>
                </a:solidFill>
                <a:latin typeface="Times New Roman" pitchFamily="18" charset="0"/>
                <a:cs typeface="Times New Roman" pitchFamily="18" charset="0"/>
              </a:rPr>
              <a:t>: </a:t>
            </a:r>
            <a:r>
              <a:rPr lang="en-US" dirty="0" err="1">
                <a:latin typeface="Times New Roman" pitchFamily="18" charset="0"/>
                <a:cs typeface="Times New Roman" pitchFamily="18" charset="0"/>
              </a:rPr>
              <a:t>Arjuna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Ashoka</a:t>
            </a:r>
            <a:r>
              <a:rPr lang="en-US" dirty="0">
                <a:latin typeface="Times New Roman" pitchFamily="18" charset="0"/>
                <a:cs typeface="Times New Roman" pitchFamily="18" charset="0"/>
              </a:rPr>
              <a:t>, Cascara, Cassia, Cinchona, Cinnamon, </a:t>
            </a:r>
            <a:r>
              <a:rPr lang="en-US" dirty="0" err="1">
                <a:latin typeface="Times New Roman" pitchFamily="18" charset="0"/>
                <a:cs typeface="Times New Roman" pitchFamily="18" charset="0"/>
              </a:rPr>
              <a:t>Kurchi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Quillia</a:t>
            </a:r>
            <a:r>
              <a:rPr lang="en-US" dirty="0">
                <a:latin typeface="Times New Roman" pitchFamily="18" charset="0"/>
                <a:cs typeface="Times New Roman" pitchFamily="18" charset="0"/>
              </a:rPr>
              <a:t>, Wild cherry.</a:t>
            </a:r>
          </a:p>
          <a:p>
            <a:pPr lvl="0">
              <a:lnSpc>
                <a:spcPct val="120000"/>
              </a:lnSpc>
            </a:pPr>
            <a:r>
              <a:rPr lang="en-US" b="1" u="sng" dirty="0">
                <a:solidFill>
                  <a:schemeClr val="accent1">
                    <a:lumMod val="50000"/>
                  </a:schemeClr>
                </a:solidFill>
                <a:latin typeface="Times New Roman" pitchFamily="18" charset="0"/>
                <a:cs typeface="Times New Roman" pitchFamily="18" charset="0"/>
              </a:rPr>
              <a:t>Herbs from Flowering parts</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Clove, Pyrethrum, Saffron, </a:t>
            </a:r>
            <a:r>
              <a:rPr lang="en-US" dirty="0" err="1">
                <a:latin typeface="Times New Roman" pitchFamily="18" charset="0"/>
                <a:cs typeface="Times New Roman" pitchFamily="18" charset="0"/>
              </a:rPr>
              <a:t>Santonica</a:t>
            </a:r>
            <a:r>
              <a:rPr lang="en-US" dirty="0">
                <a:latin typeface="Times New Roman" pitchFamily="18" charset="0"/>
                <a:cs typeface="Times New Roman" pitchFamily="18" charset="0"/>
              </a:rPr>
              <a:t>, Chamomile.</a:t>
            </a:r>
          </a:p>
          <a:p>
            <a:pPr lvl="0">
              <a:lnSpc>
                <a:spcPct val="120000"/>
              </a:lnSpc>
            </a:pPr>
            <a:r>
              <a:rPr lang="en-US" b="1" u="sng" dirty="0">
                <a:solidFill>
                  <a:srgbClr val="FF0066"/>
                </a:solidFill>
                <a:latin typeface="Times New Roman" pitchFamily="18" charset="0"/>
                <a:cs typeface="Times New Roman" pitchFamily="18" charset="0"/>
              </a:rPr>
              <a:t>Herbs from Fruits: </a:t>
            </a:r>
            <a:r>
              <a:rPr lang="en-US" dirty="0" err="1">
                <a:latin typeface="Times New Roman" pitchFamily="18" charset="0"/>
                <a:cs typeface="Times New Roman" pitchFamily="18" charset="0"/>
              </a:rPr>
              <a:t>Amla</a:t>
            </a:r>
            <a:r>
              <a:rPr lang="en-US" dirty="0">
                <a:latin typeface="Times New Roman" pitchFamily="18" charset="0"/>
                <a:cs typeface="Times New Roman" pitchFamily="18" charset="0"/>
              </a:rPr>
              <a:t>, Anise, </a:t>
            </a:r>
            <a:r>
              <a:rPr lang="en-US" dirty="0" err="1">
                <a:latin typeface="Times New Roman" pitchFamily="18" charset="0"/>
                <a:cs typeface="Times New Roman" pitchFamily="18" charset="0"/>
              </a:rPr>
              <a:t>Bael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Bahera</a:t>
            </a:r>
            <a:r>
              <a:rPr lang="en-US" dirty="0">
                <a:latin typeface="Times New Roman" pitchFamily="18" charset="0"/>
                <a:cs typeface="Times New Roman" pitchFamily="18" charset="0"/>
              </a:rPr>
              <a:t>, Bitter Orange peel, Capsicum, Caraway, Cardamom, Colocynth, Coriander, Cumin, Dill, Fennel, </a:t>
            </a:r>
            <a:r>
              <a:rPr lang="en-US" dirty="0" err="1">
                <a:latin typeface="Times New Roman" pitchFamily="18" charset="0"/>
                <a:cs typeface="Times New Roman" pitchFamily="18" charset="0"/>
              </a:rPr>
              <a:t>Gokhru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Hirda</a:t>
            </a:r>
            <a:r>
              <a:rPr lang="en-US" dirty="0">
                <a:latin typeface="Times New Roman" pitchFamily="18" charset="0"/>
                <a:cs typeface="Times New Roman" pitchFamily="18" charset="0"/>
              </a:rPr>
              <a:t>, Lemon peel, </a:t>
            </a:r>
            <a:r>
              <a:rPr lang="en-US" dirty="0" err="1">
                <a:latin typeface="Times New Roman" pitchFamily="18" charset="0"/>
                <a:cs typeface="Times New Roman" pitchFamily="18" charset="0"/>
              </a:rPr>
              <a:t>Senna</a:t>
            </a:r>
            <a:r>
              <a:rPr lang="en-US" dirty="0">
                <a:latin typeface="Times New Roman" pitchFamily="18" charset="0"/>
                <a:cs typeface="Times New Roman" pitchFamily="18" charset="0"/>
              </a:rPr>
              <a:t> pod, Star anise, Tamarind, </a:t>
            </a:r>
            <a:r>
              <a:rPr lang="en-US" dirty="0" err="1">
                <a:latin typeface="Times New Roman" pitchFamily="18" charset="0"/>
                <a:cs typeface="Times New Roman" pitchFamily="18" charset="0"/>
              </a:rPr>
              <a:t>Vidang</a:t>
            </a:r>
            <a:r>
              <a:rPr lang="en-US" dirty="0">
                <a:latin typeface="Times New Roman" pitchFamily="18" charset="0"/>
                <a:cs typeface="Times New Roman" pitchFamily="18" charset="0"/>
              </a:rPr>
              <a:t>.</a:t>
            </a:r>
          </a:p>
          <a:p>
            <a:pPr lvl="0">
              <a:lnSpc>
                <a:spcPct val="120000"/>
              </a:lnSpc>
            </a:pPr>
            <a:r>
              <a:rPr lang="en-US" b="1" u="sng" dirty="0">
                <a:solidFill>
                  <a:srgbClr val="FF3300"/>
                </a:solidFill>
                <a:latin typeface="Times New Roman" pitchFamily="18" charset="0"/>
                <a:cs typeface="Times New Roman" pitchFamily="18" charset="0"/>
              </a:rPr>
              <a:t>Herbs from Seeds: </a:t>
            </a:r>
            <a:r>
              <a:rPr lang="en-US" dirty="0">
                <a:latin typeface="Times New Roman" pitchFamily="18" charset="0"/>
                <a:cs typeface="Times New Roman" pitchFamily="18" charset="0"/>
              </a:rPr>
              <a:t>Bitter almond, Black Mustard, Cardamom, Colchicum, </a:t>
            </a:r>
            <a:r>
              <a:rPr lang="en-US" dirty="0" err="1">
                <a:latin typeface="Times New Roman" pitchFamily="18" charset="0"/>
                <a:cs typeface="Times New Roman" pitchFamily="18" charset="0"/>
              </a:rPr>
              <a:t>Ispaghula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Kaladana</a:t>
            </a:r>
            <a:r>
              <a:rPr lang="en-US" dirty="0">
                <a:latin typeface="Times New Roman" pitchFamily="18" charset="0"/>
                <a:cs typeface="Times New Roman" pitchFamily="18" charset="0"/>
              </a:rPr>
              <a:t>, Linseed, Nutmeg, </a:t>
            </a:r>
            <a:r>
              <a:rPr lang="en-US" dirty="0" err="1">
                <a:latin typeface="Times New Roman" pitchFamily="18" charset="0"/>
                <a:cs typeface="Times New Roman" pitchFamily="18" charset="0"/>
              </a:rPr>
              <a:t>Nux</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vomica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Physostigma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Psyllium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Strophanthus</a:t>
            </a:r>
            <a:r>
              <a:rPr lang="en-US" dirty="0">
                <a:latin typeface="Times New Roman" pitchFamily="18" charset="0"/>
                <a:cs typeface="Times New Roman" pitchFamily="18" charset="0"/>
              </a:rPr>
              <a:t>, White mustard.</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fontScale="92500" lnSpcReduction="10000"/>
          </a:bodyPr>
          <a:lstStyle/>
          <a:p>
            <a:pPr lvl="0" algn="just"/>
            <a:r>
              <a:rPr lang="en-US" b="1" u="sng" dirty="0">
                <a:solidFill>
                  <a:srgbClr val="0000FF"/>
                </a:solidFill>
                <a:latin typeface="Times New Roman" pitchFamily="18" charset="0"/>
                <a:cs typeface="Times New Roman" pitchFamily="18" charset="0"/>
              </a:rPr>
              <a:t>Herbs from Roots and Rhizomes</a:t>
            </a:r>
            <a:r>
              <a:rPr lang="en-US" b="1" dirty="0">
                <a:solidFill>
                  <a:srgbClr val="0000FF"/>
                </a:solidFill>
                <a:latin typeface="Times New Roman" pitchFamily="18" charset="0"/>
                <a:cs typeface="Times New Roman" pitchFamily="18" charset="0"/>
              </a:rPr>
              <a:t>: </a:t>
            </a:r>
            <a:r>
              <a:rPr lang="en-US" dirty="0">
                <a:latin typeface="Times New Roman" pitchFamily="18" charset="0"/>
                <a:cs typeface="Times New Roman" pitchFamily="18" charset="0"/>
              </a:rPr>
              <a:t>Aconite, </a:t>
            </a:r>
            <a:r>
              <a:rPr lang="en-US" dirty="0" err="1">
                <a:latin typeface="Times New Roman" pitchFamily="18" charset="0"/>
                <a:cs typeface="Times New Roman" pitchFamily="18" charset="0"/>
              </a:rPr>
              <a:t>Ashwagandha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Calamus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Calumba</a:t>
            </a:r>
            <a:r>
              <a:rPr lang="en-US" dirty="0">
                <a:latin typeface="Times New Roman" pitchFamily="18" charset="0"/>
                <a:cs typeface="Times New Roman" pitchFamily="18" charset="0"/>
              </a:rPr>
              <a:t>, Colchicum corm, </a:t>
            </a:r>
            <a:r>
              <a:rPr lang="en-US" dirty="0" err="1">
                <a:latin typeface="Times New Roman" pitchFamily="18" charset="0"/>
                <a:cs typeface="Times New Roman" pitchFamily="18" charset="0"/>
              </a:rPr>
              <a:t>Dioscorea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Galanga</a:t>
            </a:r>
            <a:r>
              <a:rPr lang="en-US" dirty="0">
                <a:latin typeface="Times New Roman" pitchFamily="18" charset="0"/>
                <a:cs typeface="Times New Roman" pitchFamily="18" charset="0"/>
              </a:rPr>
              <a:t>, Garlic, </a:t>
            </a:r>
            <a:r>
              <a:rPr lang="en-US" dirty="0" err="1">
                <a:latin typeface="Times New Roman" pitchFamily="18" charset="0"/>
                <a:cs typeface="Times New Roman" pitchFamily="18" charset="0"/>
              </a:rPr>
              <a:t>Gention</a:t>
            </a:r>
            <a:r>
              <a:rPr lang="en-US" dirty="0">
                <a:latin typeface="Times New Roman" pitchFamily="18" charset="0"/>
                <a:cs typeface="Times New Roman" pitchFamily="18" charset="0"/>
              </a:rPr>
              <a:t>, Ginger, Ginseng, </a:t>
            </a:r>
            <a:r>
              <a:rPr lang="en-US" dirty="0" err="1">
                <a:latin typeface="Times New Roman" pitchFamily="18" charset="0"/>
                <a:cs typeface="Times New Roman" pitchFamily="18" charset="0"/>
              </a:rPr>
              <a:t>Glycyrrhiza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Podophyllum</a:t>
            </a:r>
            <a:r>
              <a:rPr lang="en-US" dirty="0">
                <a:latin typeface="Times New Roman" pitchFamily="18" charset="0"/>
                <a:cs typeface="Times New Roman" pitchFamily="18" charset="0"/>
              </a:rPr>
              <a:t>, Ipecac, Ipomoea, Jalap, </a:t>
            </a:r>
            <a:r>
              <a:rPr lang="en-US" dirty="0" err="1">
                <a:latin typeface="Times New Roman" pitchFamily="18" charset="0"/>
                <a:cs typeface="Times New Roman" pitchFamily="18" charset="0"/>
              </a:rPr>
              <a:t>Jatamansi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Rauwolfia</a:t>
            </a:r>
            <a:r>
              <a:rPr lang="en-US" dirty="0">
                <a:latin typeface="Times New Roman" pitchFamily="18" charset="0"/>
                <a:cs typeface="Times New Roman" pitchFamily="18" charset="0"/>
              </a:rPr>
              <a:t>, Rhubarb, </a:t>
            </a:r>
            <a:r>
              <a:rPr lang="en-US" dirty="0" err="1">
                <a:latin typeface="Times New Roman" pitchFamily="18" charset="0"/>
                <a:cs typeface="Times New Roman" pitchFamily="18" charset="0"/>
              </a:rPr>
              <a:t>Sassurea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Senega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Shatavari</a:t>
            </a:r>
            <a:r>
              <a:rPr lang="en-US" dirty="0">
                <a:latin typeface="Times New Roman" pitchFamily="18" charset="0"/>
                <a:cs typeface="Times New Roman" pitchFamily="18" charset="0"/>
              </a:rPr>
              <a:t>, Turmeric, Valerian, </a:t>
            </a:r>
            <a:r>
              <a:rPr lang="en-US" dirty="0" err="1">
                <a:latin typeface="Times New Roman" pitchFamily="18" charset="0"/>
                <a:cs typeface="Times New Roman" pitchFamily="18" charset="0"/>
              </a:rPr>
              <a:t>Squill</a:t>
            </a:r>
            <a:r>
              <a:rPr lang="en-US" dirty="0">
                <a:latin typeface="Times New Roman" pitchFamily="18" charset="0"/>
                <a:cs typeface="Times New Roman" pitchFamily="18" charset="0"/>
              </a:rPr>
              <a:t>.</a:t>
            </a:r>
          </a:p>
          <a:p>
            <a:pPr lvl="0"/>
            <a:r>
              <a:rPr lang="en-US" b="1" u="sng" dirty="0">
                <a:solidFill>
                  <a:srgbClr val="FF0066"/>
                </a:solidFill>
                <a:latin typeface="Times New Roman" pitchFamily="18" charset="0"/>
                <a:cs typeface="Times New Roman" pitchFamily="18" charset="0"/>
              </a:rPr>
              <a:t>Herbs from whole plant</a:t>
            </a:r>
            <a:r>
              <a:rPr lang="en-US" b="1" dirty="0">
                <a:solidFill>
                  <a:srgbClr val="FF0066"/>
                </a:solidFill>
                <a:latin typeface="Times New Roman" pitchFamily="18" charset="0"/>
                <a:cs typeface="Times New Roman" pitchFamily="18" charset="0"/>
              </a:rPr>
              <a:t>: </a:t>
            </a:r>
            <a:r>
              <a:rPr lang="en-US" dirty="0">
                <a:latin typeface="Times New Roman" pitchFamily="18" charset="0"/>
                <a:cs typeface="Times New Roman" pitchFamily="18" charset="0"/>
              </a:rPr>
              <a:t>Ergot, </a:t>
            </a:r>
            <a:r>
              <a:rPr lang="en-US" dirty="0" err="1">
                <a:latin typeface="Times New Roman" pitchFamily="18" charset="0"/>
                <a:cs typeface="Times New Roman" pitchFamily="18" charset="0"/>
              </a:rPr>
              <a:t>Ephedra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Bacopa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Andrographis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Kalmegh</a:t>
            </a:r>
            <a:r>
              <a:rPr lang="en-US" dirty="0">
                <a:latin typeface="Times New Roman" pitchFamily="18" charset="0"/>
                <a:cs typeface="Times New Roman" pitchFamily="18" charset="0"/>
              </a:rPr>
              <a:t>, Yeast, </a:t>
            </a:r>
            <a:r>
              <a:rPr lang="en-US" dirty="0" err="1">
                <a:latin typeface="Times New Roman" pitchFamily="18" charset="0"/>
                <a:cs typeface="Times New Roman" pitchFamily="18" charset="0"/>
              </a:rPr>
              <a:t>Vinca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Datura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Centella</a:t>
            </a:r>
            <a:r>
              <a:rPr lang="en-US" dirty="0">
                <a:latin typeface="Times New Roman" pitchFamily="18" charset="0"/>
                <a:cs typeface="Times New Roman" pitchFamily="18" charset="0"/>
              </a:rPr>
              <a:t>.</a:t>
            </a:r>
          </a:p>
          <a:p>
            <a:pPr lvl="0"/>
            <a:r>
              <a:rPr lang="en-US" b="1" u="sng" dirty="0">
                <a:solidFill>
                  <a:srgbClr val="002060"/>
                </a:solidFill>
                <a:latin typeface="Times New Roman" pitchFamily="18" charset="0"/>
                <a:cs typeface="Times New Roman" pitchFamily="18" charset="0"/>
              </a:rPr>
              <a:t>Herbs from Hair and </a:t>
            </a:r>
            <a:r>
              <a:rPr lang="en-US" b="1" u="sng" dirty="0" err="1">
                <a:solidFill>
                  <a:srgbClr val="002060"/>
                </a:solidFill>
                <a:latin typeface="Times New Roman" pitchFamily="18" charset="0"/>
                <a:cs typeface="Times New Roman" pitchFamily="18" charset="0"/>
              </a:rPr>
              <a:t>Fibres</a:t>
            </a:r>
            <a:r>
              <a:rPr lang="en-US" b="1" dirty="0">
                <a:solidFill>
                  <a:srgbClr val="002060"/>
                </a:solidFill>
                <a:latin typeface="Times New Roman" pitchFamily="18" charset="0"/>
                <a:cs typeface="Times New Roman" pitchFamily="18" charset="0"/>
              </a:rPr>
              <a:t>:</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Cotton, Hemp, Jute, Flax.</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500042"/>
            <a:ext cx="8229600" cy="571504"/>
          </a:xfrm>
        </p:spPr>
        <p:txBody>
          <a:bodyPr>
            <a:normAutofit fontScale="90000"/>
          </a:bodyPr>
          <a:lstStyle/>
          <a:p>
            <a:r>
              <a:rPr lang="en-US" b="1" u="sng" dirty="0">
                <a:solidFill>
                  <a:srgbClr val="0000FF"/>
                </a:solidFill>
                <a:latin typeface="Times New Roman" pitchFamily="18" charset="0"/>
                <a:cs typeface="Times New Roman" pitchFamily="18" charset="0"/>
              </a:rPr>
              <a:t>Unorganized drugs</a:t>
            </a:r>
            <a:br>
              <a:rPr lang="en-US" dirty="0">
                <a:solidFill>
                  <a:srgbClr val="0000FF"/>
                </a:solidFill>
                <a:latin typeface="Times New Roman" pitchFamily="18" charset="0"/>
                <a:cs typeface="Times New Roman" pitchFamily="18" charset="0"/>
              </a:rPr>
            </a:br>
            <a:endParaRPr lang="en-US"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214282" y="1142984"/>
            <a:ext cx="8715436" cy="5500726"/>
          </a:xfrm>
        </p:spPr>
        <p:txBody>
          <a:bodyPr>
            <a:normAutofit fontScale="85000" lnSpcReduction="20000"/>
          </a:bodyPr>
          <a:lstStyle/>
          <a:p>
            <a:pPr>
              <a:buNone/>
            </a:pPr>
            <a:endParaRPr lang="en-US" dirty="0"/>
          </a:p>
          <a:p>
            <a:pPr lvl="0"/>
            <a:r>
              <a:rPr lang="en-US" b="1" u="sng" dirty="0">
                <a:solidFill>
                  <a:srgbClr val="7030A0"/>
                </a:solidFill>
                <a:latin typeface="Times New Roman" pitchFamily="18" charset="0"/>
                <a:cs typeface="Times New Roman" pitchFamily="18" charset="0"/>
              </a:rPr>
              <a:t>Dried latex</a:t>
            </a:r>
            <a:r>
              <a:rPr lang="en-US" b="1" dirty="0">
                <a:solidFill>
                  <a:srgbClr val="7030A0"/>
                </a:solidFill>
                <a:latin typeface="Times New Roman" pitchFamily="18" charset="0"/>
                <a:cs typeface="Times New Roman" pitchFamily="18" charset="0"/>
              </a:rPr>
              <a:t>: </a:t>
            </a:r>
            <a:r>
              <a:rPr lang="en-US" dirty="0">
                <a:latin typeface="Times New Roman" pitchFamily="18" charset="0"/>
                <a:cs typeface="Times New Roman" pitchFamily="18" charset="0"/>
              </a:rPr>
              <a:t>Opium, </a:t>
            </a:r>
            <a:r>
              <a:rPr lang="en-US" dirty="0" err="1">
                <a:latin typeface="Times New Roman" pitchFamily="18" charset="0"/>
                <a:cs typeface="Times New Roman" pitchFamily="18" charset="0"/>
              </a:rPr>
              <a:t>Papain</a:t>
            </a:r>
            <a:endParaRPr lang="en-US" dirty="0">
              <a:latin typeface="Times New Roman" pitchFamily="18" charset="0"/>
              <a:cs typeface="Times New Roman" pitchFamily="18" charset="0"/>
            </a:endParaRPr>
          </a:p>
          <a:p>
            <a:pPr lvl="0"/>
            <a:r>
              <a:rPr lang="en-US" b="1" u="sng" dirty="0">
                <a:solidFill>
                  <a:srgbClr val="FF0066"/>
                </a:solidFill>
                <a:latin typeface="Times New Roman" pitchFamily="18" charset="0"/>
                <a:cs typeface="Times New Roman" pitchFamily="18" charset="0"/>
              </a:rPr>
              <a:t>Dried Juice</a:t>
            </a:r>
            <a:r>
              <a:rPr lang="en-US" b="1" dirty="0">
                <a:solidFill>
                  <a:srgbClr val="FF0066"/>
                </a:solidFill>
                <a:latin typeface="Times New Roman" pitchFamily="18" charset="0"/>
                <a:cs typeface="Times New Roman" pitchFamily="18" charset="0"/>
              </a:rPr>
              <a:t>: </a:t>
            </a:r>
            <a:r>
              <a:rPr lang="en-US" dirty="0">
                <a:latin typeface="Times New Roman" pitchFamily="18" charset="0"/>
                <a:cs typeface="Times New Roman" pitchFamily="18" charset="0"/>
              </a:rPr>
              <a:t>Aloe, Kino</a:t>
            </a:r>
          </a:p>
          <a:p>
            <a:pPr lvl="0"/>
            <a:r>
              <a:rPr lang="en-US" b="1" u="sng" dirty="0">
                <a:solidFill>
                  <a:srgbClr val="FF3300"/>
                </a:solidFill>
                <a:latin typeface="Times New Roman" pitchFamily="18" charset="0"/>
                <a:cs typeface="Times New Roman" pitchFamily="18" charset="0"/>
              </a:rPr>
              <a:t>Dried extracts</a:t>
            </a:r>
            <a:r>
              <a:rPr lang="en-US" b="1" dirty="0">
                <a:solidFill>
                  <a:srgbClr val="FF3300"/>
                </a:solidFill>
                <a:latin typeface="Times New Roman" pitchFamily="18" charset="0"/>
                <a:cs typeface="Times New Roman" pitchFamily="18" charset="0"/>
              </a:rPr>
              <a:t>: </a:t>
            </a:r>
            <a:r>
              <a:rPr lang="en-US" dirty="0">
                <a:latin typeface="Times New Roman" pitchFamily="18" charset="0"/>
                <a:cs typeface="Times New Roman" pitchFamily="18" charset="0"/>
              </a:rPr>
              <a:t>Agar, Alginate, Black catechu, Pale catechu, Pectin </a:t>
            </a:r>
          </a:p>
          <a:p>
            <a:pPr lvl="0"/>
            <a:r>
              <a:rPr lang="en-US" b="1" u="sng" dirty="0">
                <a:solidFill>
                  <a:schemeClr val="accent2">
                    <a:lumMod val="75000"/>
                  </a:schemeClr>
                </a:solidFill>
                <a:latin typeface="Times New Roman" pitchFamily="18" charset="0"/>
                <a:cs typeface="Times New Roman" pitchFamily="18" charset="0"/>
              </a:rPr>
              <a:t>Waxes</a:t>
            </a:r>
            <a:r>
              <a:rPr lang="en-US" b="1" dirty="0">
                <a:solidFill>
                  <a:schemeClr val="accent2">
                    <a:lumMod val="75000"/>
                  </a:schemeClr>
                </a:solidFill>
                <a:latin typeface="Times New Roman" pitchFamily="18" charset="0"/>
                <a:cs typeface="Times New Roman" pitchFamily="18" charset="0"/>
              </a:rPr>
              <a:t>:</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Beeswax, Spermaceti, Carnauba wax</a:t>
            </a:r>
          </a:p>
          <a:p>
            <a:pPr lvl="0"/>
            <a:r>
              <a:rPr lang="en-US" b="1" u="sng" dirty="0">
                <a:solidFill>
                  <a:srgbClr val="33CC33"/>
                </a:solidFill>
                <a:latin typeface="Times New Roman" pitchFamily="18" charset="0"/>
                <a:cs typeface="Times New Roman" pitchFamily="18" charset="0"/>
              </a:rPr>
              <a:t>Gums</a:t>
            </a:r>
            <a:r>
              <a:rPr lang="en-US" b="1" dirty="0">
                <a:solidFill>
                  <a:srgbClr val="33CC33"/>
                </a:solidFill>
                <a:latin typeface="Times New Roman" pitchFamily="18" charset="0"/>
                <a:cs typeface="Times New Roman" pitchFamily="18" charset="0"/>
              </a:rPr>
              <a:t>:</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Acacia, Guar Gum, Indian Gum, </a:t>
            </a:r>
            <a:r>
              <a:rPr lang="en-US" dirty="0" err="1">
                <a:latin typeface="Times New Roman" pitchFamily="18" charset="0"/>
                <a:cs typeface="Times New Roman" pitchFamily="18" charset="0"/>
              </a:rPr>
              <a:t>Sterculia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Tragacenth</a:t>
            </a:r>
            <a:endParaRPr lang="en-US" dirty="0">
              <a:latin typeface="Times New Roman" pitchFamily="18" charset="0"/>
              <a:cs typeface="Times New Roman" pitchFamily="18" charset="0"/>
            </a:endParaRPr>
          </a:p>
          <a:p>
            <a:pPr lvl="0"/>
            <a:r>
              <a:rPr lang="en-US" b="1" u="sng" dirty="0">
                <a:solidFill>
                  <a:srgbClr val="FF0066"/>
                </a:solidFill>
                <a:latin typeface="Times New Roman" pitchFamily="18" charset="0"/>
                <a:cs typeface="Times New Roman" pitchFamily="18" charset="0"/>
              </a:rPr>
              <a:t>Resins</a:t>
            </a:r>
            <a:r>
              <a:rPr lang="en-US" b="1" dirty="0">
                <a:solidFill>
                  <a:srgbClr val="FF0066"/>
                </a:solidFill>
                <a:latin typeface="Times New Roman" pitchFamily="18" charset="0"/>
                <a:cs typeface="Times New Roman" pitchFamily="18" charset="0"/>
              </a:rPr>
              <a:t>: </a:t>
            </a:r>
            <a:r>
              <a:rPr lang="en-US" dirty="0" err="1">
                <a:latin typeface="Times New Roman" pitchFamily="18" charset="0"/>
                <a:cs typeface="Times New Roman" pitchFamily="18" charset="0"/>
              </a:rPr>
              <a:t>Asafoetida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Benzoin</a:t>
            </a:r>
            <a:r>
              <a:rPr lang="en-US" dirty="0">
                <a:latin typeface="Times New Roman" pitchFamily="18" charset="0"/>
                <a:cs typeface="Times New Roman" pitchFamily="18" charset="0"/>
              </a:rPr>
              <a:t>, Colophony, copaiba Guaiacum, </a:t>
            </a:r>
            <a:r>
              <a:rPr lang="en-US" dirty="0" err="1">
                <a:latin typeface="Times New Roman" pitchFamily="18" charset="0"/>
                <a:cs typeface="Times New Roman" pitchFamily="18" charset="0"/>
              </a:rPr>
              <a:t>Guggul</a:t>
            </a:r>
            <a:r>
              <a:rPr lang="en-US" dirty="0">
                <a:latin typeface="Times New Roman" pitchFamily="18" charset="0"/>
                <a:cs typeface="Times New Roman" pitchFamily="18" charset="0"/>
              </a:rPr>
              <a:t>, Mastic, Coal tar, Tar, </a:t>
            </a:r>
            <a:r>
              <a:rPr lang="en-US" dirty="0" err="1">
                <a:latin typeface="Times New Roman" pitchFamily="18" charset="0"/>
                <a:cs typeface="Times New Roman" pitchFamily="18" charset="0"/>
              </a:rPr>
              <a:t>Tolu</a:t>
            </a:r>
            <a:r>
              <a:rPr lang="en-US" dirty="0">
                <a:latin typeface="Times New Roman" pitchFamily="18" charset="0"/>
                <a:cs typeface="Times New Roman" pitchFamily="18" charset="0"/>
              </a:rPr>
              <a:t> balsam, </a:t>
            </a:r>
            <a:r>
              <a:rPr lang="en-US" dirty="0" err="1">
                <a:latin typeface="Times New Roman" pitchFamily="18" charset="0"/>
                <a:cs typeface="Times New Roman" pitchFamily="18" charset="0"/>
              </a:rPr>
              <a:t>Storax</a:t>
            </a:r>
            <a:r>
              <a:rPr lang="en-US" dirty="0">
                <a:latin typeface="Times New Roman" pitchFamily="18" charset="0"/>
                <a:cs typeface="Times New Roman" pitchFamily="18" charset="0"/>
              </a:rPr>
              <a:t>, Sandarac.</a:t>
            </a:r>
          </a:p>
          <a:p>
            <a:pPr lvl="0"/>
            <a:r>
              <a:rPr lang="en-US" b="1" u="sng" dirty="0">
                <a:solidFill>
                  <a:srgbClr val="C00000"/>
                </a:solidFill>
                <a:latin typeface="Times New Roman" pitchFamily="18" charset="0"/>
                <a:cs typeface="Times New Roman" pitchFamily="18" charset="0"/>
              </a:rPr>
              <a:t>Volatile oil</a:t>
            </a:r>
            <a:r>
              <a:rPr lang="en-US" b="1" dirty="0">
                <a:solidFill>
                  <a:srgbClr val="C00000"/>
                </a:solidFill>
                <a:latin typeface="Times New Roman" pitchFamily="18" charset="0"/>
                <a:cs typeface="Times New Roman" pitchFamily="18" charset="0"/>
              </a:rPr>
              <a:t>: </a:t>
            </a:r>
            <a:r>
              <a:rPr lang="en-US" dirty="0">
                <a:latin typeface="Times New Roman" pitchFamily="18" charset="0"/>
                <a:cs typeface="Times New Roman" pitchFamily="18" charset="0"/>
              </a:rPr>
              <a:t>Turpentine, Anise, Coriander, Peppermint, Rosemary, Sandalwood, Cinnamon, Lemon, Caraway, Dill, Clove, Eucalyptus, Nutmeg, Camphor.</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928670"/>
            <a:ext cx="8643998" cy="5715040"/>
          </a:xfrm>
        </p:spPr>
        <p:txBody>
          <a:bodyPr>
            <a:normAutofit/>
          </a:bodyPr>
          <a:lstStyle/>
          <a:p>
            <a:pPr lvl="0" algn="just"/>
            <a:r>
              <a:rPr lang="en-US" b="1" u="sng" dirty="0">
                <a:solidFill>
                  <a:srgbClr val="C00000"/>
                </a:solidFill>
                <a:latin typeface="Times New Roman" pitchFamily="18" charset="0"/>
                <a:cs typeface="Times New Roman" pitchFamily="18" charset="0"/>
              </a:rPr>
              <a:t>Fixed oils and Fats</a:t>
            </a:r>
            <a:r>
              <a:rPr lang="en-US" b="1" dirty="0">
                <a:solidFill>
                  <a:srgbClr val="C00000"/>
                </a:solidFill>
                <a:latin typeface="Times New Roman" pitchFamily="18" charset="0"/>
                <a:cs typeface="Times New Roman" pitchFamily="18" charset="0"/>
              </a:rPr>
              <a:t>: </a:t>
            </a:r>
            <a:r>
              <a:rPr lang="en-US" dirty="0" err="1">
                <a:latin typeface="Times New Roman" pitchFamily="18" charset="0"/>
                <a:cs typeface="Times New Roman" pitchFamily="18" charset="0"/>
              </a:rPr>
              <a:t>Arachis</a:t>
            </a:r>
            <a:r>
              <a:rPr lang="en-US" dirty="0">
                <a:latin typeface="Times New Roman" pitchFamily="18" charset="0"/>
                <a:cs typeface="Times New Roman" pitchFamily="18" charset="0"/>
              </a:rPr>
              <a:t>, Castor, </a:t>
            </a:r>
            <a:r>
              <a:rPr lang="en-US" dirty="0" err="1">
                <a:latin typeface="Times New Roman" pitchFamily="18" charset="0"/>
                <a:cs typeface="Times New Roman" pitchFamily="18" charset="0"/>
              </a:rPr>
              <a:t>Chalmoogra</a:t>
            </a:r>
            <a:r>
              <a:rPr lang="en-US" dirty="0">
                <a:latin typeface="Times New Roman" pitchFamily="18" charset="0"/>
                <a:cs typeface="Times New Roman" pitchFamily="18" charset="0"/>
              </a:rPr>
              <a:t>, Coconut, Cotton seed, Linseed, Olive, Sesame, Almond, </a:t>
            </a:r>
            <a:r>
              <a:rPr lang="en-US" dirty="0" err="1">
                <a:latin typeface="Times New Roman" pitchFamily="18" charset="0"/>
                <a:cs typeface="Times New Roman" pitchFamily="18" charset="0"/>
              </a:rPr>
              <a:t>Theobroma</a:t>
            </a:r>
            <a:r>
              <a:rPr lang="en-US" dirty="0">
                <a:latin typeface="Times New Roman" pitchFamily="18" charset="0"/>
                <a:cs typeface="Times New Roman" pitchFamily="18" charset="0"/>
              </a:rPr>
              <a:t>, Cod-liver, Halibut liver, Kokum butter.</a:t>
            </a:r>
          </a:p>
          <a:p>
            <a:pPr lvl="0" algn="just"/>
            <a:r>
              <a:rPr lang="en-US" b="1" u="sng" dirty="0">
                <a:solidFill>
                  <a:srgbClr val="FF3300"/>
                </a:solidFill>
                <a:latin typeface="Times New Roman" pitchFamily="18" charset="0"/>
                <a:cs typeface="Times New Roman" pitchFamily="18" charset="0"/>
              </a:rPr>
              <a:t>Animal Products</a:t>
            </a:r>
            <a:r>
              <a:rPr lang="en-US" b="1" dirty="0">
                <a:solidFill>
                  <a:srgbClr val="FF3300"/>
                </a:solidFill>
                <a:latin typeface="Times New Roman" pitchFamily="18" charset="0"/>
                <a:cs typeface="Times New Roman" pitchFamily="18" charset="0"/>
              </a:rPr>
              <a:t>: </a:t>
            </a:r>
            <a:r>
              <a:rPr lang="en-US" dirty="0">
                <a:latin typeface="Times New Roman" pitchFamily="18" charset="0"/>
                <a:cs typeface="Times New Roman" pitchFamily="18" charset="0"/>
              </a:rPr>
              <a:t>Bees wax, Cantharides, Cod-liver oil, Gelatin, Halibut liver oil, Honey, Shark liver oil, shellac, Spermaceti wax, wool fat, musk, Lactose.</a:t>
            </a:r>
          </a:p>
          <a:p>
            <a:pPr lvl="0"/>
            <a:r>
              <a:rPr lang="en-US" b="1" u="sng" dirty="0">
                <a:solidFill>
                  <a:srgbClr val="0000FF"/>
                </a:solidFill>
                <a:latin typeface="Times New Roman" pitchFamily="18" charset="0"/>
                <a:cs typeface="Times New Roman" pitchFamily="18" charset="0"/>
              </a:rPr>
              <a:t>Fossil organism and Minerals</a:t>
            </a:r>
            <a:r>
              <a:rPr lang="en-US" b="1" dirty="0">
                <a:solidFill>
                  <a:srgbClr val="0000FF"/>
                </a:solidFill>
                <a:latin typeface="Times New Roman" pitchFamily="18" charset="0"/>
                <a:cs typeface="Times New Roman" pitchFamily="18" charset="0"/>
              </a:rPr>
              <a:t>: </a:t>
            </a:r>
            <a:r>
              <a:rPr lang="en-US" dirty="0" err="1">
                <a:latin typeface="Times New Roman" pitchFamily="18" charset="0"/>
                <a:cs typeface="Times New Roman" pitchFamily="18" charset="0"/>
              </a:rPr>
              <a:t>Bentonite</a:t>
            </a:r>
            <a:r>
              <a:rPr lang="en-US" dirty="0">
                <a:latin typeface="Times New Roman" pitchFamily="18" charset="0"/>
                <a:cs typeface="Times New Roman" pitchFamily="18" charset="0"/>
              </a:rPr>
              <a:t>, Kaolin, </a:t>
            </a:r>
            <a:r>
              <a:rPr lang="en-US" dirty="0" err="1">
                <a:latin typeface="Times New Roman" pitchFamily="18" charset="0"/>
                <a:cs typeface="Times New Roman" pitchFamily="18" charset="0"/>
              </a:rPr>
              <a:t>Kiesslguhr</a:t>
            </a:r>
            <a:r>
              <a:rPr lang="en-US" dirty="0">
                <a:latin typeface="Times New Roman" pitchFamily="18" charset="0"/>
                <a:cs typeface="Times New Roman" pitchFamily="18" charset="0"/>
              </a:rPr>
              <a:t>, Talc.</a:t>
            </a:r>
          </a:p>
          <a:p>
            <a:pPr>
              <a:buNone/>
            </a:pPr>
            <a:endParaRPr lang="en-US"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1315</TotalTime>
  <Words>1566</Words>
  <Application>Microsoft Office PowerPoint</Application>
  <PresentationFormat>On-screen Show (4:3)</PresentationFormat>
  <Paragraphs>102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Algerian</vt:lpstr>
      <vt:lpstr>Arial</vt:lpstr>
      <vt:lpstr>Calibri</vt:lpstr>
      <vt:lpstr>Times New Roman</vt:lpstr>
      <vt:lpstr>Office Theme</vt:lpstr>
      <vt:lpstr>      BP603T.  HERBAL DRUG TECHNOLOGY  CLASS-I TOPIC: INTRODUCTION TO SYLLABUS,    UNIT-I- DEFINITION </vt:lpstr>
      <vt:lpstr>  BP603T.   HERBAL DRUG TECHNOLOGY(Theory) </vt:lpstr>
      <vt:lpstr>Objectives</vt:lpstr>
      <vt:lpstr>Course Content</vt:lpstr>
      <vt:lpstr>UNIT-II</vt:lpstr>
      <vt:lpstr>UNIT-III </vt:lpstr>
      <vt:lpstr>UNIT-IV </vt:lpstr>
      <vt:lpstr>UNIT V</vt:lpstr>
      <vt:lpstr> UNIT-I TOPIC: Herbs as raw materials: Definition of herb, herbal medicine, herbal medicinal product, herbal drug preparation </vt:lpstr>
      <vt:lpstr>PowerPoint Presentation</vt:lpstr>
      <vt:lpstr>PowerPoint Presentation</vt:lpstr>
      <vt:lpstr>PowerPoint Presentation</vt:lpstr>
      <vt:lpstr> TOPIC:2   Sources of herbs  </vt:lpstr>
      <vt:lpstr>Various sources of herbs </vt:lpstr>
      <vt:lpstr>PowerPoint Presentation</vt:lpstr>
      <vt:lpstr>Unorganized drugs </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sinivas</dc:creator>
  <cp:lastModifiedBy>DELL</cp:lastModifiedBy>
  <cp:revision>71</cp:revision>
  <dcterms:created xsi:type="dcterms:W3CDTF">2020-05-31T01:24:30Z</dcterms:created>
  <dcterms:modified xsi:type="dcterms:W3CDTF">2026-01-29T09:43:49Z</dcterms:modified>
</cp:coreProperties>
</file>