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756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843017" y="539876"/>
            <a:ext cx="2505964" cy="4533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4/10/2024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4/10/2024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4/10/2024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757798" y="40970"/>
            <a:ext cx="676402" cy="6369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44143" y="1191057"/>
            <a:ext cx="10503712" cy="27698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88102" y="947369"/>
            <a:ext cx="1308100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b="1" spc="-300" dirty="0">
                <a:solidFill>
                  <a:srgbClr val="6F2F9F"/>
                </a:solidFill>
                <a:latin typeface="Times New Roman"/>
                <a:cs typeface="Times New Roman"/>
              </a:rPr>
              <a:t>U</a:t>
            </a:r>
            <a:r>
              <a:rPr sz="2800" b="1" spc="-325" dirty="0">
                <a:solidFill>
                  <a:srgbClr val="6F2F9F"/>
                </a:solidFill>
                <a:latin typeface="Times New Roman"/>
                <a:cs typeface="Times New Roman"/>
              </a:rPr>
              <a:t>N</a:t>
            </a:r>
            <a:r>
              <a:rPr sz="2800" b="1" spc="-210" dirty="0">
                <a:solidFill>
                  <a:srgbClr val="6F2F9F"/>
                </a:solidFill>
                <a:latin typeface="Times New Roman"/>
                <a:cs typeface="Times New Roman"/>
              </a:rPr>
              <a:t>I</a:t>
            </a:r>
            <a:r>
              <a:rPr sz="2800" b="1" spc="-235" dirty="0">
                <a:solidFill>
                  <a:srgbClr val="6F2F9F"/>
                </a:solidFill>
                <a:latin typeface="Times New Roman"/>
                <a:cs typeface="Times New Roman"/>
              </a:rPr>
              <a:t>T</a:t>
            </a:r>
            <a:r>
              <a:rPr sz="2800" b="1" spc="-55" dirty="0">
                <a:solidFill>
                  <a:srgbClr val="6F2F9F"/>
                </a:solidFill>
                <a:latin typeface="Times New Roman"/>
                <a:cs typeface="Times New Roman"/>
              </a:rPr>
              <a:t>-</a:t>
            </a:r>
            <a:r>
              <a:rPr sz="2800" b="1" spc="-9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800" b="1" spc="-235" dirty="0">
                <a:solidFill>
                  <a:srgbClr val="6F2F9F"/>
                </a:solidFill>
                <a:latin typeface="Times New Roman"/>
                <a:cs typeface="Times New Roman"/>
              </a:rPr>
              <a:t>IV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91967" y="1853183"/>
            <a:ext cx="6370320" cy="3310128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62711" y="5679744"/>
            <a:ext cx="4082415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6F2F9F"/>
                </a:solidFill>
                <a:latin typeface="Times New Roman"/>
                <a:cs typeface="Times New Roman"/>
              </a:rPr>
              <a:t>Human</a:t>
            </a:r>
            <a:r>
              <a:rPr sz="2400" b="1" spc="-130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6F2F9F"/>
                </a:solidFill>
                <a:latin typeface="Times New Roman"/>
                <a:cs typeface="Times New Roman"/>
              </a:rPr>
              <a:t>Anatomy</a:t>
            </a:r>
            <a:r>
              <a:rPr sz="2400" b="1" spc="30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6F2F9F"/>
                </a:solidFill>
                <a:latin typeface="Times New Roman"/>
                <a:cs typeface="Times New Roman"/>
              </a:rPr>
              <a:t>&amp;</a:t>
            </a:r>
            <a:r>
              <a:rPr sz="2400" b="1" spc="-10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6F2F9F"/>
                </a:solidFill>
                <a:latin typeface="Times New Roman"/>
                <a:cs typeface="Times New Roman"/>
              </a:rPr>
              <a:t>Physiology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b="1" spc="-10" dirty="0">
                <a:latin typeface="Times New Roman"/>
                <a:cs typeface="Times New Roman"/>
              </a:rPr>
              <a:t>Course</a:t>
            </a:r>
            <a:r>
              <a:rPr sz="1800" b="1" spc="1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code:</a:t>
            </a:r>
            <a:r>
              <a:rPr sz="1800" b="1" spc="30" dirty="0">
                <a:latin typeface="Times New Roman"/>
                <a:cs typeface="Times New Roman"/>
              </a:rPr>
              <a:t> </a:t>
            </a:r>
            <a:r>
              <a:rPr sz="1800" b="1" spc="10" dirty="0">
                <a:latin typeface="Times New Roman"/>
                <a:cs typeface="Times New Roman"/>
              </a:rPr>
              <a:t>BP101T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b="1" spc="-15" dirty="0">
                <a:latin typeface="Times New Roman"/>
                <a:cs typeface="Times New Roman"/>
              </a:rPr>
              <a:t>Program:</a:t>
            </a:r>
            <a:r>
              <a:rPr sz="1800" b="1" spc="40" dirty="0">
                <a:latin typeface="Times New Roman"/>
                <a:cs typeface="Times New Roman"/>
              </a:rPr>
              <a:t> </a:t>
            </a:r>
            <a:r>
              <a:rPr sz="1800" b="1" spc="10" dirty="0">
                <a:latin typeface="Times New Roman"/>
                <a:cs typeface="Times New Roman"/>
              </a:rPr>
              <a:t>B.</a:t>
            </a:r>
            <a:r>
              <a:rPr sz="1800" b="1" spc="-6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Pharm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84976" y="914400"/>
            <a:ext cx="5648325" cy="5715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667004" y="1341425"/>
            <a:ext cx="5487035" cy="3227705"/>
          </a:xfrm>
          <a:prstGeom prst="rect">
            <a:avLst/>
          </a:prstGeom>
        </p:spPr>
        <p:txBody>
          <a:bodyPr vert="horz" wrap="square" lIns="0" tIns="1657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5"/>
              </a:spcBef>
            </a:pPr>
            <a:r>
              <a:rPr sz="2000" b="1" spc="-10" dirty="0">
                <a:solidFill>
                  <a:srgbClr val="333333"/>
                </a:solidFill>
                <a:latin typeface="Times New Roman"/>
                <a:cs typeface="Times New Roman"/>
              </a:rPr>
              <a:t>The</a:t>
            </a:r>
            <a:r>
              <a:rPr sz="2000" b="1" spc="-2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333333"/>
                </a:solidFill>
                <a:latin typeface="Times New Roman"/>
                <a:cs typeface="Times New Roman"/>
              </a:rPr>
              <a:t>Brain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2000" dirty="0">
                <a:solidFill>
                  <a:srgbClr val="333333"/>
                </a:solidFill>
                <a:latin typeface="Times New Roman"/>
                <a:cs typeface="Times New Roman"/>
              </a:rPr>
              <a:t>The</a:t>
            </a:r>
            <a:r>
              <a:rPr sz="2000" spc="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333333"/>
                </a:solidFill>
                <a:latin typeface="Times New Roman"/>
                <a:cs typeface="Times New Roman"/>
              </a:rPr>
              <a:t>brain</a:t>
            </a:r>
            <a:r>
              <a:rPr sz="2000" spc="-2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333333"/>
                </a:solidFill>
                <a:latin typeface="Times New Roman"/>
                <a:cs typeface="Times New Roman"/>
              </a:rPr>
              <a:t>lies </a:t>
            </a:r>
            <a:r>
              <a:rPr sz="2000" spc="-20" dirty="0">
                <a:solidFill>
                  <a:srgbClr val="333333"/>
                </a:solidFill>
                <a:latin typeface="Times New Roman"/>
                <a:cs typeface="Times New Roman"/>
              </a:rPr>
              <a:t>within</a:t>
            </a:r>
            <a:r>
              <a:rPr sz="2000" spc="6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333333"/>
                </a:solidFill>
                <a:latin typeface="Times New Roman"/>
                <a:cs typeface="Times New Roman"/>
              </a:rPr>
              <a:t>the</a:t>
            </a:r>
            <a:r>
              <a:rPr sz="2000" spc="3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000" spc="-15" dirty="0">
                <a:solidFill>
                  <a:srgbClr val="333333"/>
                </a:solidFill>
                <a:latin typeface="Times New Roman"/>
                <a:cs typeface="Times New Roman"/>
              </a:rPr>
              <a:t>skull</a:t>
            </a:r>
            <a:r>
              <a:rPr sz="2000" spc="2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333333"/>
                </a:solidFill>
                <a:latin typeface="Times New Roman"/>
                <a:cs typeface="Times New Roman"/>
              </a:rPr>
              <a:t>and</a:t>
            </a:r>
            <a:r>
              <a:rPr sz="2000" spc="1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333333"/>
                </a:solidFill>
                <a:latin typeface="Times New Roman"/>
                <a:cs typeface="Times New Roman"/>
              </a:rPr>
              <a:t>is</a:t>
            </a:r>
            <a:r>
              <a:rPr sz="2000" spc="-10" dirty="0">
                <a:solidFill>
                  <a:srgbClr val="333333"/>
                </a:solidFill>
                <a:latin typeface="Times New Roman"/>
                <a:cs typeface="Times New Roman"/>
              </a:rPr>
              <a:t> shaped</a:t>
            </a:r>
            <a:r>
              <a:rPr sz="2000" spc="2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333333"/>
                </a:solidFill>
                <a:latin typeface="Times New Roman"/>
                <a:cs typeface="Times New Roman"/>
              </a:rPr>
              <a:t>like</a:t>
            </a:r>
            <a:r>
              <a:rPr sz="2000" spc="3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333333"/>
                </a:solidFill>
                <a:latin typeface="Times New Roman"/>
                <a:cs typeface="Times New Roman"/>
              </a:rPr>
              <a:t>a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  <a:tabLst>
                <a:tab pos="1283335" algn="l"/>
              </a:tabLst>
            </a:pPr>
            <a:r>
              <a:rPr sz="2000" spc="-15" dirty="0">
                <a:solidFill>
                  <a:srgbClr val="333333"/>
                </a:solidFill>
                <a:latin typeface="Times New Roman"/>
                <a:cs typeface="Times New Roman"/>
              </a:rPr>
              <a:t>mushroom.	</a:t>
            </a:r>
            <a:r>
              <a:rPr sz="2000" dirty="0">
                <a:solidFill>
                  <a:srgbClr val="333333"/>
                </a:solidFill>
                <a:latin typeface="Times New Roman"/>
                <a:cs typeface="Times New Roman"/>
              </a:rPr>
              <a:t>The</a:t>
            </a:r>
            <a:r>
              <a:rPr sz="2000" spc="-2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333333"/>
                </a:solidFill>
                <a:latin typeface="Times New Roman"/>
                <a:cs typeface="Times New Roman"/>
              </a:rPr>
              <a:t>brain</a:t>
            </a:r>
            <a:r>
              <a:rPr sz="2000" spc="-2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333333"/>
                </a:solidFill>
                <a:latin typeface="Times New Roman"/>
                <a:cs typeface="Times New Roman"/>
              </a:rPr>
              <a:t>consists</a:t>
            </a:r>
            <a:r>
              <a:rPr sz="2000" spc="2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33333"/>
                </a:solidFill>
                <a:latin typeface="Times New Roman"/>
                <a:cs typeface="Times New Roman"/>
              </a:rPr>
              <a:t>of</a:t>
            </a:r>
            <a:r>
              <a:rPr sz="2000" spc="-2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333333"/>
                </a:solidFill>
                <a:latin typeface="Times New Roman"/>
                <a:cs typeface="Times New Roman"/>
              </a:rPr>
              <a:t>four</a:t>
            </a:r>
            <a:r>
              <a:rPr sz="2000" spc="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333333"/>
                </a:solidFill>
                <a:latin typeface="Times New Roman"/>
                <a:cs typeface="Times New Roman"/>
              </a:rPr>
              <a:t>principal</a:t>
            </a:r>
            <a:r>
              <a:rPr sz="2000" spc="-2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333333"/>
                </a:solidFill>
                <a:latin typeface="Times New Roman"/>
                <a:cs typeface="Times New Roman"/>
              </a:rPr>
              <a:t>parts:</a:t>
            </a:r>
            <a:endParaRPr sz="2000">
              <a:latin typeface="Times New Roman"/>
              <a:cs typeface="Times New Roman"/>
            </a:endParaRPr>
          </a:p>
          <a:p>
            <a:pPr marL="101600" indent="-89535">
              <a:lnSpc>
                <a:spcPct val="100000"/>
              </a:lnSpc>
              <a:spcBef>
                <a:spcPts val="1205"/>
              </a:spcBef>
              <a:buSzPct val="95000"/>
              <a:buFont typeface="Arial MT"/>
              <a:buChar char="•"/>
              <a:tabLst>
                <a:tab pos="102235" algn="l"/>
              </a:tabLst>
            </a:pPr>
            <a:r>
              <a:rPr sz="2000" dirty="0">
                <a:solidFill>
                  <a:srgbClr val="333333"/>
                </a:solidFill>
                <a:latin typeface="Times New Roman"/>
                <a:cs typeface="Times New Roman"/>
              </a:rPr>
              <a:t>The</a:t>
            </a:r>
            <a:r>
              <a:rPr sz="2000" spc="-1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333333"/>
                </a:solidFill>
                <a:latin typeface="Times New Roman"/>
                <a:cs typeface="Times New Roman"/>
              </a:rPr>
              <a:t>brain</a:t>
            </a:r>
            <a:r>
              <a:rPr sz="2000" spc="-5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333333"/>
                </a:solidFill>
                <a:latin typeface="Times New Roman"/>
                <a:cs typeface="Times New Roman"/>
              </a:rPr>
              <a:t>stem</a:t>
            </a:r>
            <a:endParaRPr sz="2000">
              <a:latin typeface="Times New Roman"/>
              <a:cs typeface="Times New Roman"/>
            </a:endParaRPr>
          </a:p>
          <a:p>
            <a:pPr marL="101600" indent="-89535">
              <a:lnSpc>
                <a:spcPct val="100000"/>
              </a:lnSpc>
              <a:spcBef>
                <a:spcPts val="1200"/>
              </a:spcBef>
              <a:buSzPct val="95000"/>
              <a:buFont typeface="Arial MT"/>
              <a:buChar char="•"/>
              <a:tabLst>
                <a:tab pos="102235" algn="l"/>
              </a:tabLst>
            </a:pPr>
            <a:r>
              <a:rPr sz="2000" dirty="0">
                <a:solidFill>
                  <a:srgbClr val="333333"/>
                </a:solidFill>
                <a:latin typeface="Times New Roman"/>
                <a:cs typeface="Times New Roman"/>
              </a:rPr>
              <a:t>The</a:t>
            </a:r>
            <a:r>
              <a:rPr sz="2000" spc="-3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333333"/>
                </a:solidFill>
                <a:latin typeface="Times New Roman"/>
                <a:cs typeface="Times New Roman"/>
              </a:rPr>
              <a:t>cerebrum</a:t>
            </a:r>
            <a:endParaRPr sz="2000">
              <a:latin typeface="Times New Roman"/>
              <a:cs typeface="Times New Roman"/>
            </a:endParaRPr>
          </a:p>
          <a:p>
            <a:pPr marL="101600" indent="-89535">
              <a:lnSpc>
                <a:spcPct val="100000"/>
              </a:lnSpc>
              <a:spcBef>
                <a:spcPts val="1200"/>
              </a:spcBef>
              <a:buSzPct val="95000"/>
              <a:buFont typeface="Arial MT"/>
              <a:buChar char="•"/>
              <a:tabLst>
                <a:tab pos="102235" algn="l"/>
              </a:tabLst>
            </a:pPr>
            <a:r>
              <a:rPr sz="2000" dirty="0">
                <a:solidFill>
                  <a:srgbClr val="333333"/>
                </a:solidFill>
                <a:latin typeface="Times New Roman"/>
                <a:cs typeface="Times New Roman"/>
              </a:rPr>
              <a:t>The</a:t>
            </a:r>
            <a:r>
              <a:rPr sz="2000" spc="-35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333333"/>
                </a:solidFill>
                <a:latin typeface="Times New Roman"/>
                <a:cs typeface="Times New Roman"/>
              </a:rPr>
              <a:t>cerebellum</a:t>
            </a:r>
            <a:endParaRPr sz="2000">
              <a:latin typeface="Times New Roman"/>
              <a:cs typeface="Times New Roman"/>
            </a:endParaRPr>
          </a:p>
          <a:p>
            <a:pPr marL="101600" indent="-89535">
              <a:lnSpc>
                <a:spcPct val="100000"/>
              </a:lnSpc>
              <a:spcBef>
                <a:spcPts val="1205"/>
              </a:spcBef>
              <a:buSzPct val="95000"/>
              <a:buFont typeface="Arial MT"/>
              <a:buChar char="•"/>
              <a:tabLst>
                <a:tab pos="102235" algn="l"/>
              </a:tabLst>
            </a:pPr>
            <a:r>
              <a:rPr sz="2000" dirty="0">
                <a:solidFill>
                  <a:srgbClr val="333333"/>
                </a:solidFill>
                <a:latin typeface="Times New Roman"/>
                <a:cs typeface="Times New Roman"/>
              </a:rPr>
              <a:t>The</a:t>
            </a:r>
            <a:r>
              <a:rPr sz="2000" spc="-3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333333"/>
                </a:solidFill>
                <a:latin typeface="Times New Roman"/>
                <a:cs typeface="Times New Roman"/>
              </a:rPr>
              <a:t>diencephalon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41597" y="26924"/>
            <a:ext cx="107061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35" dirty="0"/>
              <a:t>Brain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8739" y="645414"/>
            <a:ext cx="6157595" cy="5179060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241300" marR="5080" indent="-228600">
              <a:lnSpc>
                <a:spcPct val="90000"/>
              </a:lnSpc>
              <a:spcBef>
                <a:spcPts val="385"/>
              </a:spcBef>
              <a:buFont typeface="Arial MT"/>
              <a:buChar char="•"/>
              <a:tabLst>
                <a:tab pos="241300" algn="l"/>
              </a:tabLst>
            </a:pPr>
            <a:r>
              <a:rPr sz="2400" spc="-5" dirty="0">
                <a:latin typeface="Calibri"/>
                <a:cs typeface="Calibri"/>
              </a:rPr>
              <a:t>Cerebrum: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largest</a:t>
            </a:r>
            <a:r>
              <a:rPr sz="2400" dirty="0">
                <a:latin typeface="Calibri"/>
                <a:cs typeface="Calibri"/>
              </a:rPr>
              <a:t> part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of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brain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divided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into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two </a:t>
            </a:r>
            <a:r>
              <a:rPr sz="2400" spc="-5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hemisphere by longitudinal </a:t>
            </a:r>
            <a:r>
              <a:rPr sz="2400" spc="-5" dirty="0">
                <a:latin typeface="Calibri"/>
                <a:cs typeface="Calibri"/>
              </a:rPr>
              <a:t>fissure. </a:t>
            </a:r>
            <a:r>
              <a:rPr sz="2400" spc="-15" dirty="0">
                <a:latin typeface="Calibri"/>
                <a:cs typeface="Calibri"/>
              </a:rPr>
              <a:t>Each 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hemisphere divided </a:t>
            </a:r>
            <a:r>
              <a:rPr sz="2400" spc="-10" dirty="0">
                <a:latin typeface="Calibri"/>
                <a:cs typeface="Calibri"/>
              </a:rPr>
              <a:t>into </a:t>
            </a:r>
            <a:r>
              <a:rPr sz="2400" dirty="0">
                <a:latin typeface="Calibri"/>
                <a:cs typeface="Calibri"/>
              </a:rPr>
              <a:t>4 lobes. </a:t>
            </a:r>
            <a:r>
              <a:rPr sz="2400" spc="-5" dirty="0">
                <a:latin typeface="Calibri"/>
                <a:cs typeface="Calibri"/>
              </a:rPr>
              <a:t>Outer </a:t>
            </a:r>
            <a:r>
              <a:rPr sz="2400" dirty="0">
                <a:latin typeface="Calibri"/>
                <a:cs typeface="Calibri"/>
              </a:rPr>
              <a:t>part is 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called </a:t>
            </a:r>
            <a:r>
              <a:rPr sz="2400" spc="-10" dirty="0">
                <a:latin typeface="Calibri"/>
                <a:cs typeface="Calibri"/>
              </a:rPr>
              <a:t>cerebral </a:t>
            </a:r>
            <a:r>
              <a:rPr sz="2400" spc="-20" dirty="0">
                <a:latin typeface="Calibri"/>
                <a:cs typeface="Calibri"/>
              </a:rPr>
              <a:t>cortex </a:t>
            </a:r>
            <a:r>
              <a:rPr sz="2400" dirty="0">
                <a:latin typeface="Calibri"/>
                <a:cs typeface="Calibri"/>
              </a:rPr>
              <a:t>made up </a:t>
            </a:r>
            <a:r>
              <a:rPr sz="2400" spc="-5" dirty="0">
                <a:latin typeface="Calibri"/>
                <a:cs typeface="Calibri"/>
              </a:rPr>
              <a:t>of </a:t>
            </a:r>
            <a:r>
              <a:rPr sz="2400" spc="-15" dirty="0">
                <a:latin typeface="Calibri"/>
                <a:cs typeface="Calibri"/>
              </a:rPr>
              <a:t>grey </a:t>
            </a:r>
            <a:r>
              <a:rPr sz="2400" spc="-10" dirty="0">
                <a:latin typeface="Calibri"/>
                <a:cs typeface="Calibri"/>
              </a:rPr>
              <a:t>matter </a:t>
            </a:r>
            <a:r>
              <a:rPr sz="2400" spc="-5" dirty="0">
                <a:latin typeface="Calibri"/>
                <a:cs typeface="Calibri"/>
              </a:rPr>
              <a:t> which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covers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white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45" dirty="0">
                <a:latin typeface="Calibri"/>
                <a:cs typeface="Calibri"/>
              </a:rPr>
              <a:t>matter.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Arial MT"/>
              <a:buChar char="•"/>
            </a:pPr>
            <a:endParaRPr sz="2400">
              <a:latin typeface="Calibri"/>
              <a:cs typeface="Calibri"/>
            </a:endParaRPr>
          </a:p>
          <a:p>
            <a:pPr marL="241300" marR="295910" indent="-228600">
              <a:lnSpc>
                <a:spcPts val="2590"/>
              </a:lnSpc>
              <a:spcBef>
                <a:spcPts val="1700"/>
              </a:spcBef>
              <a:buFont typeface="Arial MT"/>
              <a:buChar char="•"/>
              <a:tabLst>
                <a:tab pos="241300" algn="l"/>
              </a:tabLst>
            </a:pPr>
            <a:r>
              <a:rPr sz="2400" spc="-5" dirty="0">
                <a:latin typeface="Calibri"/>
                <a:cs typeface="Calibri"/>
              </a:rPr>
              <a:t>Cerebellum: </a:t>
            </a:r>
            <a:r>
              <a:rPr sz="2400" dirty="0">
                <a:latin typeface="Calibri"/>
                <a:cs typeface="Calibri"/>
              </a:rPr>
              <a:t>divided </a:t>
            </a:r>
            <a:r>
              <a:rPr sz="2400" spc="-10" dirty="0">
                <a:latin typeface="Calibri"/>
                <a:cs typeface="Calibri"/>
              </a:rPr>
              <a:t>into </a:t>
            </a:r>
            <a:r>
              <a:rPr sz="2400" spc="-5" dirty="0">
                <a:latin typeface="Calibri"/>
                <a:cs typeface="Calibri"/>
              </a:rPr>
              <a:t>anterior </a:t>
            </a:r>
            <a:r>
              <a:rPr sz="2400" dirty="0">
                <a:latin typeface="Calibri"/>
                <a:cs typeface="Calibri"/>
              </a:rPr>
              <a:t>lobe and 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posterior </a:t>
            </a:r>
            <a:r>
              <a:rPr sz="2400" dirty="0">
                <a:latin typeface="Calibri"/>
                <a:cs typeface="Calibri"/>
              </a:rPr>
              <a:t>lobe. It </a:t>
            </a:r>
            <a:r>
              <a:rPr sz="2400" spc="-10" dirty="0">
                <a:latin typeface="Calibri"/>
                <a:cs typeface="Calibri"/>
              </a:rPr>
              <a:t>consists </a:t>
            </a:r>
            <a:r>
              <a:rPr sz="2400" spc="-5" dirty="0">
                <a:latin typeface="Calibri"/>
                <a:cs typeface="Calibri"/>
              </a:rPr>
              <a:t>of </a:t>
            </a:r>
            <a:r>
              <a:rPr sz="2400" dirty="0">
                <a:latin typeface="Calibri"/>
                <a:cs typeface="Calibri"/>
              </a:rPr>
              <a:t>inner medulla </a:t>
            </a:r>
            <a:r>
              <a:rPr sz="2400" spc="-5" dirty="0">
                <a:latin typeface="Calibri"/>
                <a:cs typeface="Calibri"/>
              </a:rPr>
              <a:t>of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white</a:t>
            </a:r>
            <a:r>
              <a:rPr sz="2400" spc="-10" dirty="0">
                <a:latin typeface="Calibri"/>
                <a:cs typeface="Calibri"/>
              </a:rPr>
              <a:t> matter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outer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cortex </a:t>
            </a:r>
            <a:r>
              <a:rPr sz="2400" spc="-5" dirty="0">
                <a:latin typeface="Calibri"/>
                <a:cs typeface="Calibri"/>
              </a:rPr>
              <a:t>of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grey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45" dirty="0">
                <a:latin typeface="Calibri"/>
                <a:cs typeface="Calibri"/>
              </a:rPr>
              <a:t>matter.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Arial MT"/>
              <a:buChar char="•"/>
            </a:pPr>
            <a:endParaRPr sz="2400">
              <a:latin typeface="Calibri"/>
              <a:cs typeface="Calibri"/>
            </a:endParaRPr>
          </a:p>
          <a:p>
            <a:pPr marL="241300" marR="166370" indent="-228600">
              <a:lnSpc>
                <a:spcPct val="90000"/>
              </a:lnSpc>
              <a:spcBef>
                <a:spcPts val="1625"/>
              </a:spcBef>
              <a:buFont typeface="Arial MT"/>
              <a:buChar char="•"/>
              <a:tabLst>
                <a:tab pos="241300" algn="l"/>
              </a:tabLst>
            </a:pPr>
            <a:r>
              <a:rPr sz="2400" spc="-15" dirty="0">
                <a:latin typeface="Calibri"/>
                <a:cs typeface="Calibri"/>
              </a:rPr>
              <a:t>Brain </a:t>
            </a:r>
            <a:r>
              <a:rPr sz="2400" spc="-10" dirty="0">
                <a:latin typeface="Calibri"/>
                <a:cs typeface="Calibri"/>
              </a:rPr>
              <a:t>stem: </a:t>
            </a:r>
            <a:r>
              <a:rPr sz="2400" dirty="0">
                <a:latin typeface="Calibri"/>
                <a:cs typeface="Calibri"/>
              </a:rPr>
              <a:t>it lies beneath the </a:t>
            </a:r>
            <a:r>
              <a:rPr sz="2400" spc="-5" dirty="0">
                <a:latin typeface="Calibri"/>
                <a:cs typeface="Calibri"/>
              </a:rPr>
              <a:t>cerebrum </a:t>
            </a:r>
            <a:r>
              <a:rPr sz="2400" dirty="0">
                <a:latin typeface="Calibri"/>
                <a:cs typeface="Calibri"/>
              </a:rPr>
              <a:t>and 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consists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of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mid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brain,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medulla,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pons.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It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contain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some </a:t>
            </a:r>
            <a:r>
              <a:rPr sz="2400" spc="-10" dirty="0">
                <a:latin typeface="Calibri"/>
                <a:cs typeface="Calibri"/>
              </a:rPr>
              <a:t>cranial </a:t>
            </a:r>
            <a:r>
              <a:rPr sz="2400" dirty="0">
                <a:latin typeface="Calibri"/>
                <a:cs typeface="Calibri"/>
              </a:rPr>
              <a:t>nerve </a:t>
            </a:r>
            <a:r>
              <a:rPr sz="2400" spc="-10" dirty="0">
                <a:latin typeface="Calibri"/>
                <a:cs typeface="Calibri"/>
              </a:rPr>
              <a:t>to </a:t>
            </a:r>
            <a:r>
              <a:rPr sz="2400" spc="-15" dirty="0">
                <a:latin typeface="Calibri"/>
                <a:cs typeface="Calibri"/>
              </a:rPr>
              <a:t>control </a:t>
            </a:r>
            <a:r>
              <a:rPr sz="2400" spc="-20" dirty="0">
                <a:latin typeface="Calibri"/>
                <a:cs typeface="Calibri"/>
              </a:rPr>
              <a:t>eye </a:t>
            </a:r>
            <a:r>
              <a:rPr sz="2400" spc="-5" dirty="0">
                <a:latin typeface="Calibri"/>
                <a:cs typeface="Calibri"/>
              </a:rPr>
              <a:t>movement, 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breathing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control.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45935" y="0"/>
            <a:ext cx="5846063" cy="685799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155438" y="86055"/>
            <a:ext cx="1885314" cy="6369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-525" dirty="0"/>
              <a:t>M</a:t>
            </a:r>
            <a:r>
              <a:rPr spc="-360" dirty="0"/>
              <a:t>e</a:t>
            </a:r>
            <a:r>
              <a:rPr spc="-315" dirty="0"/>
              <a:t>ninges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93039" y="1138504"/>
            <a:ext cx="3405504" cy="470662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241300" marR="46990" indent="-228600">
              <a:lnSpc>
                <a:spcPct val="80100"/>
              </a:lnSpc>
              <a:spcBef>
                <a:spcPts val="675"/>
              </a:spcBef>
              <a:buFont typeface="Arial MT"/>
              <a:buChar char="•"/>
              <a:tabLst>
                <a:tab pos="241300" algn="l"/>
              </a:tabLst>
            </a:pPr>
            <a:r>
              <a:rPr sz="2400" dirty="0">
                <a:latin typeface="Calibri"/>
                <a:cs typeface="Calibri"/>
              </a:rPr>
              <a:t>It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is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outer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covering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 </a:t>
            </a:r>
            <a:r>
              <a:rPr sz="2400" spc="-5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brain </a:t>
            </a:r>
            <a:r>
              <a:rPr sz="2400" spc="5" dirty="0">
                <a:latin typeface="Calibri"/>
                <a:cs typeface="Calibri"/>
              </a:rPr>
              <a:t>and </a:t>
            </a:r>
            <a:r>
              <a:rPr sz="2400" dirty="0">
                <a:latin typeface="Calibri"/>
                <a:cs typeface="Calibri"/>
              </a:rPr>
              <a:t>spinal </a:t>
            </a:r>
            <a:r>
              <a:rPr sz="2400" spc="-10" dirty="0">
                <a:latin typeface="Calibri"/>
                <a:cs typeface="Calibri"/>
              </a:rPr>
              <a:t>cord, 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contain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3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membrane.</a:t>
            </a:r>
            <a:endParaRPr sz="2400">
              <a:latin typeface="Calibri"/>
              <a:cs typeface="Calibri"/>
            </a:endParaRPr>
          </a:p>
          <a:p>
            <a:pPr marL="241300" marR="5080" indent="-228600">
              <a:lnSpc>
                <a:spcPct val="80000"/>
              </a:lnSpc>
              <a:spcBef>
                <a:spcPts val="1010"/>
              </a:spcBef>
              <a:buFont typeface="Arial MT"/>
              <a:buChar char="•"/>
              <a:tabLst>
                <a:tab pos="241300" algn="l"/>
              </a:tabLst>
            </a:pPr>
            <a:r>
              <a:rPr sz="2400" spc="-5" dirty="0">
                <a:latin typeface="Calibri"/>
                <a:cs typeface="Calibri"/>
              </a:rPr>
              <a:t>Most </a:t>
            </a:r>
            <a:r>
              <a:rPr sz="2400" dirty="0">
                <a:latin typeface="Calibri"/>
                <a:cs typeface="Calibri"/>
              </a:rPr>
              <a:t>tough </a:t>
            </a:r>
            <a:r>
              <a:rPr sz="2400" spc="5" dirty="0">
                <a:latin typeface="Calibri"/>
                <a:cs typeface="Calibri"/>
              </a:rPr>
              <a:t>and </a:t>
            </a:r>
            <a:r>
              <a:rPr sz="2400" dirty="0">
                <a:latin typeface="Calibri"/>
                <a:cs typeface="Calibri"/>
              </a:rPr>
              <a:t>outer 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membrane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is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dura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mater;</a:t>
            </a:r>
            <a:endParaRPr sz="2400">
              <a:latin typeface="Calibri"/>
              <a:cs typeface="Calibri"/>
            </a:endParaRPr>
          </a:p>
          <a:p>
            <a:pPr marL="241300" marR="573405" indent="-228600">
              <a:lnSpc>
                <a:spcPts val="2300"/>
              </a:lnSpc>
              <a:spcBef>
                <a:spcPts val="969"/>
              </a:spcBef>
              <a:buFont typeface="Arial MT"/>
              <a:buChar char="•"/>
              <a:tabLst>
                <a:tab pos="241300" algn="l"/>
              </a:tabLst>
            </a:pPr>
            <a:r>
              <a:rPr sz="2400" spc="5" dirty="0">
                <a:latin typeface="Calibri"/>
                <a:cs typeface="Calibri"/>
              </a:rPr>
              <a:t>the </a:t>
            </a:r>
            <a:r>
              <a:rPr sz="2400" dirty="0">
                <a:latin typeface="Calibri"/>
                <a:cs typeface="Calibri"/>
              </a:rPr>
              <a:t>middle </a:t>
            </a:r>
            <a:r>
              <a:rPr sz="2400" spc="5" dirty="0">
                <a:latin typeface="Calibri"/>
                <a:cs typeface="Calibri"/>
              </a:rPr>
              <a:t>one </a:t>
            </a:r>
            <a:r>
              <a:rPr sz="2400" dirty="0">
                <a:latin typeface="Calibri"/>
                <a:cs typeface="Calibri"/>
              </a:rPr>
              <a:t>is 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arachnoid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mater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endParaRPr sz="2400">
              <a:latin typeface="Calibri"/>
              <a:cs typeface="Calibri"/>
            </a:endParaRPr>
          </a:p>
          <a:p>
            <a:pPr marL="307975" indent="-295910">
              <a:lnSpc>
                <a:spcPts val="2595"/>
              </a:lnSpc>
              <a:spcBef>
                <a:spcPts val="459"/>
              </a:spcBef>
              <a:buFont typeface="Arial MT"/>
              <a:buChar char="•"/>
              <a:tabLst>
                <a:tab pos="307975" algn="l"/>
                <a:tab pos="308610" algn="l"/>
              </a:tabLst>
            </a:pPr>
            <a:r>
              <a:rPr sz="2400" dirty="0">
                <a:latin typeface="Calibri"/>
                <a:cs typeface="Calibri"/>
              </a:rPr>
              <a:t>the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inner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membrane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is</a:t>
            </a:r>
            <a:endParaRPr sz="2400">
              <a:latin typeface="Calibri"/>
              <a:cs typeface="Calibri"/>
            </a:endParaRPr>
          </a:p>
          <a:p>
            <a:pPr marL="241300">
              <a:lnSpc>
                <a:spcPts val="2595"/>
              </a:lnSpc>
            </a:pPr>
            <a:r>
              <a:rPr sz="2400" dirty="0">
                <a:latin typeface="Calibri"/>
                <a:cs typeface="Calibri"/>
              </a:rPr>
              <a:t>pia</a:t>
            </a:r>
            <a:r>
              <a:rPr sz="2400" spc="-45" dirty="0">
                <a:latin typeface="Calibri"/>
                <a:cs typeface="Calibri"/>
              </a:rPr>
              <a:t> mater.</a:t>
            </a:r>
            <a:endParaRPr sz="2400">
              <a:latin typeface="Calibri"/>
              <a:cs typeface="Calibri"/>
            </a:endParaRPr>
          </a:p>
          <a:p>
            <a:pPr marL="241300" marR="133985" indent="-228600">
              <a:lnSpc>
                <a:spcPct val="80000"/>
              </a:lnSpc>
              <a:spcBef>
                <a:spcPts val="1005"/>
              </a:spcBef>
              <a:buFont typeface="Arial MT"/>
              <a:buChar char="•"/>
              <a:tabLst>
                <a:tab pos="241300" algn="l"/>
              </a:tabLst>
            </a:pPr>
            <a:r>
              <a:rPr sz="2400" spc="-10" dirty="0">
                <a:latin typeface="Calibri"/>
                <a:cs typeface="Calibri"/>
              </a:rPr>
              <a:t>Between </a:t>
            </a:r>
            <a:r>
              <a:rPr sz="2400" dirty="0">
                <a:latin typeface="Calibri"/>
                <a:cs typeface="Calibri"/>
              </a:rPr>
              <a:t>the </a:t>
            </a:r>
            <a:r>
              <a:rPr sz="2400" spc="-5" dirty="0">
                <a:latin typeface="Calibri"/>
                <a:cs typeface="Calibri"/>
              </a:rPr>
              <a:t>arachnoid 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mater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5" dirty="0">
                <a:latin typeface="Calibri"/>
                <a:cs typeface="Calibri"/>
              </a:rPr>
              <a:t>and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5" dirty="0">
                <a:latin typeface="Calibri"/>
                <a:cs typeface="Calibri"/>
              </a:rPr>
              <a:t>the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pia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mater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subarachnoid </a:t>
            </a:r>
            <a:r>
              <a:rPr sz="2400" dirty="0">
                <a:latin typeface="Calibri"/>
                <a:cs typeface="Calibri"/>
              </a:rPr>
              <a:t>space is 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present </a:t>
            </a:r>
            <a:r>
              <a:rPr sz="2400" dirty="0">
                <a:latin typeface="Calibri"/>
                <a:cs typeface="Calibri"/>
              </a:rPr>
              <a:t>which </a:t>
            </a:r>
            <a:r>
              <a:rPr sz="2400" spc="-10" dirty="0">
                <a:latin typeface="Calibri"/>
                <a:cs typeface="Calibri"/>
              </a:rPr>
              <a:t>contain </a:t>
            </a:r>
            <a:r>
              <a:rPr sz="2400" spc="-5" dirty="0">
                <a:latin typeface="Calibri"/>
                <a:cs typeface="Calibri"/>
              </a:rPr>
              <a:t> cerebrospinal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fluid.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70376" y="1439022"/>
            <a:ext cx="8409432" cy="4850971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7145">
              <a:lnSpc>
                <a:spcPct val="100000"/>
              </a:lnSpc>
              <a:spcBef>
                <a:spcPts val="110"/>
              </a:spcBef>
            </a:pPr>
            <a:r>
              <a:rPr spc="-975" dirty="0"/>
              <a:t>CSF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86842" y="1028445"/>
            <a:ext cx="5770880" cy="5146675"/>
          </a:xfrm>
          <a:prstGeom prst="rect">
            <a:avLst/>
          </a:prstGeom>
        </p:spPr>
        <p:txBody>
          <a:bodyPr vert="horz" wrap="square" lIns="0" tIns="99060" rIns="0" bIns="0" rtlCol="0">
            <a:spAutoFit/>
          </a:bodyPr>
          <a:lstStyle/>
          <a:p>
            <a:pPr marL="266700" marR="30480" indent="-228600">
              <a:lnSpc>
                <a:spcPct val="80000"/>
              </a:lnSpc>
              <a:spcBef>
                <a:spcPts val="780"/>
              </a:spcBef>
              <a:buFont typeface="Arial MT"/>
              <a:buChar char="•"/>
              <a:tabLst>
                <a:tab pos="266700" algn="l"/>
              </a:tabLst>
            </a:pPr>
            <a:r>
              <a:rPr sz="2800" spc="-10" dirty="0">
                <a:latin typeface="Calibri"/>
                <a:cs typeface="Calibri"/>
              </a:rPr>
              <a:t>It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is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45" dirty="0">
                <a:latin typeface="Calibri"/>
                <a:cs typeface="Calibri"/>
              </a:rPr>
              <a:t>clear,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colourless,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transcellular </a:t>
            </a:r>
            <a:r>
              <a:rPr sz="2800" dirty="0">
                <a:latin typeface="Calibri"/>
                <a:cs typeface="Calibri"/>
              </a:rPr>
              <a:t> fluid </a:t>
            </a:r>
            <a:r>
              <a:rPr sz="2800" spc="-10" dirty="0">
                <a:latin typeface="Calibri"/>
                <a:cs typeface="Calibri"/>
              </a:rPr>
              <a:t>that circulates </a:t>
            </a:r>
            <a:r>
              <a:rPr sz="2800" dirty="0">
                <a:latin typeface="Calibri"/>
                <a:cs typeface="Calibri"/>
              </a:rPr>
              <a:t>in </a:t>
            </a:r>
            <a:r>
              <a:rPr sz="2800" spc="-5" dirty="0">
                <a:latin typeface="Calibri"/>
                <a:cs typeface="Calibri"/>
              </a:rPr>
              <a:t>the 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subarachnoid </a:t>
            </a:r>
            <a:r>
              <a:rPr sz="2800" spc="-5" dirty="0">
                <a:latin typeface="Calibri"/>
                <a:cs typeface="Calibri"/>
              </a:rPr>
              <a:t>space, ventricles, and 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central </a:t>
            </a:r>
            <a:r>
              <a:rPr sz="2800" spc="-5" dirty="0">
                <a:latin typeface="Calibri"/>
                <a:cs typeface="Calibri"/>
              </a:rPr>
              <a:t>canal. In </a:t>
            </a:r>
            <a:r>
              <a:rPr sz="2800" spc="5" dirty="0">
                <a:latin typeface="Calibri"/>
                <a:cs typeface="Calibri"/>
              </a:rPr>
              <a:t>4 </a:t>
            </a:r>
            <a:r>
              <a:rPr sz="2800" spc="-5" dirty="0">
                <a:latin typeface="Calibri"/>
                <a:cs typeface="Calibri"/>
              </a:rPr>
              <a:t>ventricle, </a:t>
            </a:r>
            <a:r>
              <a:rPr sz="2800" spc="-10" dirty="0">
                <a:latin typeface="Calibri"/>
                <a:cs typeface="Calibri"/>
              </a:rPr>
              <a:t>choroid 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plexus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can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produce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65" dirty="0">
                <a:latin typeface="Calibri"/>
                <a:cs typeface="Calibri"/>
              </a:rPr>
              <a:t>CSF.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By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spc="5" dirty="0">
                <a:latin typeface="Calibri"/>
                <a:cs typeface="Calibri"/>
              </a:rPr>
              <a:t>3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aperture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in 4</a:t>
            </a:r>
            <a:r>
              <a:rPr sz="2775" baseline="25525" dirty="0">
                <a:latin typeface="Calibri"/>
                <a:cs typeface="Calibri"/>
              </a:rPr>
              <a:t>th</a:t>
            </a:r>
            <a:r>
              <a:rPr sz="2775" spc="7" baseline="2552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ventricle </a:t>
            </a:r>
            <a:r>
              <a:rPr sz="2800" spc="-5" dirty="0">
                <a:latin typeface="Calibri"/>
                <a:cs typeface="Calibri"/>
              </a:rPr>
              <a:t>CSF </a:t>
            </a:r>
            <a:r>
              <a:rPr sz="2800" dirty="0">
                <a:latin typeface="Calibri"/>
                <a:cs typeface="Calibri"/>
              </a:rPr>
              <a:t>passes </a:t>
            </a:r>
            <a:r>
              <a:rPr sz="2800" spc="-15" dirty="0">
                <a:latin typeface="Calibri"/>
                <a:cs typeface="Calibri"/>
              </a:rPr>
              <a:t>to </a:t>
            </a:r>
            <a:r>
              <a:rPr sz="2800" spc="-5" dirty="0">
                <a:latin typeface="Calibri"/>
                <a:cs typeface="Calibri"/>
              </a:rPr>
              <a:t>the 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subarachnoid</a:t>
            </a:r>
            <a:r>
              <a:rPr sz="2800" spc="-5" dirty="0">
                <a:latin typeface="Calibri"/>
                <a:cs typeface="Calibri"/>
              </a:rPr>
              <a:t> space.</a:t>
            </a:r>
            <a:endParaRPr sz="2800">
              <a:latin typeface="Calibri"/>
              <a:cs typeface="Calibri"/>
            </a:endParaRPr>
          </a:p>
          <a:p>
            <a:pPr marL="266700" marR="480695" indent="-228600" algn="just">
              <a:lnSpc>
                <a:spcPts val="2690"/>
              </a:lnSpc>
              <a:spcBef>
                <a:spcPts val="985"/>
              </a:spcBef>
              <a:buFont typeface="Arial MT"/>
              <a:buChar char="•"/>
              <a:tabLst>
                <a:tab pos="266700" algn="l"/>
              </a:tabLst>
            </a:pPr>
            <a:r>
              <a:rPr sz="2800" spc="-5" dirty="0">
                <a:latin typeface="Calibri"/>
                <a:cs typeface="Calibri"/>
              </a:rPr>
              <a:t>CSF </a:t>
            </a:r>
            <a:r>
              <a:rPr sz="2800" spc="-15" dirty="0">
                <a:latin typeface="Calibri"/>
                <a:cs typeface="Calibri"/>
              </a:rPr>
              <a:t>contain </a:t>
            </a:r>
            <a:r>
              <a:rPr sz="2800" spc="5" dirty="0">
                <a:latin typeface="Calibri"/>
                <a:cs typeface="Calibri"/>
              </a:rPr>
              <a:t>low </a:t>
            </a:r>
            <a:r>
              <a:rPr sz="2800" dirty="0">
                <a:latin typeface="Calibri"/>
                <a:cs typeface="Calibri"/>
              </a:rPr>
              <a:t>chloride </a:t>
            </a:r>
            <a:r>
              <a:rPr sz="2800" spc="-5" dirty="0">
                <a:latin typeface="Calibri"/>
                <a:cs typeface="Calibri"/>
              </a:rPr>
              <a:t>and same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sodium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as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blood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plasma.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It</a:t>
            </a:r>
            <a:r>
              <a:rPr sz="2800" spc="-10" dirty="0">
                <a:latin typeface="Calibri"/>
                <a:cs typeface="Calibri"/>
              </a:rPr>
              <a:t> contain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0.3%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plasma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protein.</a:t>
            </a:r>
            <a:endParaRPr sz="2800">
              <a:latin typeface="Calibri"/>
              <a:cs typeface="Calibri"/>
            </a:endParaRPr>
          </a:p>
          <a:p>
            <a:pPr marL="266700" marR="1145540" indent="-228600">
              <a:lnSpc>
                <a:spcPct val="80100"/>
              </a:lnSpc>
              <a:spcBef>
                <a:spcPts val="1000"/>
              </a:spcBef>
              <a:buFont typeface="Arial MT"/>
              <a:buChar char="•"/>
              <a:tabLst>
                <a:tab pos="266700" algn="l"/>
              </a:tabLst>
            </a:pPr>
            <a:r>
              <a:rPr sz="2800" spc="-5" dirty="0">
                <a:latin typeface="Calibri"/>
                <a:cs typeface="Calibri"/>
              </a:rPr>
              <a:t>It </a:t>
            </a:r>
            <a:r>
              <a:rPr sz="2800" dirty="0">
                <a:latin typeface="Calibri"/>
                <a:cs typeface="Calibri"/>
              </a:rPr>
              <a:t>gives </a:t>
            </a:r>
            <a:r>
              <a:rPr sz="2800" spc="-35" dirty="0">
                <a:latin typeface="Calibri"/>
                <a:cs typeface="Calibri"/>
              </a:rPr>
              <a:t>buoyancy, </a:t>
            </a:r>
            <a:r>
              <a:rPr sz="2800" spc="-10" dirty="0">
                <a:latin typeface="Calibri"/>
                <a:cs typeface="Calibri"/>
              </a:rPr>
              <a:t>protection, 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maintain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homeostasis,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control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intracranial pressure, </a:t>
            </a:r>
            <a:r>
              <a:rPr sz="2800" spc="-15" dirty="0">
                <a:latin typeface="Calibri"/>
                <a:cs typeface="Calibri"/>
              </a:rPr>
              <a:t>remove </a:t>
            </a:r>
            <a:r>
              <a:rPr sz="2800" spc="-10" dirty="0">
                <a:latin typeface="Calibri"/>
                <a:cs typeface="Calibri"/>
              </a:rPr>
              <a:t> metabolic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waste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from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brain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68200" y="1231983"/>
            <a:ext cx="6072767" cy="536084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58456" y="0"/>
            <a:ext cx="4276380" cy="661069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99668" y="1062304"/>
            <a:ext cx="6883400" cy="4965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imes New Roman"/>
                <a:cs typeface="Times New Roman"/>
              </a:rPr>
              <a:t>In</a:t>
            </a:r>
            <a:r>
              <a:rPr sz="1800" spc="18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adults,</a:t>
            </a:r>
            <a:r>
              <a:rPr sz="1800" spc="18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the</a:t>
            </a:r>
            <a:r>
              <a:rPr sz="1800" spc="16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spinal</a:t>
            </a:r>
            <a:r>
              <a:rPr sz="1800" spc="18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cord</a:t>
            </a:r>
            <a:r>
              <a:rPr sz="1800" spc="1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is</a:t>
            </a:r>
            <a:r>
              <a:rPr sz="1800" spc="16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usually</a:t>
            </a:r>
            <a:r>
              <a:rPr sz="1800" spc="145" dirty="0">
                <a:latin typeface="Times New Roman"/>
                <a:cs typeface="Times New Roman"/>
              </a:rPr>
              <a:t> </a:t>
            </a:r>
            <a:r>
              <a:rPr sz="1800" spc="10" dirty="0">
                <a:latin typeface="Times New Roman"/>
                <a:cs typeface="Times New Roman"/>
              </a:rPr>
              <a:t>40cm</a:t>
            </a:r>
            <a:r>
              <a:rPr sz="1800" spc="1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long</a:t>
            </a:r>
            <a:r>
              <a:rPr sz="1800" spc="16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and</a:t>
            </a:r>
            <a:r>
              <a:rPr sz="1800" spc="1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2cm</a:t>
            </a:r>
            <a:r>
              <a:rPr sz="1800" spc="16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wide.</a:t>
            </a:r>
            <a:r>
              <a:rPr sz="1800" spc="18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It</a:t>
            </a:r>
            <a:r>
              <a:rPr sz="1800" spc="17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forms</a:t>
            </a:r>
            <a:r>
              <a:rPr sz="1800" spc="17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latin typeface="Times New Roman"/>
                <a:cs typeface="Times New Roman"/>
              </a:rPr>
              <a:t>vital</a:t>
            </a:r>
            <a:r>
              <a:rPr sz="1800" dirty="0">
                <a:latin typeface="Times New Roman"/>
                <a:cs typeface="Times New Roman"/>
              </a:rPr>
              <a:t> link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between</a:t>
            </a:r>
            <a:r>
              <a:rPr sz="1800" dirty="0">
                <a:latin typeface="Times New Roman"/>
                <a:cs typeface="Times New Roman"/>
              </a:rPr>
              <a:t> the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brain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and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the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body.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spc="-10" dirty="0">
                <a:latin typeface="Times New Roman"/>
                <a:cs typeface="Times New Roman"/>
              </a:rPr>
              <a:t>The</a:t>
            </a:r>
            <a:r>
              <a:rPr sz="1800" dirty="0">
                <a:latin typeface="Times New Roman"/>
                <a:cs typeface="Times New Roman"/>
              </a:rPr>
              <a:t> spinal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cord </a:t>
            </a:r>
            <a:r>
              <a:rPr sz="1800" dirty="0">
                <a:latin typeface="Times New Roman"/>
                <a:cs typeface="Times New Roman"/>
              </a:rPr>
              <a:t>is </a:t>
            </a:r>
            <a:r>
              <a:rPr sz="1800" spc="-5" dirty="0">
                <a:latin typeface="Times New Roman"/>
                <a:cs typeface="Times New Roman"/>
              </a:rPr>
              <a:t>divided </a:t>
            </a:r>
            <a:r>
              <a:rPr sz="1800" dirty="0">
                <a:latin typeface="Times New Roman"/>
                <a:cs typeface="Times New Roman"/>
              </a:rPr>
              <a:t>into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five</a:t>
            </a:r>
            <a:r>
              <a:rPr sz="1800" spc="5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different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parts.</a:t>
            </a:r>
            <a:endParaRPr sz="1800">
              <a:latin typeface="Times New Roman"/>
              <a:cs typeface="Times New Roman"/>
            </a:endParaRPr>
          </a:p>
          <a:p>
            <a:pPr marL="93345" indent="-81280">
              <a:lnSpc>
                <a:spcPct val="100000"/>
              </a:lnSpc>
              <a:buSzPct val="94444"/>
              <a:buFont typeface="Arial MT"/>
              <a:buChar char="•"/>
              <a:tabLst>
                <a:tab pos="93980" algn="l"/>
              </a:tabLst>
            </a:pPr>
            <a:r>
              <a:rPr sz="1800" spc="-5" dirty="0">
                <a:latin typeface="Times New Roman"/>
                <a:cs typeface="Times New Roman"/>
              </a:rPr>
              <a:t>Sacral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cord</a:t>
            </a:r>
            <a:endParaRPr sz="1800">
              <a:latin typeface="Times New Roman"/>
              <a:cs typeface="Times New Roman"/>
            </a:endParaRPr>
          </a:p>
          <a:p>
            <a:pPr marL="93345" indent="-81280">
              <a:lnSpc>
                <a:spcPct val="100000"/>
              </a:lnSpc>
              <a:buSzPct val="94444"/>
              <a:buFont typeface="Arial MT"/>
              <a:buChar char="•"/>
              <a:tabLst>
                <a:tab pos="93980" algn="l"/>
              </a:tabLst>
            </a:pPr>
            <a:r>
              <a:rPr sz="1800" spc="-10" dirty="0">
                <a:latin typeface="Times New Roman"/>
                <a:cs typeface="Times New Roman"/>
              </a:rPr>
              <a:t>Lumbar </a:t>
            </a:r>
            <a:r>
              <a:rPr sz="1800" dirty="0">
                <a:latin typeface="Times New Roman"/>
                <a:cs typeface="Times New Roman"/>
              </a:rPr>
              <a:t>cord</a:t>
            </a:r>
            <a:endParaRPr sz="1800">
              <a:latin typeface="Times New Roman"/>
              <a:cs typeface="Times New Roman"/>
            </a:endParaRPr>
          </a:p>
          <a:p>
            <a:pPr marL="93345" indent="-81280">
              <a:lnSpc>
                <a:spcPct val="100000"/>
              </a:lnSpc>
              <a:buSzPct val="94444"/>
              <a:buFont typeface="Arial MT"/>
              <a:buChar char="•"/>
              <a:tabLst>
                <a:tab pos="93980" algn="l"/>
              </a:tabLst>
            </a:pPr>
            <a:r>
              <a:rPr sz="1800" spc="-5" dirty="0">
                <a:latin typeface="Times New Roman"/>
                <a:cs typeface="Times New Roman"/>
              </a:rPr>
              <a:t>Thoracic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cord</a:t>
            </a:r>
            <a:endParaRPr sz="1800">
              <a:latin typeface="Times New Roman"/>
              <a:cs typeface="Times New Roman"/>
            </a:endParaRPr>
          </a:p>
          <a:p>
            <a:pPr marL="93345" indent="-81280">
              <a:lnSpc>
                <a:spcPct val="100000"/>
              </a:lnSpc>
              <a:spcBef>
                <a:spcPts val="5"/>
              </a:spcBef>
              <a:buSzPct val="94444"/>
              <a:buFont typeface="Arial MT"/>
              <a:buChar char="•"/>
              <a:tabLst>
                <a:tab pos="93980" algn="l"/>
              </a:tabLst>
            </a:pPr>
            <a:r>
              <a:rPr sz="1800" spc="-5" dirty="0">
                <a:latin typeface="Times New Roman"/>
                <a:cs typeface="Times New Roman"/>
              </a:rPr>
              <a:t>Cervical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cord</a:t>
            </a:r>
            <a:endParaRPr sz="1800">
              <a:latin typeface="Times New Roman"/>
              <a:cs typeface="Times New Roman"/>
            </a:endParaRPr>
          </a:p>
          <a:p>
            <a:pPr marL="93345" indent="-81280">
              <a:lnSpc>
                <a:spcPct val="100000"/>
              </a:lnSpc>
              <a:buSzPct val="94444"/>
              <a:buFont typeface="Arial MT"/>
              <a:buChar char="•"/>
              <a:tabLst>
                <a:tab pos="93980" algn="l"/>
              </a:tabLst>
            </a:pPr>
            <a:r>
              <a:rPr sz="1800" spc="-10" dirty="0">
                <a:latin typeface="Times New Roman"/>
                <a:cs typeface="Times New Roman"/>
              </a:rPr>
              <a:t>Coccygeal</a:t>
            </a:r>
            <a:endParaRPr sz="1800">
              <a:latin typeface="Times New Roman"/>
              <a:cs typeface="Times New Roman"/>
            </a:endParaRPr>
          </a:p>
          <a:p>
            <a:pPr marL="12700" marR="6350" algn="just">
              <a:lnSpc>
                <a:spcPct val="100000"/>
              </a:lnSpc>
            </a:pPr>
            <a:r>
              <a:rPr sz="1800" spc="-10" dirty="0">
                <a:latin typeface="Times New Roman"/>
                <a:cs typeface="Times New Roman"/>
              </a:rPr>
              <a:t>Several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spinal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nerves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emerge </a:t>
            </a:r>
            <a:r>
              <a:rPr sz="1800" spc="10" dirty="0">
                <a:latin typeface="Times New Roman"/>
                <a:cs typeface="Times New Roman"/>
              </a:rPr>
              <a:t>out </a:t>
            </a:r>
            <a:r>
              <a:rPr sz="1800" spc="5" dirty="0">
                <a:latin typeface="Times New Roman"/>
                <a:cs typeface="Times New Roman"/>
              </a:rPr>
              <a:t>of </a:t>
            </a:r>
            <a:r>
              <a:rPr sz="1800" spc="-10" dirty="0">
                <a:latin typeface="Times New Roman"/>
                <a:cs typeface="Times New Roman"/>
              </a:rPr>
              <a:t>each</a:t>
            </a:r>
            <a:r>
              <a:rPr sz="1800" spc="-5" dirty="0">
                <a:latin typeface="Times New Roman"/>
                <a:cs typeface="Times New Roman"/>
              </a:rPr>
              <a:t> segment</a:t>
            </a:r>
            <a:r>
              <a:rPr sz="1800" spc="440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of </a:t>
            </a:r>
            <a:r>
              <a:rPr sz="1800" dirty="0">
                <a:latin typeface="Times New Roman"/>
                <a:cs typeface="Times New Roman"/>
              </a:rPr>
              <a:t>the </a:t>
            </a:r>
            <a:r>
              <a:rPr sz="1800" spc="-5" dirty="0">
                <a:latin typeface="Times New Roman"/>
                <a:cs typeface="Times New Roman"/>
              </a:rPr>
              <a:t>spinal</a:t>
            </a:r>
            <a:r>
              <a:rPr sz="1800" spc="4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cord.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There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are</a:t>
            </a:r>
            <a:r>
              <a:rPr sz="1800" dirty="0">
                <a:latin typeface="Times New Roman"/>
                <a:cs typeface="Times New Roman"/>
              </a:rPr>
              <a:t> 8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pairs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of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cervical,</a:t>
            </a:r>
            <a:r>
              <a:rPr sz="1800" dirty="0">
                <a:latin typeface="Times New Roman"/>
                <a:cs typeface="Times New Roman"/>
              </a:rPr>
              <a:t> 5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lumbar,</a:t>
            </a:r>
            <a:r>
              <a:rPr sz="1800" spc="-10" dirty="0">
                <a:latin typeface="Times New Roman"/>
                <a:cs typeface="Times New Roman"/>
              </a:rPr>
              <a:t> 12</a:t>
            </a:r>
            <a:r>
              <a:rPr sz="1800" spc="-5" dirty="0">
                <a:latin typeface="Times New Roman"/>
                <a:cs typeface="Times New Roman"/>
              </a:rPr>
              <a:t> thoracics,</a:t>
            </a:r>
            <a:r>
              <a:rPr sz="1800" dirty="0">
                <a:latin typeface="Times New Roman"/>
                <a:cs typeface="Times New Roman"/>
              </a:rPr>
              <a:t> 5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sacral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and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1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coccygeal</a:t>
            </a:r>
            <a:r>
              <a:rPr sz="1800" spc="8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pair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of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spinal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nerves.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1800" spc="-5" dirty="0">
                <a:latin typeface="Times New Roman"/>
                <a:cs typeface="Times New Roman"/>
              </a:rPr>
              <a:t>Cross-section</a:t>
            </a:r>
            <a:r>
              <a:rPr sz="1800" spc="245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of</a:t>
            </a:r>
            <a:r>
              <a:rPr sz="1800" spc="20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spinal</a:t>
            </a:r>
            <a:r>
              <a:rPr sz="1800" spc="24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cord</a:t>
            </a:r>
            <a:r>
              <a:rPr sz="1800" spc="24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displays</a:t>
            </a:r>
            <a:r>
              <a:rPr sz="1800" spc="25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grey</a:t>
            </a:r>
            <a:r>
              <a:rPr sz="1800" spc="24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matter</a:t>
            </a:r>
            <a:r>
              <a:rPr sz="1800" spc="26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shaped</a:t>
            </a:r>
            <a:r>
              <a:rPr sz="1800" spc="24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like</a:t>
            </a:r>
            <a:r>
              <a:rPr sz="1800" spc="2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</a:t>
            </a:r>
            <a:r>
              <a:rPr sz="1800" spc="2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butterfly</a:t>
            </a:r>
            <a:endParaRPr sz="18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Times New Roman"/>
                <a:cs typeface="Times New Roman"/>
              </a:rPr>
              <a:t>surrounded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by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white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matter.</a:t>
            </a:r>
            <a:endParaRPr sz="18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</a:pPr>
            <a:r>
              <a:rPr sz="1800" dirty="0">
                <a:latin typeface="Times New Roman"/>
                <a:cs typeface="Times New Roman"/>
              </a:rPr>
              <a:t>Grey </a:t>
            </a:r>
            <a:r>
              <a:rPr sz="1800" spc="-10" dirty="0">
                <a:latin typeface="Times New Roman"/>
                <a:cs typeface="Times New Roman"/>
              </a:rPr>
              <a:t>matter </a:t>
            </a:r>
            <a:r>
              <a:rPr sz="1800" spc="-5" dirty="0">
                <a:latin typeface="Times New Roman"/>
                <a:cs typeface="Times New Roman"/>
              </a:rPr>
              <a:t>consists </a:t>
            </a:r>
            <a:r>
              <a:rPr sz="1800" spc="5" dirty="0">
                <a:latin typeface="Times New Roman"/>
                <a:cs typeface="Times New Roman"/>
              </a:rPr>
              <a:t>of </a:t>
            </a:r>
            <a:r>
              <a:rPr sz="1800" spc="-10" dirty="0">
                <a:latin typeface="Times New Roman"/>
                <a:cs typeface="Times New Roman"/>
              </a:rPr>
              <a:t>the central </a:t>
            </a:r>
            <a:r>
              <a:rPr sz="1800" spc="-5" dirty="0">
                <a:latin typeface="Times New Roman"/>
                <a:cs typeface="Times New Roman"/>
              </a:rPr>
              <a:t>canal at </a:t>
            </a:r>
            <a:r>
              <a:rPr sz="1800" dirty="0">
                <a:latin typeface="Times New Roman"/>
                <a:cs typeface="Times New Roman"/>
              </a:rPr>
              <a:t>the </a:t>
            </a:r>
            <a:r>
              <a:rPr sz="1800" spc="-5" dirty="0">
                <a:latin typeface="Times New Roman"/>
                <a:cs typeface="Times New Roman"/>
              </a:rPr>
              <a:t>centre </a:t>
            </a:r>
            <a:r>
              <a:rPr sz="1800" spc="-10" dirty="0">
                <a:latin typeface="Times New Roman"/>
                <a:cs typeface="Times New Roman"/>
              </a:rPr>
              <a:t>and </a:t>
            </a:r>
            <a:r>
              <a:rPr sz="1800" dirty="0">
                <a:latin typeface="Times New Roman"/>
                <a:cs typeface="Times New Roman"/>
              </a:rPr>
              <a:t>is </a:t>
            </a:r>
            <a:r>
              <a:rPr sz="1800" spc="-5" dirty="0">
                <a:latin typeface="Times New Roman"/>
                <a:cs typeface="Times New Roman"/>
              </a:rPr>
              <a:t>filled </a:t>
            </a:r>
            <a:r>
              <a:rPr sz="1800" spc="-10" dirty="0">
                <a:latin typeface="Times New Roman"/>
                <a:cs typeface="Times New Roman"/>
              </a:rPr>
              <a:t>with </a:t>
            </a:r>
            <a:r>
              <a:rPr sz="1800" dirty="0">
                <a:latin typeface="Times New Roman"/>
                <a:cs typeface="Times New Roman"/>
              </a:rPr>
              <a:t>a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fluid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called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CSF</a:t>
            </a:r>
            <a:r>
              <a:rPr sz="1800" spc="-5" dirty="0">
                <a:latin typeface="Times New Roman"/>
                <a:cs typeface="Times New Roman"/>
              </a:rPr>
              <a:t> (Cerebrospinal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fluid).</a:t>
            </a:r>
            <a:r>
              <a:rPr sz="1800" dirty="0">
                <a:latin typeface="Times New Roman"/>
                <a:cs typeface="Times New Roman"/>
              </a:rPr>
              <a:t> It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consists</a:t>
            </a:r>
            <a:r>
              <a:rPr sz="1800" spc="5" dirty="0">
                <a:latin typeface="Times New Roman"/>
                <a:cs typeface="Times New Roman"/>
              </a:rPr>
              <a:t> of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horns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(four </a:t>
            </a:r>
            <a:r>
              <a:rPr sz="1800" dirty="0">
                <a:latin typeface="Times New Roman"/>
                <a:cs typeface="Times New Roman"/>
              </a:rPr>
              <a:t> projections) </a:t>
            </a:r>
            <a:r>
              <a:rPr sz="1800" spc="-10" dirty="0">
                <a:latin typeface="Times New Roman"/>
                <a:cs typeface="Times New Roman"/>
              </a:rPr>
              <a:t>and </a:t>
            </a:r>
            <a:r>
              <a:rPr sz="1800" spc="-15" dirty="0">
                <a:latin typeface="Times New Roman"/>
                <a:cs typeface="Times New Roman"/>
              </a:rPr>
              <a:t>forms </a:t>
            </a:r>
            <a:r>
              <a:rPr sz="1800" dirty="0">
                <a:latin typeface="Times New Roman"/>
                <a:cs typeface="Times New Roman"/>
              </a:rPr>
              <a:t>the core </a:t>
            </a:r>
            <a:r>
              <a:rPr sz="1800" spc="-10" dirty="0">
                <a:latin typeface="Times New Roman"/>
                <a:cs typeface="Times New Roman"/>
              </a:rPr>
              <a:t>mainly </a:t>
            </a:r>
            <a:r>
              <a:rPr sz="1800" dirty="0">
                <a:latin typeface="Times New Roman"/>
                <a:cs typeface="Times New Roman"/>
              </a:rPr>
              <a:t>containing neurons </a:t>
            </a:r>
            <a:r>
              <a:rPr sz="1800" spc="-10" dirty="0">
                <a:latin typeface="Times New Roman"/>
                <a:cs typeface="Times New Roman"/>
              </a:rPr>
              <a:t>and cells </a:t>
            </a:r>
            <a:r>
              <a:rPr sz="1800" spc="5" dirty="0">
                <a:latin typeface="Times New Roman"/>
                <a:cs typeface="Times New Roman"/>
              </a:rPr>
              <a:t>of </a:t>
            </a:r>
            <a:r>
              <a:rPr sz="1800" dirty="0">
                <a:latin typeface="Times New Roman"/>
                <a:cs typeface="Times New Roman"/>
              </a:rPr>
              <a:t>the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CNS.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There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are </a:t>
            </a:r>
            <a:r>
              <a:rPr sz="1800" spc="-10" dirty="0">
                <a:latin typeface="Times New Roman"/>
                <a:cs typeface="Times New Roman"/>
              </a:rPr>
              <a:t>two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dorsal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and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two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ventral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horns.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980179" y="399364"/>
            <a:ext cx="1789430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b="1" spc="-725" dirty="0">
                <a:latin typeface="Arial"/>
                <a:cs typeface="Arial"/>
              </a:rPr>
              <a:t>S</a:t>
            </a:r>
            <a:r>
              <a:rPr sz="3200" b="1" spc="-420" dirty="0">
                <a:latin typeface="Arial"/>
                <a:cs typeface="Arial"/>
              </a:rPr>
              <a:t>p</a:t>
            </a:r>
            <a:r>
              <a:rPr sz="3200" b="1" spc="-55" dirty="0">
                <a:latin typeface="Arial"/>
                <a:cs typeface="Arial"/>
              </a:rPr>
              <a:t>i</a:t>
            </a:r>
            <a:r>
              <a:rPr sz="3200" b="1" spc="-425" dirty="0">
                <a:latin typeface="Arial"/>
                <a:cs typeface="Arial"/>
              </a:rPr>
              <a:t>n</a:t>
            </a:r>
            <a:r>
              <a:rPr sz="3200" b="1" spc="-229" dirty="0">
                <a:latin typeface="Arial"/>
                <a:cs typeface="Arial"/>
              </a:rPr>
              <a:t>a</a:t>
            </a:r>
            <a:r>
              <a:rPr sz="3200" b="1" spc="-114" dirty="0">
                <a:latin typeface="Arial"/>
                <a:cs typeface="Arial"/>
              </a:rPr>
              <a:t>l</a:t>
            </a:r>
            <a:r>
              <a:rPr sz="3200" b="1" spc="-175" dirty="0">
                <a:latin typeface="Arial"/>
                <a:cs typeface="Arial"/>
              </a:rPr>
              <a:t> </a:t>
            </a:r>
            <a:r>
              <a:rPr sz="3200" b="1" spc="-905" dirty="0">
                <a:latin typeface="Arial"/>
                <a:cs typeface="Arial"/>
              </a:rPr>
              <a:t>C</a:t>
            </a:r>
            <a:r>
              <a:rPr sz="3200" b="1" spc="-500" dirty="0">
                <a:latin typeface="Arial"/>
                <a:cs typeface="Arial"/>
              </a:rPr>
              <a:t>o</a:t>
            </a:r>
            <a:r>
              <a:rPr sz="3200" b="1" spc="-130" dirty="0">
                <a:latin typeface="Arial"/>
                <a:cs typeface="Arial"/>
              </a:rPr>
              <a:t>r</a:t>
            </a:r>
            <a:r>
              <a:rPr sz="3200" b="1" spc="-445" dirty="0">
                <a:latin typeface="Arial"/>
                <a:cs typeface="Arial"/>
              </a:rPr>
              <a:t>d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6627" y="3948506"/>
            <a:ext cx="8756650" cy="24961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Times New Roman"/>
                <a:cs typeface="Times New Roman"/>
              </a:rPr>
              <a:t>Function</a:t>
            </a:r>
            <a:r>
              <a:rPr sz="1800" b="1" spc="2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Of Spinal</a:t>
            </a:r>
            <a:r>
              <a:rPr sz="1800" b="1" spc="2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Cord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latin typeface="Times New Roman"/>
                <a:cs typeface="Times New Roman"/>
              </a:rPr>
              <a:t>Important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functions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of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Spinal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Cord</a:t>
            </a:r>
            <a:r>
              <a:rPr sz="1800" spc="-5" dirty="0">
                <a:latin typeface="Times New Roman"/>
                <a:cs typeface="Times New Roman"/>
              </a:rPr>
              <a:t> are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mentioned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below:</a:t>
            </a:r>
            <a:endParaRPr sz="1800">
              <a:latin typeface="Times New Roman"/>
              <a:cs typeface="Times New Roman"/>
            </a:endParaRPr>
          </a:p>
          <a:p>
            <a:pPr marL="93345" indent="-81280">
              <a:lnSpc>
                <a:spcPct val="100000"/>
              </a:lnSpc>
              <a:buSzPct val="94444"/>
              <a:buFont typeface="Arial MT"/>
              <a:buChar char="•"/>
              <a:tabLst>
                <a:tab pos="93980" algn="l"/>
              </a:tabLst>
            </a:pPr>
            <a:r>
              <a:rPr sz="1800" spc="-5" dirty="0">
                <a:latin typeface="Times New Roman"/>
                <a:cs typeface="Times New Roman"/>
              </a:rPr>
              <a:t>Forms</a:t>
            </a:r>
            <a:r>
              <a:rPr sz="1800" dirty="0">
                <a:latin typeface="Times New Roman"/>
                <a:cs typeface="Times New Roman"/>
              </a:rPr>
              <a:t> a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connecting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link</a:t>
            </a:r>
            <a:r>
              <a:rPr sz="1800" spc="-10" dirty="0">
                <a:latin typeface="Times New Roman"/>
                <a:cs typeface="Times New Roman"/>
              </a:rPr>
              <a:t> between</a:t>
            </a:r>
            <a:r>
              <a:rPr sz="1800" spc="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the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brain</a:t>
            </a:r>
            <a:r>
              <a:rPr sz="1800" spc="-5" dirty="0">
                <a:latin typeface="Times New Roman"/>
                <a:cs typeface="Times New Roman"/>
              </a:rPr>
              <a:t> and </a:t>
            </a:r>
            <a:r>
              <a:rPr sz="1800" dirty="0">
                <a:latin typeface="Times New Roman"/>
                <a:cs typeface="Times New Roman"/>
              </a:rPr>
              <a:t>the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10" dirty="0">
                <a:latin typeface="Times New Roman"/>
                <a:cs typeface="Times New Roman"/>
              </a:rPr>
              <a:t>PNS</a:t>
            </a:r>
            <a:endParaRPr sz="1800">
              <a:latin typeface="Times New Roman"/>
              <a:cs typeface="Times New Roman"/>
            </a:endParaRPr>
          </a:p>
          <a:p>
            <a:pPr marL="93345" indent="-81280">
              <a:lnSpc>
                <a:spcPct val="100000"/>
              </a:lnSpc>
              <a:buSzPct val="94444"/>
              <a:buFont typeface="Arial MT"/>
              <a:buChar char="•"/>
              <a:tabLst>
                <a:tab pos="93980" algn="l"/>
              </a:tabLst>
            </a:pPr>
            <a:r>
              <a:rPr sz="1800" dirty="0">
                <a:latin typeface="Times New Roman"/>
                <a:cs typeface="Times New Roman"/>
              </a:rPr>
              <a:t>Provides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structural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support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and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builds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body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posture</a:t>
            </a:r>
            <a:endParaRPr sz="1800">
              <a:latin typeface="Times New Roman"/>
              <a:cs typeface="Times New Roman"/>
            </a:endParaRPr>
          </a:p>
          <a:p>
            <a:pPr marL="93345" indent="-81280">
              <a:lnSpc>
                <a:spcPct val="100000"/>
              </a:lnSpc>
              <a:buSzPct val="94444"/>
              <a:buFont typeface="Arial MT"/>
              <a:buChar char="•"/>
              <a:tabLst>
                <a:tab pos="93980" algn="l"/>
              </a:tabLst>
            </a:pPr>
            <a:r>
              <a:rPr sz="1800" spc="-5" dirty="0">
                <a:latin typeface="Times New Roman"/>
                <a:cs typeface="Times New Roman"/>
              </a:rPr>
              <a:t>Facilitates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flexible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movements</a:t>
            </a:r>
            <a:endParaRPr sz="1800">
              <a:latin typeface="Times New Roman"/>
              <a:cs typeface="Times New Roman"/>
            </a:endParaRPr>
          </a:p>
          <a:p>
            <a:pPr marL="93345" indent="-81280">
              <a:lnSpc>
                <a:spcPct val="100000"/>
              </a:lnSpc>
              <a:spcBef>
                <a:spcPts val="5"/>
              </a:spcBef>
              <a:buSzPct val="94444"/>
              <a:buFont typeface="Arial MT"/>
              <a:buChar char="•"/>
              <a:tabLst>
                <a:tab pos="93980" algn="l"/>
              </a:tabLst>
            </a:pPr>
            <a:r>
              <a:rPr sz="1800" spc="-10" dirty="0">
                <a:latin typeface="Times New Roman"/>
                <a:cs typeface="Times New Roman"/>
              </a:rPr>
              <a:t>Myelin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present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in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the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white</a:t>
            </a:r>
            <a:r>
              <a:rPr sz="1800" spc="3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matter</a:t>
            </a:r>
            <a:r>
              <a:rPr sz="1800" spc="3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acts</a:t>
            </a:r>
            <a:r>
              <a:rPr sz="1800" spc="3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as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an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electrical</a:t>
            </a:r>
            <a:r>
              <a:rPr sz="1800" spc="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insulation</a:t>
            </a:r>
            <a:endParaRPr sz="1800">
              <a:latin typeface="Times New Roman"/>
              <a:cs typeface="Times New Roman"/>
            </a:endParaRPr>
          </a:p>
          <a:p>
            <a:pPr marL="93345" indent="-81280">
              <a:lnSpc>
                <a:spcPct val="100000"/>
              </a:lnSpc>
              <a:buSzPct val="94444"/>
              <a:buFont typeface="Arial MT"/>
              <a:buChar char="•"/>
              <a:tabLst>
                <a:tab pos="93980" algn="l"/>
              </a:tabLst>
            </a:pPr>
            <a:r>
              <a:rPr sz="1800" spc="-5" dirty="0">
                <a:latin typeface="Times New Roman"/>
                <a:cs typeface="Times New Roman"/>
              </a:rPr>
              <a:t>Communicates</a:t>
            </a:r>
            <a:r>
              <a:rPr sz="1800" spc="4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messages</a:t>
            </a:r>
            <a:r>
              <a:rPr sz="1800" spc="7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from </a:t>
            </a:r>
            <a:r>
              <a:rPr sz="1800" dirty="0">
                <a:latin typeface="Times New Roman"/>
                <a:cs typeface="Times New Roman"/>
              </a:rPr>
              <a:t>the brain to</a:t>
            </a:r>
            <a:r>
              <a:rPr sz="1800" spc="-10" dirty="0">
                <a:latin typeface="Times New Roman"/>
                <a:cs typeface="Times New Roman"/>
              </a:rPr>
              <a:t> different</a:t>
            </a:r>
            <a:r>
              <a:rPr sz="1800" spc="3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parts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of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the </a:t>
            </a:r>
            <a:r>
              <a:rPr sz="1800" spc="10" dirty="0">
                <a:latin typeface="Times New Roman"/>
                <a:cs typeface="Times New Roman"/>
              </a:rPr>
              <a:t>body</a:t>
            </a:r>
            <a:endParaRPr sz="1800">
              <a:latin typeface="Times New Roman"/>
              <a:cs typeface="Times New Roman"/>
            </a:endParaRPr>
          </a:p>
          <a:p>
            <a:pPr marL="93345" indent="-81280">
              <a:lnSpc>
                <a:spcPct val="100000"/>
              </a:lnSpc>
              <a:buSzPct val="94444"/>
              <a:buFont typeface="Arial MT"/>
              <a:buChar char="•"/>
              <a:tabLst>
                <a:tab pos="93980" algn="l"/>
              </a:tabLst>
            </a:pPr>
            <a:r>
              <a:rPr sz="1800" dirty="0">
                <a:latin typeface="Times New Roman"/>
                <a:cs typeface="Times New Roman"/>
              </a:rPr>
              <a:t>Coordinates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reflexes</a:t>
            </a:r>
            <a:endParaRPr sz="1800">
              <a:latin typeface="Times New Roman"/>
              <a:cs typeface="Times New Roman"/>
            </a:endParaRPr>
          </a:p>
          <a:p>
            <a:pPr marL="93345" indent="-81280">
              <a:lnSpc>
                <a:spcPct val="100000"/>
              </a:lnSpc>
              <a:buSzPct val="94444"/>
              <a:buFont typeface="Arial MT"/>
              <a:buChar char="•"/>
              <a:tabLst>
                <a:tab pos="93980" algn="l"/>
              </a:tabLst>
            </a:pPr>
            <a:r>
              <a:rPr sz="1800" spc="-10" dirty="0">
                <a:latin typeface="Times New Roman"/>
                <a:cs typeface="Times New Roman"/>
              </a:rPr>
              <a:t>Receives</a:t>
            </a:r>
            <a:r>
              <a:rPr sz="1800" spc="5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sensory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information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from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receptors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and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approaches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towards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the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brain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for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processing.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04380" y="563229"/>
            <a:ext cx="4821935" cy="344356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613663" y="930909"/>
            <a:ext cx="5479415" cy="1946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imes New Roman"/>
                <a:cs typeface="Times New Roman"/>
              </a:rPr>
              <a:t>Cross-section</a:t>
            </a:r>
            <a:r>
              <a:rPr sz="1800" spc="330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of</a:t>
            </a:r>
            <a:r>
              <a:rPr sz="1800" spc="30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spinal</a:t>
            </a:r>
            <a:r>
              <a:rPr sz="1800" spc="3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cord</a:t>
            </a:r>
            <a:r>
              <a:rPr sz="1800" spc="31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displays</a:t>
            </a:r>
            <a:r>
              <a:rPr sz="1800" spc="3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grey</a:t>
            </a:r>
            <a:r>
              <a:rPr sz="1800" spc="34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matter</a:t>
            </a:r>
            <a:r>
              <a:rPr sz="1800" spc="32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shaped</a:t>
            </a:r>
            <a:endParaRPr sz="18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1800" spc="-5" dirty="0">
                <a:latin typeface="Times New Roman"/>
                <a:cs typeface="Times New Roman"/>
              </a:rPr>
              <a:t>like </a:t>
            </a:r>
            <a:r>
              <a:rPr sz="1800" dirty="0">
                <a:latin typeface="Times New Roman"/>
                <a:cs typeface="Times New Roman"/>
              </a:rPr>
              <a:t>a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butterfly</a:t>
            </a:r>
            <a:r>
              <a:rPr sz="1800" dirty="0">
                <a:latin typeface="Times New Roman"/>
                <a:cs typeface="Times New Roman"/>
              </a:rPr>
              <a:t> surrounded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by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white </a:t>
            </a:r>
            <a:r>
              <a:rPr sz="1800" spc="-20" dirty="0">
                <a:latin typeface="Times New Roman"/>
                <a:cs typeface="Times New Roman"/>
              </a:rPr>
              <a:t>matter.</a:t>
            </a:r>
            <a:endParaRPr sz="18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</a:pPr>
            <a:r>
              <a:rPr sz="1800" spc="-5" dirty="0">
                <a:latin typeface="Times New Roman"/>
                <a:cs typeface="Times New Roman"/>
              </a:rPr>
              <a:t>Grey</a:t>
            </a:r>
            <a:r>
              <a:rPr sz="1800" spc="16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matter</a:t>
            </a:r>
            <a:r>
              <a:rPr sz="1800" spc="17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consists</a:t>
            </a:r>
            <a:r>
              <a:rPr sz="1800" spc="170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of</a:t>
            </a:r>
            <a:r>
              <a:rPr sz="1800" spc="1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the</a:t>
            </a:r>
            <a:r>
              <a:rPr sz="1800" spc="14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central</a:t>
            </a:r>
            <a:r>
              <a:rPr sz="1800" spc="16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canal</a:t>
            </a:r>
            <a:r>
              <a:rPr sz="1800" spc="18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at</a:t>
            </a:r>
            <a:r>
              <a:rPr sz="1800" spc="17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the</a:t>
            </a:r>
            <a:r>
              <a:rPr sz="1800" spc="16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centre</a:t>
            </a:r>
            <a:r>
              <a:rPr sz="1800" spc="17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and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is </a:t>
            </a:r>
            <a:r>
              <a:rPr sz="1800" spc="-5" dirty="0">
                <a:latin typeface="Times New Roman"/>
                <a:cs typeface="Times New Roman"/>
              </a:rPr>
              <a:t>filled </a:t>
            </a:r>
            <a:r>
              <a:rPr sz="1800" spc="-10" dirty="0">
                <a:latin typeface="Times New Roman"/>
                <a:cs typeface="Times New Roman"/>
              </a:rPr>
              <a:t>with </a:t>
            </a:r>
            <a:r>
              <a:rPr sz="1800" dirty="0">
                <a:latin typeface="Times New Roman"/>
                <a:cs typeface="Times New Roman"/>
              </a:rPr>
              <a:t>a </a:t>
            </a:r>
            <a:r>
              <a:rPr sz="1800" spc="-5" dirty="0">
                <a:latin typeface="Times New Roman"/>
                <a:cs typeface="Times New Roman"/>
              </a:rPr>
              <a:t>fluid called </a:t>
            </a:r>
            <a:r>
              <a:rPr sz="1800" dirty="0">
                <a:latin typeface="Times New Roman"/>
                <a:cs typeface="Times New Roman"/>
              </a:rPr>
              <a:t>CSF </a:t>
            </a:r>
            <a:r>
              <a:rPr sz="1800" spc="-5" dirty="0">
                <a:latin typeface="Times New Roman"/>
                <a:cs typeface="Times New Roman"/>
              </a:rPr>
              <a:t>(Cerebrospinal </a:t>
            </a:r>
            <a:r>
              <a:rPr sz="1800" dirty="0">
                <a:latin typeface="Times New Roman"/>
                <a:cs typeface="Times New Roman"/>
              </a:rPr>
              <a:t>fluid). </a:t>
            </a:r>
            <a:r>
              <a:rPr sz="1800" spc="-5" dirty="0">
                <a:latin typeface="Times New Roman"/>
                <a:cs typeface="Times New Roman"/>
              </a:rPr>
              <a:t>It </a:t>
            </a:r>
            <a:r>
              <a:rPr sz="1800" dirty="0">
                <a:latin typeface="Times New Roman"/>
                <a:cs typeface="Times New Roman"/>
              </a:rPr>
              <a:t> consists</a:t>
            </a:r>
            <a:r>
              <a:rPr sz="1800" spc="5" dirty="0">
                <a:latin typeface="Times New Roman"/>
                <a:cs typeface="Times New Roman"/>
              </a:rPr>
              <a:t> of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horns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(four</a:t>
            </a:r>
            <a:r>
              <a:rPr sz="1800" dirty="0">
                <a:latin typeface="Times New Roman"/>
                <a:cs typeface="Times New Roman"/>
              </a:rPr>
              <a:t> projections)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and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forms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core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mainly </a:t>
            </a:r>
            <a:r>
              <a:rPr sz="1800" dirty="0">
                <a:latin typeface="Times New Roman"/>
                <a:cs typeface="Times New Roman"/>
              </a:rPr>
              <a:t>containing </a:t>
            </a:r>
            <a:r>
              <a:rPr sz="1800" spc="-5" dirty="0">
                <a:latin typeface="Times New Roman"/>
                <a:cs typeface="Times New Roman"/>
              </a:rPr>
              <a:t>neurons </a:t>
            </a:r>
            <a:r>
              <a:rPr sz="1800" spc="-10" dirty="0">
                <a:latin typeface="Times New Roman"/>
                <a:cs typeface="Times New Roman"/>
              </a:rPr>
              <a:t>and cells </a:t>
            </a:r>
            <a:r>
              <a:rPr sz="1800" spc="5" dirty="0">
                <a:latin typeface="Times New Roman"/>
                <a:cs typeface="Times New Roman"/>
              </a:rPr>
              <a:t>of </a:t>
            </a:r>
            <a:r>
              <a:rPr sz="1800" dirty="0">
                <a:latin typeface="Times New Roman"/>
                <a:cs typeface="Times New Roman"/>
              </a:rPr>
              <a:t>the </a:t>
            </a:r>
            <a:r>
              <a:rPr sz="1800" spc="-5" dirty="0">
                <a:latin typeface="Times New Roman"/>
                <a:cs typeface="Times New Roman"/>
              </a:rPr>
              <a:t>CNS. There are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two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dorsal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and </a:t>
            </a:r>
            <a:r>
              <a:rPr sz="1800" spc="-10" dirty="0">
                <a:latin typeface="Times New Roman"/>
                <a:cs typeface="Times New Roman"/>
              </a:rPr>
              <a:t>two</a:t>
            </a:r>
            <a:r>
              <a:rPr sz="1800" spc="4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ventral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horns.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11879" y="387095"/>
            <a:ext cx="5401056" cy="85953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91890" y="410032"/>
            <a:ext cx="5185410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b="1" spc="-10" dirty="0">
                <a:solidFill>
                  <a:srgbClr val="001F5F"/>
                </a:solidFill>
                <a:latin typeface="Nirmala UI"/>
                <a:cs typeface="Nirmala UI"/>
              </a:rPr>
              <a:t>Peripheral</a:t>
            </a:r>
            <a:r>
              <a:rPr sz="3200" b="1" spc="40" dirty="0">
                <a:solidFill>
                  <a:srgbClr val="001F5F"/>
                </a:solidFill>
                <a:latin typeface="Nirmala UI"/>
                <a:cs typeface="Nirmala UI"/>
              </a:rPr>
              <a:t> </a:t>
            </a:r>
            <a:r>
              <a:rPr sz="3200" b="1" spc="-15" dirty="0">
                <a:solidFill>
                  <a:srgbClr val="001F5F"/>
                </a:solidFill>
                <a:latin typeface="Nirmala UI"/>
                <a:cs typeface="Nirmala UI"/>
              </a:rPr>
              <a:t>Nervous</a:t>
            </a:r>
            <a:r>
              <a:rPr sz="3200" b="1" spc="40" dirty="0">
                <a:solidFill>
                  <a:srgbClr val="001F5F"/>
                </a:solidFill>
                <a:latin typeface="Nirmala UI"/>
                <a:cs typeface="Nirmala UI"/>
              </a:rPr>
              <a:t> </a:t>
            </a:r>
            <a:r>
              <a:rPr sz="3200" b="1" spc="-5" dirty="0">
                <a:solidFill>
                  <a:srgbClr val="001F5F"/>
                </a:solidFill>
                <a:latin typeface="Nirmala UI"/>
                <a:cs typeface="Nirmala UI"/>
              </a:rPr>
              <a:t>System</a:t>
            </a:r>
            <a:endParaRPr sz="3200">
              <a:latin typeface="Nirmala UI"/>
              <a:cs typeface="Nirmala UI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9704" y="1484375"/>
            <a:ext cx="6096000" cy="1816608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940104" y="1489600"/>
            <a:ext cx="5572125" cy="175323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5080" indent="1112520">
              <a:lnSpc>
                <a:spcPct val="99600"/>
              </a:lnSpc>
              <a:spcBef>
                <a:spcPts val="125"/>
              </a:spcBef>
            </a:pPr>
            <a:r>
              <a:rPr sz="2950" spc="25" dirty="0">
                <a:solidFill>
                  <a:srgbClr val="444444"/>
                </a:solidFill>
                <a:latin typeface="Segoe UI Symbol"/>
                <a:cs typeface="Segoe UI Symbol"/>
              </a:rPr>
              <a:t>“</a:t>
            </a:r>
            <a:r>
              <a:rPr sz="2800" b="1" spc="25" dirty="0">
                <a:solidFill>
                  <a:srgbClr val="444444"/>
                </a:solidFill>
                <a:latin typeface="Nirmala UI"/>
                <a:cs typeface="Nirmala UI"/>
              </a:rPr>
              <a:t>Peripheral </a:t>
            </a:r>
            <a:r>
              <a:rPr sz="2800" b="1" dirty="0">
                <a:solidFill>
                  <a:srgbClr val="444444"/>
                </a:solidFill>
                <a:latin typeface="Nirmala UI"/>
                <a:cs typeface="Nirmala UI"/>
              </a:rPr>
              <a:t>nervous </a:t>
            </a:r>
            <a:r>
              <a:rPr sz="2800" b="1" spc="5" dirty="0">
                <a:solidFill>
                  <a:srgbClr val="444444"/>
                </a:solidFill>
                <a:latin typeface="Nirmala UI"/>
                <a:cs typeface="Nirmala UI"/>
              </a:rPr>
              <a:t> </a:t>
            </a:r>
            <a:r>
              <a:rPr sz="2800" b="1" dirty="0">
                <a:solidFill>
                  <a:srgbClr val="444444"/>
                </a:solidFill>
                <a:latin typeface="Nirmala UI"/>
                <a:cs typeface="Nirmala UI"/>
              </a:rPr>
              <a:t>system involves the </a:t>
            </a:r>
            <a:r>
              <a:rPr sz="2800" b="1" spc="5" dirty="0">
                <a:solidFill>
                  <a:srgbClr val="444444"/>
                </a:solidFill>
                <a:latin typeface="Nirmala UI"/>
                <a:cs typeface="Nirmala UI"/>
              </a:rPr>
              <a:t>parts </a:t>
            </a:r>
            <a:r>
              <a:rPr sz="2800" b="1" spc="10" dirty="0">
                <a:solidFill>
                  <a:srgbClr val="444444"/>
                </a:solidFill>
                <a:latin typeface="Nirmala UI"/>
                <a:cs typeface="Nirmala UI"/>
              </a:rPr>
              <a:t>of </a:t>
            </a:r>
            <a:r>
              <a:rPr sz="2800" b="1" dirty="0">
                <a:solidFill>
                  <a:srgbClr val="444444"/>
                </a:solidFill>
                <a:latin typeface="Nirmala UI"/>
                <a:cs typeface="Nirmala UI"/>
              </a:rPr>
              <a:t>the </a:t>
            </a:r>
            <a:r>
              <a:rPr sz="2800" b="1" spc="5" dirty="0">
                <a:solidFill>
                  <a:srgbClr val="444444"/>
                </a:solidFill>
                <a:latin typeface="Nirmala UI"/>
                <a:cs typeface="Nirmala UI"/>
              </a:rPr>
              <a:t> </a:t>
            </a:r>
            <a:r>
              <a:rPr sz="2800" b="1" dirty="0">
                <a:solidFill>
                  <a:srgbClr val="444444"/>
                </a:solidFill>
                <a:latin typeface="Nirmala UI"/>
                <a:cs typeface="Nirmala UI"/>
              </a:rPr>
              <a:t>nervous</a:t>
            </a:r>
            <a:r>
              <a:rPr sz="2800" b="1" spc="-45" dirty="0">
                <a:solidFill>
                  <a:srgbClr val="444444"/>
                </a:solidFill>
                <a:latin typeface="Nirmala UI"/>
                <a:cs typeface="Nirmala UI"/>
              </a:rPr>
              <a:t> </a:t>
            </a:r>
            <a:r>
              <a:rPr sz="2800" b="1" spc="-5" dirty="0">
                <a:solidFill>
                  <a:srgbClr val="444444"/>
                </a:solidFill>
                <a:latin typeface="Nirmala UI"/>
                <a:cs typeface="Nirmala UI"/>
              </a:rPr>
              <a:t>system</a:t>
            </a:r>
            <a:r>
              <a:rPr sz="2800" b="1" dirty="0">
                <a:solidFill>
                  <a:srgbClr val="444444"/>
                </a:solidFill>
                <a:latin typeface="Nirmala UI"/>
                <a:cs typeface="Nirmala UI"/>
              </a:rPr>
              <a:t> outside</a:t>
            </a:r>
            <a:r>
              <a:rPr sz="2800" b="1" spc="-25" dirty="0">
                <a:solidFill>
                  <a:srgbClr val="444444"/>
                </a:solidFill>
                <a:latin typeface="Nirmala UI"/>
                <a:cs typeface="Nirmala UI"/>
              </a:rPr>
              <a:t> </a:t>
            </a:r>
            <a:r>
              <a:rPr sz="2800" b="1" dirty="0">
                <a:solidFill>
                  <a:srgbClr val="444444"/>
                </a:solidFill>
                <a:latin typeface="Nirmala UI"/>
                <a:cs typeface="Nirmala UI"/>
              </a:rPr>
              <a:t>the</a:t>
            </a:r>
            <a:r>
              <a:rPr sz="2800" b="1" spc="-20" dirty="0">
                <a:solidFill>
                  <a:srgbClr val="444444"/>
                </a:solidFill>
                <a:latin typeface="Nirmala UI"/>
                <a:cs typeface="Nirmala UI"/>
              </a:rPr>
              <a:t> </a:t>
            </a:r>
            <a:r>
              <a:rPr sz="2800" b="1" dirty="0">
                <a:solidFill>
                  <a:srgbClr val="444444"/>
                </a:solidFill>
                <a:latin typeface="Nirmala UI"/>
                <a:cs typeface="Nirmala UI"/>
              </a:rPr>
              <a:t>brain</a:t>
            </a:r>
            <a:endParaRPr sz="2800">
              <a:latin typeface="Nirmala UI"/>
              <a:cs typeface="Nirmala UI"/>
            </a:endParaRPr>
          </a:p>
          <a:p>
            <a:pPr marL="1045844">
              <a:lnSpc>
                <a:spcPct val="100000"/>
              </a:lnSpc>
            </a:pPr>
            <a:r>
              <a:rPr sz="2800" b="1" dirty="0">
                <a:solidFill>
                  <a:srgbClr val="444444"/>
                </a:solidFill>
                <a:latin typeface="Nirmala UI"/>
                <a:cs typeface="Nirmala UI"/>
              </a:rPr>
              <a:t>and</a:t>
            </a:r>
            <a:r>
              <a:rPr sz="2800" b="1" spc="-15" dirty="0">
                <a:solidFill>
                  <a:srgbClr val="444444"/>
                </a:solidFill>
                <a:latin typeface="Nirmala UI"/>
                <a:cs typeface="Nirmala UI"/>
              </a:rPr>
              <a:t> </a:t>
            </a:r>
            <a:r>
              <a:rPr sz="2800" b="1" spc="5" dirty="0">
                <a:solidFill>
                  <a:srgbClr val="444444"/>
                </a:solidFill>
                <a:latin typeface="Nirmala UI"/>
                <a:cs typeface="Nirmala UI"/>
              </a:rPr>
              <a:t>the</a:t>
            </a:r>
            <a:r>
              <a:rPr sz="2800" b="1" spc="-55" dirty="0">
                <a:solidFill>
                  <a:srgbClr val="444444"/>
                </a:solidFill>
                <a:latin typeface="Nirmala UI"/>
                <a:cs typeface="Nirmala UI"/>
              </a:rPr>
              <a:t> </a:t>
            </a:r>
            <a:r>
              <a:rPr sz="2800" b="1" dirty="0">
                <a:solidFill>
                  <a:srgbClr val="444444"/>
                </a:solidFill>
                <a:latin typeface="Nirmala UI"/>
                <a:cs typeface="Nirmala UI"/>
              </a:rPr>
              <a:t>spinal</a:t>
            </a:r>
            <a:r>
              <a:rPr sz="2800" b="1" spc="-10" dirty="0">
                <a:solidFill>
                  <a:srgbClr val="444444"/>
                </a:solidFill>
                <a:latin typeface="Nirmala UI"/>
                <a:cs typeface="Nirmala UI"/>
              </a:rPr>
              <a:t> </a:t>
            </a:r>
            <a:r>
              <a:rPr sz="2800" b="1" dirty="0">
                <a:solidFill>
                  <a:srgbClr val="444444"/>
                </a:solidFill>
                <a:latin typeface="Nirmala UI"/>
                <a:cs typeface="Nirmala UI"/>
              </a:rPr>
              <a:t>cord.”</a:t>
            </a:r>
            <a:endParaRPr sz="2800">
              <a:latin typeface="Nirmala UI"/>
              <a:cs typeface="Nirmala U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6647688" y="1240536"/>
            <a:ext cx="4401820" cy="2002789"/>
            <a:chOff x="6647688" y="1240536"/>
            <a:chExt cx="4401820" cy="2002789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47688" y="1484376"/>
              <a:ext cx="4401311" cy="175869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8464295" y="1246632"/>
              <a:ext cx="170815" cy="317500"/>
            </a:xfrm>
            <a:custGeom>
              <a:avLst/>
              <a:gdLst/>
              <a:ahLst/>
              <a:cxnLst/>
              <a:rect l="l" t="t" r="r" b="b"/>
              <a:pathLst>
                <a:path w="170815" h="317500">
                  <a:moveTo>
                    <a:pt x="128015" y="0"/>
                  </a:moveTo>
                  <a:lnTo>
                    <a:pt x="42672" y="0"/>
                  </a:lnTo>
                  <a:lnTo>
                    <a:pt x="42672" y="231647"/>
                  </a:lnTo>
                  <a:lnTo>
                    <a:pt x="0" y="231647"/>
                  </a:lnTo>
                  <a:lnTo>
                    <a:pt x="85344" y="316991"/>
                  </a:lnTo>
                  <a:lnTo>
                    <a:pt x="170687" y="231647"/>
                  </a:lnTo>
                  <a:lnTo>
                    <a:pt x="128015" y="231647"/>
                  </a:lnTo>
                  <a:lnTo>
                    <a:pt x="128015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464295" y="1246632"/>
              <a:ext cx="170815" cy="317500"/>
            </a:xfrm>
            <a:custGeom>
              <a:avLst/>
              <a:gdLst/>
              <a:ahLst/>
              <a:cxnLst/>
              <a:rect l="l" t="t" r="r" b="b"/>
              <a:pathLst>
                <a:path w="170815" h="317500">
                  <a:moveTo>
                    <a:pt x="0" y="231647"/>
                  </a:moveTo>
                  <a:lnTo>
                    <a:pt x="42672" y="231647"/>
                  </a:lnTo>
                  <a:lnTo>
                    <a:pt x="42672" y="0"/>
                  </a:lnTo>
                  <a:lnTo>
                    <a:pt x="128015" y="0"/>
                  </a:lnTo>
                  <a:lnTo>
                    <a:pt x="128015" y="231647"/>
                  </a:lnTo>
                  <a:lnTo>
                    <a:pt x="170687" y="231647"/>
                  </a:lnTo>
                  <a:lnTo>
                    <a:pt x="85344" y="316991"/>
                  </a:lnTo>
                  <a:lnTo>
                    <a:pt x="0" y="231647"/>
                  </a:lnTo>
                  <a:close/>
                </a:path>
              </a:pathLst>
            </a:custGeom>
            <a:ln w="12192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642924" y="4898897"/>
            <a:ext cx="1040257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444444"/>
                </a:solidFill>
                <a:latin typeface="Courier New"/>
                <a:cs typeface="Courier New"/>
              </a:rPr>
              <a:t>The</a:t>
            </a:r>
            <a:r>
              <a:rPr sz="1800" spc="-30" dirty="0">
                <a:solidFill>
                  <a:srgbClr val="444444"/>
                </a:solidFill>
                <a:latin typeface="Courier New"/>
                <a:cs typeface="Courier New"/>
              </a:rPr>
              <a:t> </a:t>
            </a:r>
            <a:r>
              <a:rPr sz="1800" spc="-5" dirty="0">
                <a:solidFill>
                  <a:srgbClr val="444444"/>
                </a:solidFill>
                <a:latin typeface="Courier New"/>
                <a:cs typeface="Courier New"/>
              </a:rPr>
              <a:t>main</a:t>
            </a:r>
            <a:r>
              <a:rPr sz="1800" spc="-30" dirty="0">
                <a:solidFill>
                  <a:srgbClr val="444444"/>
                </a:solidFill>
                <a:latin typeface="Courier New"/>
                <a:cs typeface="Courier New"/>
              </a:rPr>
              <a:t> </a:t>
            </a:r>
            <a:r>
              <a:rPr sz="1800" spc="-5" dirty="0">
                <a:solidFill>
                  <a:srgbClr val="444444"/>
                </a:solidFill>
                <a:latin typeface="Courier New"/>
                <a:cs typeface="Courier New"/>
              </a:rPr>
              <a:t>function</a:t>
            </a:r>
            <a:r>
              <a:rPr sz="1800" spc="-50" dirty="0">
                <a:solidFill>
                  <a:srgbClr val="444444"/>
                </a:solidFill>
                <a:latin typeface="Courier New"/>
                <a:cs typeface="Courier New"/>
              </a:rPr>
              <a:t> </a:t>
            </a:r>
            <a:r>
              <a:rPr sz="1800" spc="-5" dirty="0">
                <a:solidFill>
                  <a:srgbClr val="444444"/>
                </a:solidFill>
                <a:latin typeface="Courier New"/>
                <a:cs typeface="Courier New"/>
              </a:rPr>
              <a:t>of</a:t>
            </a:r>
            <a:r>
              <a:rPr sz="1800" spc="-10" dirty="0">
                <a:solidFill>
                  <a:srgbClr val="444444"/>
                </a:solidFill>
                <a:latin typeface="Courier New"/>
                <a:cs typeface="Courier New"/>
              </a:rPr>
              <a:t> </a:t>
            </a:r>
            <a:r>
              <a:rPr sz="1800" spc="-5" dirty="0">
                <a:solidFill>
                  <a:srgbClr val="444444"/>
                </a:solidFill>
                <a:latin typeface="Courier New"/>
                <a:cs typeface="Courier New"/>
              </a:rPr>
              <a:t>the</a:t>
            </a:r>
            <a:r>
              <a:rPr sz="1800" spc="-30" dirty="0">
                <a:solidFill>
                  <a:srgbClr val="444444"/>
                </a:solidFill>
                <a:latin typeface="Courier New"/>
                <a:cs typeface="Courier New"/>
              </a:rPr>
              <a:t> </a:t>
            </a:r>
            <a:r>
              <a:rPr sz="1800" spc="-5" dirty="0">
                <a:solidFill>
                  <a:srgbClr val="444444"/>
                </a:solidFill>
                <a:latin typeface="Courier New"/>
                <a:cs typeface="Courier New"/>
              </a:rPr>
              <a:t>somatic</a:t>
            </a:r>
            <a:r>
              <a:rPr sz="1800" spc="-50" dirty="0">
                <a:solidFill>
                  <a:srgbClr val="444444"/>
                </a:solidFill>
                <a:latin typeface="Courier New"/>
                <a:cs typeface="Courier New"/>
              </a:rPr>
              <a:t> </a:t>
            </a:r>
            <a:r>
              <a:rPr sz="1800" spc="-5" dirty="0">
                <a:solidFill>
                  <a:srgbClr val="444444"/>
                </a:solidFill>
                <a:latin typeface="Courier New"/>
                <a:cs typeface="Courier New"/>
              </a:rPr>
              <a:t>nervous</a:t>
            </a:r>
            <a:r>
              <a:rPr sz="1800" spc="-55" dirty="0">
                <a:solidFill>
                  <a:srgbClr val="444444"/>
                </a:solidFill>
                <a:latin typeface="Courier New"/>
                <a:cs typeface="Courier New"/>
              </a:rPr>
              <a:t> </a:t>
            </a:r>
            <a:r>
              <a:rPr sz="1800" spc="-5" dirty="0">
                <a:solidFill>
                  <a:srgbClr val="444444"/>
                </a:solidFill>
                <a:latin typeface="Courier New"/>
                <a:cs typeface="Courier New"/>
              </a:rPr>
              <a:t>system</a:t>
            </a:r>
            <a:r>
              <a:rPr sz="1800" spc="-30" dirty="0">
                <a:solidFill>
                  <a:srgbClr val="444444"/>
                </a:solidFill>
                <a:latin typeface="Courier New"/>
                <a:cs typeface="Courier New"/>
              </a:rPr>
              <a:t> </a:t>
            </a:r>
            <a:r>
              <a:rPr sz="1800" spc="-5" dirty="0">
                <a:solidFill>
                  <a:srgbClr val="444444"/>
                </a:solidFill>
                <a:latin typeface="Courier New"/>
                <a:cs typeface="Courier New"/>
              </a:rPr>
              <a:t>is</a:t>
            </a:r>
            <a:r>
              <a:rPr sz="1800" spc="-25" dirty="0">
                <a:solidFill>
                  <a:srgbClr val="444444"/>
                </a:solidFill>
                <a:latin typeface="Courier New"/>
                <a:cs typeface="Courier New"/>
              </a:rPr>
              <a:t> </a:t>
            </a:r>
            <a:r>
              <a:rPr sz="1800" spc="-5" dirty="0">
                <a:solidFill>
                  <a:srgbClr val="444444"/>
                </a:solidFill>
                <a:latin typeface="Courier New"/>
                <a:cs typeface="Courier New"/>
              </a:rPr>
              <a:t>to</a:t>
            </a:r>
            <a:r>
              <a:rPr sz="1800" spc="-10" dirty="0">
                <a:solidFill>
                  <a:srgbClr val="444444"/>
                </a:solidFill>
                <a:latin typeface="Courier New"/>
                <a:cs typeface="Courier New"/>
              </a:rPr>
              <a:t> </a:t>
            </a:r>
            <a:r>
              <a:rPr sz="1800" spc="-5" dirty="0">
                <a:solidFill>
                  <a:srgbClr val="444444"/>
                </a:solidFill>
                <a:latin typeface="Courier New"/>
                <a:cs typeface="Courier New"/>
              </a:rPr>
              <a:t>transfer</a:t>
            </a:r>
            <a:r>
              <a:rPr sz="1800" spc="-55" dirty="0">
                <a:solidFill>
                  <a:srgbClr val="444444"/>
                </a:solidFill>
                <a:latin typeface="Courier New"/>
                <a:cs typeface="Courier New"/>
              </a:rPr>
              <a:t> </a:t>
            </a:r>
            <a:r>
              <a:rPr sz="1800" spc="-5" dirty="0">
                <a:solidFill>
                  <a:srgbClr val="444444"/>
                </a:solidFill>
                <a:latin typeface="Courier New"/>
                <a:cs typeface="Courier New"/>
              </a:rPr>
              <a:t>impulses</a:t>
            </a:r>
            <a:r>
              <a:rPr sz="1800" spc="-50" dirty="0">
                <a:solidFill>
                  <a:srgbClr val="444444"/>
                </a:solidFill>
                <a:latin typeface="Courier New"/>
                <a:cs typeface="Courier New"/>
              </a:rPr>
              <a:t> </a:t>
            </a:r>
            <a:r>
              <a:rPr sz="1800" spc="-5" dirty="0">
                <a:solidFill>
                  <a:srgbClr val="444444"/>
                </a:solidFill>
                <a:latin typeface="Courier New"/>
                <a:cs typeface="Courier New"/>
              </a:rPr>
              <a:t>from </a:t>
            </a:r>
            <a:r>
              <a:rPr sz="1800" spc="-1065" dirty="0">
                <a:solidFill>
                  <a:srgbClr val="444444"/>
                </a:solidFill>
                <a:latin typeface="Courier New"/>
                <a:cs typeface="Courier New"/>
              </a:rPr>
              <a:t> </a:t>
            </a:r>
            <a:r>
              <a:rPr sz="1800" spc="-5" dirty="0">
                <a:solidFill>
                  <a:srgbClr val="444444"/>
                </a:solidFill>
                <a:latin typeface="Courier New"/>
                <a:cs typeface="Courier New"/>
              </a:rPr>
              <a:t>CNS</a:t>
            </a:r>
            <a:r>
              <a:rPr sz="1800" spc="-30" dirty="0">
                <a:solidFill>
                  <a:srgbClr val="444444"/>
                </a:solidFill>
                <a:latin typeface="Courier New"/>
                <a:cs typeface="Courier New"/>
              </a:rPr>
              <a:t> </a:t>
            </a:r>
            <a:r>
              <a:rPr sz="1800" spc="-5" dirty="0">
                <a:solidFill>
                  <a:srgbClr val="444444"/>
                </a:solidFill>
                <a:latin typeface="Courier New"/>
                <a:cs typeface="Courier New"/>
              </a:rPr>
              <a:t>to skeletal</a:t>
            </a:r>
            <a:r>
              <a:rPr sz="1800" spc="-50" dirty="0">
                <a:solidFill>
                  <a:srgbClr val="444444"/>
                </a:solidFill>
                <a:latin typeface="Courier New"/>
                <a:cs typeface="Courier New"/>
              </a:rPr>
              <a:t> </a:t>
            </a:r>
            <a:r>
              <a:rPr sz="1800" spc="-5" dirty="0">
                <a:solidFill>
                  <a:srgbClr val="444444"/>
                </a:solidFill>
                <a:latin typeface="Courier New"/>
                <a:cs typeface="Courier New"/>
              </a:rPr>
              <a:t>muscles.</a:t>
            </a:r>
            <a:r>
              <a:rPr sz="1800" spc="-55" dirty="0">
                <a:solidFill>
                  <a:srgbClr val="444444"/>
                </a:solidFill>
                <a:latin typeface="Courier New"/>
                <a:cs typeface="Courier New"/>
              </a:rPr>
              <a:t> </a:t>
            </a:r>
            <a:r>
              <a:rPr sz="1800" spc="-5" dirty="0">
                <a:solidFill>
                  <a:srgbClr val="444444"/>
                </a:solidFill>
                <a:latin typeface="Courier New"/>
                <a:cs typeface="Courier New"/>
              </a:rPr>
              <a:t>It</a:t>
            </a:r>
            <a:r>
              <a:rPr sz="1800" spc="-25" dirty="0">
                <a:solidFill>
                  <a:srgbClr val="444444"/>
                </a:solidFill>
                <a:latin typeface="Courier New"/>
                <a:cs typeface="Courier New"/>
              </a:rPr>
              <a:t> </a:t>
            </a:r>
            <a:r>
              <a:rPr sz="1800" spc="-5" dirty="0">
                <a:solidFill>
                  <a:srgbClr val="444444"/>
                </a:solidFill>
                <a:latin typeface="Courier New"/>
                <a:cs typeface="Courier New"/>
              </a:rPr>
              <a:t>consists</a:t>
            </a:r>
            <a:r>
              <a:rPr sz="1800" spc="-50" dirty="0">
                <a:solidFill>
                  <a:srgbClr val="444444"/>
                </a:solidFill>
                <a:latin typeface="Courier New"/>
                <a:cs typeface="Courier New"/>
              </a:rPr>
              <a:t> </a:t>
            </a:r>
            <a:r>
              <a:rPr sz="1800" dirty="0">
                <a:solidFill>
                  <a:srgbClr val="444444"/>
                </a:solidFill>
                <a:latin typeface="Courier New"/>
                <a:cs typeface="Courier New"/>
              </a:rPr>
              <a:t>of-</a:t>
            </a:r>
            <a:endParaRPr sz="1800">
              <a:latin typeface="Courier New"/>
              <a:cs typeface="Courier New"/>
            </a:endParaRPr>
          </a:p>
          <a:p>
            <a:pPr marL="2836545" indent="-81280">
              <a:lnSpc>
                <a:spcPct val="100000"/>
              </a:lnSpc>
              <a:buSzPct val="94444"/>
              <a:buFont typeface="Arial MT"/>
              <a:buChar char="•"/>
              <a:tabLst>
                <a:tab pos="2837180" algn="l"/>
              </a:tabLst>
            </a:pPr>
            <a:r>
              <a:rPr sz="1800" dirty="0">
                <a:solidFill>
                  <a:srgbClr val="444444"/>
                </a:solidFill>
                <a:latin typeface="Courier New"/>
                <a:cs typeface="Courier New"/>
              </a:rPr>
              <a:t>Cranial</a:t>
            </a:r>
            <a:r>
              <a:rPr sz="1800" spc="-110" dirty="0">
                <a:solidFill>
                  <a:srgbClr val="444444"/>
                </a:solidFill>
                <a:latin typeface="Courier New"/>
                <a:cs typeface="Courier New"/>
              </a:rPr>
              <a:t> </a:t>
            </a:r>
            <a:r>
              <a:rPr sz="1800" dirty="0">
                <a:solidFill>
                  <a:srgbClr val="444444"/>
                </a:solidFill>
                <a:latin typeface="Courier New"/>
                <a:cs typeface="Courier New"/>
              </a:rPr>
              <a:t>Nerves</a:t>
            </a:r>
            <a:endParaRPr sz="1800">
              <a:latin typeface="Courier New"/>
              <a:cs typeface="Courier New"/>
            </a:endParaRPr>
          </a:p>
          <a:p>
            <a:pPr marL="2837180" indent="-81915">
              <a:lnSpc>
                <a:spcPct val="100000"/>
              </a:lnSpc>
              <a:buSzPct val="94444"/>
              <a:buFont typeface="Arial MT"/>
              <a:buChar char="•"/>
              <a:tabLst>
                <a:tab pos="2837815" algn="l"/>
              </a:tabLst>
            </a:pPr>
            <a:r>
              <a:rPr sz="1800" spc="-5" dirty="0">
                <a:solidFill>
                  <a:srgbClr val="444444"/>
                </a:solidFill>
                <a:latin typeface="Courier New"/>
                <a:cs typeface="Courier New"/>
              </a:rPr>
              <a:t>Spinal</a:t>
            </a:r>
            <a:r>
              <a:rPr sz="1800" spc="-70" dirty="0">
                <a:solidFill>
                  <a:srgbClr val="444444"/>
                </a:solidFill>
                <a:latin typeface="Courier New"/>
                <a:cs typeface="Courier New"/>
              </a:rPr>
              <a:t> </a:t>
            </a:r>
            <a:r>
              <a:rPr sz="1800" spc="-5" dirty="0">
                <a:solidFill>
                  <a:srgbClr val="444444"/>
                </a:solidFill>
                <a:latin typeface="Courier New"/>
                <a:cs typeface="Courier New"/>
              </a:rPr>
              <a:t>Nerves</a:t>
            </a:r>
            <a:endParaRPr sz="1800">
              <a:latin typeface="Courier New"/>
              <a:cs typeface="Courier New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63880" y="4465320"/>
            <a:ext cx="6096000" cy="368935"/>
          </a:xfrm>
          <a:prstGeom prst="rect">
            <a:avLst/>
          </a:prstGeom>
          <a:solidFill>
            <a:srgbClr val="F8CAAC"/>
          </a:solidFill>
        </p:spPr>
        <p:txBody>
          <a:bodyPr vert="horz" wrap="square" lIns="0" tIns="3175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50"/>
              </a:spcBef>
            </a:pPr>
            <a:r>
              <a:rPr sz="1800" spc="-5" dirty="0">
                <a:solidFill>
                  <a:srgbClr val="C00000"/>
                </a:solidFill>
                <a:latin typeface="Arial Black"/>
                <a:cs typeface="Arial Black"/>
              </a:rPr>
              <a:t>somatic</a:t>
            </a:r>
            <a:r>
              <a:rPr sz="1800" spc="-35" dirty="0">
                <a:solidFill>
                  <a:srgbClr val="C00000"/>
                </a:solidFill>
                <a:latin typeface="Arial Black"/>
                <a:cs typeface="Arial Black"/>
              </a:rPr>
              <a:t> </a:t>
            </a:r>
            <a:r>
              <a:rPr sz="1800" spc="5" dirty="0">
                <a:solidFill>
                  <a:srgbClr val="C00000"/>
                </a:solidFill>
                <a:latin typeface="Arial Black"/>
                <a:cs typeface="Arial Black"/>
              </a:rPr>
              <a:t>nervous</a:t>
            </a:r>
            <a:r>
              <a:rPr sz="1800" spc="-35" dirty="0">
                <a:solidFill>
                  <a:srgbClr val="C00000"/>
                </a:solidFill>
                <a:latin typeface="Arial Black"/>
                <a:cs typeface="Arial Black"/>
              </a:rPr>
              <a:t> </a:t>
            </a:r>
            <a:r>
              <a:rPr sz="1800" dirty="0">
                <a:solidFill>
                  <a:srgbClr val="C00000"/>
                </a:solidFill>
                <a:latin typeface="Arial Black"/>
                <a:cs typeface="Arial Black"/>
              </a:rPr>
              <a:t>system</a:t>
            </a:r>
            <a:endParaRPr sz="18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29106" y="268224"/>
            <a:ext cx="2109470" cy="387350"/>
          </a:xfrm>
          <a:prstGeom prst="rect">
            <a:avLst/>
          </a:prstGeom>
          <a:solidFill>
            <a:srgbClr val="00FFFF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940"/>
              </a:lnSpc>
            </a:pPr>
            <a:r>
              <a:rPr sz="2800" b="1" spc="-785" dirty="0">
                <a:latin typeface="Arial"/>
                <a:cs typeface="Arial"/>
              </a:rPr>
              <a:t>C</a:t>
            </a:r>
            <a:r>
              <a:rPr sz="2800" b="1" spc="-114" dirty="0">
                <a:latin typeface="Arial"/>
                <a:cs typeface="Arial"/>
              </a:rPr>
              <a:t>r</a:t>
            </a:r>
            <a:r>
              <a:rPr sz="2800" b="1" spc="-220" dirty="0">
                <a:latin typeface="Arial"/>
                <a:cs typeface="Arial"/>
              </a:rPr>
              <a:t>a</a:t>
            </a:r>
            <a:r>
              <a:rPr sz="2800" b="1" spc="-370" dirty="0">
                <a:latin typeface="Arial"/>
                <a:cs typeface="Arial"/>
              </a:rPr>
              <a:t>n</a:t>
            </a:r>
            <a:r>
              <a:rPr sz="2800" b="1" spc="-95" dirty="0">
                <a:latin typeface="Arial"/>
                <a:cs typeface="Arial"/>
              </a:rPr>
              <a:t>i</a:t>
            </a:r>
            <a:r>
              <a:rPr sz="2800" b="1" spc="-204" dirty="0">
                <a:latin typeface="Arial"/>
                <a:cs typeface="Arial"/>
              </a:rPr>
              <a:t>a</a:t>
            </a:r>
            <a:r>
              <a:rPr sz="2800" b="1" spc="-55" dirty="0">
                <a:latin typeface="Arial"/>
                <a:cs typeface="Arial"/>
              </a:rPr>
              <a:t>l</a:t>
            </a:r>
            <a:r>
              <a:rPr sz="2800" b="1" spc="-160" dirty="0">
                <a:latin typeface="Arial"/>
                <a:cs typeface="Arial"/>
              </a:rPr>
              <a:t> </a:t>
            </a:r>
            <a:r>
              <a:rPr sz="2800" b="1" spc="-370" dirty="0">
                <a:latin typeface="Arial"/>
                <a:cs typeface="Arial"/>
              </a:rPr>
              <a:t>n</a:t>
            </a:r>
            <a:r>
              <a:rPr sz="2800" b="1" spc="-340" dirty="0">
                <a:latin typeface="Arial"/>
                <a:cs typeface="Arial"/>
              </a:rPr>
              <a:t>e</a:t>
            </a:r>
            <a:r>
              <a:rPr sz="2800" b="1" spc="-90" dirty="0">
                <a:latin typeface="Arial"/>
                <a:cs typeface="Arial"/>
              </a:rPr>
              <a:t>r</a:t>
            </a:r>
            <a:r>
              <a:rPr sz="2800" b="1" spc="-434" dirty="0">
                <a:latin typeface="Arial"/>
                <a:cs typeface="Arial"/>
              </a:rPr>
              <a:t>v</a:t>
            </a:r>
            <a:r>
              <a:rPr sz="2800" b="1" spc="-425" dirty="0">
                <a:latin typeface="Arial"/>
                <a:cs typeface="Arial"/>
              </a:rPr>
              <a:t>es</a:t>
            </a:r>
            <a:endParaRPr sz="28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05276" y="142494"/>
            <a:ext cx="77774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imes New Roman"/>
                <a:cs typeface="Times New Roman"/>
              </a:rPr>
              <a:t>A </a:t>
            </a:r>
            <a:r>
              <a:rPr sz="1800" spc="-10" dirty="0">
                <a:latin typeface="Times New Roman"/>
                <a:cs typeface="Times New Roman"/>
              </a:rPr>
              <a:t>set </a:t>
            </a:r>
            <a:r>
              <a:rPr sz="1800" spc="5" dirty="0">
                <a:latin typeface="Times New Roman"/>
                <a:cs typeface="Times New Roman"/>
              </a:rPr>
              <a:t>of 12 </a:t>
            </a:r>
            <a:r>
              <a:rPr sz="1800" dirty="0">
                <a:latin typeface="Times New Roman"/>
                <a:cs typeface="Times New Roman"/>
              </a:rPr>
              <a:t>peripheral </a:t>
            </a:r>
            <a:r>
              <a:rPr sz="1800" spc="-5" dirty="0">
                <a:latin typeface="Times New Roman"/>
                <a:cs typeface="Times New Roman"/>
              </a:rPr>
              <a:t>nerves </a:t>
            </a:r>
            <a:r>
              <a:rPr sz="1800" spc="-15" dirty="0">
                <a:latin typeface="Times New Roman"/>
                <a:cs typeface="Times New Roman"/>
              </a:rPr>
              <a:t>emerging </a:t>
            </a:r>
            <a:r>
              <a:rPr sz="1800" spc="-5" dirty="0">
                <a:latin typeface="Times New Roman"/>
                <a:cs typeface="Times New Roman"/>
              </a:rPr>
              <a:t>from </a:t>
            </a:r>
            <a:r>
              <a:rPr sz="1800" dirty="0">
                <a:latin typeface="Times New Roman"/>
                <a:cs typeface="Times New Roman"/>
              </a:rPr>
              <a:t>the brain that </a:t>
            </a:r>
            <a:r>
              <a:rPr sz="1800" spc="-5" dirty="0">
                <a:latin typeface="Times New Roman"/>
                <a:cs typeface="Times New Roman"/>
              </a:rPr>
              <a:t>innervate </a:t>
            </a:r>
            <a:r>
              <a:rPr sz="1800" dirty="0">
                <a:latin typeface="Times New Roman"/>
                <a:cs typeface="Times New Roman"/>
              </a:rPr>
              <a:t>the </a:t>
            </a:r>
            <a:r>
              <a:rPr sz="1800" spc="-5" dirty="0">
                <a:latin typeface="Times New Roman"/>
                <a:cs typeface="Times New Roman"/>
              </a:rPr>
              <a:t>structures </a:t>
            </a:r>
            <a:r>
              <a:rPr sz="1800" spc="5" dirty="0">
                <a:latin typeface="Times New Roman"/>
                <a:cs typeface="Times New Roman"/>
              </a:rPr>
              <a:t>of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the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head,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neck,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thorax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and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abdomen.</a:t>
            </a:r>
            <a:endParaRPr sz="18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731316" y="910716"/>
          <a:ext cx="10335895" cy="5684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13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41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296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marL="55245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5" dirty="0">
                          <a:solidFill>
                            <a:srgbClr val="001F5F"/>
                          </a:solidFill>
                          <a:latin typeface="Arial Black"/>
                          <a:cs typeface="Arial Black"/>
                        </a:rPr>
                        <a:t>Nerve</a:t>
                      </a:r>
                      <a:r>
                        <a:rPr sz="1800" spc="-30" dirty="0">
                          <a:solidFill>
                            <a:srgbClr val="001F5F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800" spc="-5" dirty="0">
                          <a:solidFill>
                            <a:srgbClr val="001F5F"/>
                          </a:solidFill>
                          <a:latin typeface="Arial Black"/>
                          <a:cs typeface="Arial Black"/>
                        </a:rPr>
                        <a:t>name</a:t>
                      </a:r>
                      <a:endParaRPr sz="1800">
                        <a:latin typeface="Arial Black"/>
                        <a:cs typeface="Arial Black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2573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5" dirty="0">
                          <a:solidFill>
                            <a:srgbClr val="001F5F"/>
                          </a:solidFill>
                          <a:latin typeface="Arial Black"/>
                          <a:cs typeface="Arial Black"/>
                        </a:rPr>
                        <a:t>Nerve</a:t>
                      </a:r>
                      <a:r>
                        <a:rPr sz="1800" spc="-35" dirty="0">
                          <a:solidFill>
                            <a:srgbClr val="001F5F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800" dirty="0">
                          <a:solidFill>
                            <a:srgbClr val="001F5F"/>
                          </a:solidFill>
                          <a:latin typeface="Arial Black"/>
                          <a:cs typeface="Arial Black"/>
                        </a:rPr>
                        <a:t>no</a:t>
                      </a:r>
                      <a:endParaRPr sz="1800">
                        <a:latin typeface="Arial Black"/>
                        <a:cs typeface="Arial Black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5" dirty="0">
                          <a:solidFill>
                            <a:srgbClr val="001F5F"/>
                          </a:solidFill>
                          <a:latin typeface="Arial Black"/>
                          <a:cs typeface="Arial Black"/>
                        </a:rPr>
                        <a:t>Function</a:t>
                      </a:r>
                      <a:endParaRPr sz="1800">
                        <a:latin typeface="Arial Black"/>
                        <a:cs typeface="Arial Black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Olfactory</a:t>
                      </a:r>
                      <a:r>
                        <a:rPr sz="18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nerve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8CA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CN</a:t>
                      </a:r>
                      <a:r>
                        <a:rPr sz="1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I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8CA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Sense</a:t>
                      </a:r>
                      <a:r>
                        <a:rPr sz="1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of</a:t>
                      </a:r>
                      <a:r>
                        <a:rPr sz="1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smell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8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Optic</a:t>
                      </a: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nerve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CN</a:t>
                      </a:r>
                      <a:r>
                        <a:rPr sz="1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II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Sense</a:t>
                      </a:r>
                      <a:r>
                        <a:rPr sz="1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of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vission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Oculomotor</a:t>
                      </a:r>
                      <a:r>
                        <a:rPr sz="1800" b="1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nerve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8CA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CN</a:t>
                      </a:r>
                      <a:r>
                        <a:rPr sz="1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III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8CA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Ability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to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move</a:t>
                      </a:r>
                      <a:r>
                        <a:rPr sz="18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and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blink</a:t>
                      </a:r>
                      <a:r>
                        <a:rPr sz="1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your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eyes.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8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306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800" b="1" spc="-30" dirty="0">
                          <a:latin typeface="Times New Roman"/>
                          <a:cs typeface="Times New Roman"/>
                        </a:rPr>
                        <a:t>Trochlear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nerve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CN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IV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Ability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to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move</a:t>
                      </a:r>
                      <a:r>
                        <a:rPr sz="18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your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eyes</a:t>
                      </a:r>
                      <a:r>
                        <a:rPr sz="18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up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and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down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or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back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and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forth.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307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b="1" spc="-25" dirty="0">
                          <a:latin typeface="Times New Roman"/>
                          <a:cs typeface="Times New Roman"/>
                        </a:rPr>
                        <a:t>Trigeminal</a:t>
                      </a:r>
                      <a:r>
                        <a:rPr sz="1800" b="1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nerve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8CA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CN</a:t>
                      </a:r>
                      <a:r>
                        <a:rPr sz="18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V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8CA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Sensations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in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your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face</a:t>
                      </a:r>
                      <a:r>
                        <a:rPr sz="18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and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cheeks,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taste</a:t>
                      </a:r>
                      <a:r>
                        <a:rPr sz="18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and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jaw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movements.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8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Abducens</a:t>
                      </a:r>
                      <a:r>
                        <a:rPr sz="1800" b="1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nerve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CN</a:t>
                      </a:r>
                      <a:r>
                        <a:rPr sz="18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VI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Ability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to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move</a:t>
                      </a:r>
                      <a:r>
                        <a:rPr sz="18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your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eyes.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Facial</a:t>
                      </a: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nerve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8CA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CN</a:t>
                      </a:r>
                      <a:r>
                        <a:rPr sz="18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VII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8CA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Facial expressions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and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sense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of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taste.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8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Auditory/vestibulocochl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ear</a:t>
                      </a:r>
                      <a:r>
                        <a:rPr sz="18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nerve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CN</a:t>
                      </a:r>
                      <a:r>
                        <a:rPr sz="18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VIII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Sense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of</a:t>
                      </a:r>
                      <a:r>
                        <a:rPr sz="1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hearing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and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balance.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75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Glossopharyngeal</a:t>
                      </a:r>
                      <a:r>
                        <a:rPr sz="1800" b="1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nerve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8CA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CN</a:t>
                      </a:r>
                      <a:r>
                        <a:rPr sz="1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IX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8CA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Ability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to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taste</a:t>
                      </a:r>
                      <a:r>
                        <a:rPr sz="18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and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swallow.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8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spc="-50" dirty="0">
                          <a:latin typeface="Times New Roman"/>
                          <a:cs typeface="Times New Roman"/>
                        </a:rPr>
                        <a:t>Vagus</a:t>
                      </a:r>
                      <a:r>
                        <a:rPr sz="1800" b="1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nerve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CN</a:t>
                      </a:r>
                      <a:r>
                        <a:rPr sz="1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X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Digestion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and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heart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rate.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64013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Accessory</a:t>
                      </a:r>
                      <a:r>
                        <a:rPr sz="1800" b="1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nerve</a:t>
                      </a:r>
                      <a:r>
                        <a:rPr sz="1800" b="1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(or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spinal</a:t>
                      </a:r>
                      <a:r>
                        <a:rPr sz="18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accessory</a:t>
                      </a:r>
                      <a:r>
                        <a:rPr sz="1800" b="1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nerve)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8CA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CN</a:t>
                      </a:r>
                      <a:r>
                        <a:rPr sz="1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10" dirty="0">
                          <a:latin typeface="Times New Roman"/>
                          <a:cs typeface="Times New Roman"/>
                        </a:rPr>
                        <a:t>XI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8CA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Shoulder</a:t>
                      </a:r>
                      <a:r>
                        <a:rPr sz="18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and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neck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muscle</a:t>
                      </a:r>
                      <a:r>
                        <a:rPr sz="18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movement.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8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Hypoglossal</a:t>
                      </a:r>
                      <a:r>
                        <a:rPr sz="18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nerve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CN</a:t>
                      </a:r>
                      <a:r>
                        <a:rPr sz="1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XII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Ability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to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move</a:t>
                      </a:r>
                      <a:r>
                        <a:rPr sz="18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your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tongue.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53896" y="0"/>
            <a:ext cx="8511960" cy="6114288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901440" y="6205820"/>
            <a:ext cx="3562433" cy="64073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76020" y="309245"/>
            <a:ext cx="1984375" cy="387350"/>
          </a:xfrm>
          <a:prstGeom prst="rect">
            <a:avLst/>
          </a:prstGeom>
          <a:solidFill>
            <a:srgbClr val="00FFFF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935"/>
              </a:lnSpc>
            </a:pPr>
            <a:r>
              <a:rPr sz="2800" spc="-245" dirty="0"/>
              <a:t>Spi</a:t>
            </a:r>
            <a:r>
              <a:rPr sz="2800" spc="-295" dirty="0"/>
              <a:t>n</a:t>
            </a:r>
            <a:r>
              <a:rPr sz="2800" spc="-240" dirty="0"/>
              <a:t>a</a:t>
            </a:r>
            <a:r>
              <a:rPr sz="2800" spc="85" dirty="0"/>
              <a:t>l</a:t>
            </a:r>
            <a:r>
              <a:rPr sz="2800" spc="-55" dirty="0"/>
              <a:t> </a:t>
            </a:r>
            <a:r>
              <a:rPr sz="2800" spc="-220" dirty="0"/>
              <a:t>ne</a:t>
            </a:r>
            <a:r>
              <a:rPr sz="2800" spc="-95" dirty="0"/>
              <a:t>r</a:t>
            </a:r>
            <a:r>
              <a:rPr sz="2800" spc="-275" dirty="0"/>
              <a:t>v</a:t>
            </a:r>
            <a:r>
              <a:rPr sz="2800" spc="-345" dirty="0"/>
              <a:t>es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763625" y="935484"/>
            <a:ext cx="2562860" cy="23133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50100"/>
              </a:lnSpc>
              <a:spcBef>
                <a:spcPts val="105"/>
              </a:spcBef>
            </a:pPr>
            <a:r>
              <a:rPr sz="2000" spc="-10" dirty="0">
                <a:latin typeface="Times New Roman"/>
                <a:cs typeface="Times New Roman"/>
              </a:rPr>
              <a:t>Have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their</a:t>
            </a:r>
            <a:r>
              <a:rPr sz="2000" spc="-5" dirty="0">
                <a:latin typeface="Times New Roman"/>
                <a:cs typeface="Times New Roman"/>
              </a:rPr>
              <a:t> point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of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emergence </a:t>
            </a:r>
            <a:r>
              <a:rPr sz="2000" spc="-5" dirty="0">
                <a:latin typeface="Times New Roman"/>
                <a:cs typeface="Times New Roman"/>
              </a:rPr>
              <a:t>as </a:t>
            </a:r>
            <a:r>
              <a:rPr sz="2000" spc="-10" dirty="0">
                <a:latin typeface="Times New Roman"/>
                <a:cs typeface="Times New Roman"/>
              </a:rPr>
              <a:t>the spinal 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cord. There are 31 </a:t>
            </a:r>
            <a:r>
              <a:rPr sz="2000" spc="-10" dirty="0">
                <a:latin typeface="Times New Roman"/>
                <a:cs typeface="Times New Roman"/>
              </a:rPr>
              <a:t>pairs 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spinal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nerves.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They 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emerge</a:t>
            </a:r>
            <a:r>
              <a:rPr sz="2000" spc="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from</a:t>
            </a:r>
            <a:r>
              <a:rPr sz="2000" spc="48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the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spinal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63625" y="4291406"/>
            <a:ext cx="1979930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039494" algn="l"/>
                <a:tab pos="1448435" algn="l"/>
              </a:tabLst>
            </a:pPr>
            <a:r>
              <a:rPr sz="2000" spc="15" dirty="0">
                <a:latin typeface="Times New Roman"/>
                <a:cs typeface="Times New Roman"/>
              </a:rPr>
              <a:t>j</a:t>
            </a:r>
            <a:r>
              <a:rPr sz="2000" spc="-20" dirty="0">
                <a:latin typeface="Times New Roman"/>
                <a:cs typeface="Times New Roman"/>
              </a:rPr>
              <a:t>un</a:t>
            </a:r>
            <a:r>
              <a:rPr sz="2000" spc="-5" dirty="0">
                <a:latin typeface="Times New Roman"/>
                <a:cs typeface="Times New Roman"/>
              </a:rPr>
              <a:t>cti</a:t>
            </a:r>
            <a:r>
              <a:rPr sz="2000" dirty="0">
                <a:latin typeface="Times New Roman"/>
                <a:cs typeface="Times New Roman"/>
              </a:rPr>
              <a:t>o</a:t>
            </a:r>
            <a:r>
              <a:rPr sz="2000" spc="-5" dirty="0">
                <a:latin typeface="Times New Roman"/>
                <a:cs typeface="Times New Roman"/>
              </a:rPr>
              <a:t>n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5" dirty="0">
                <a:latin typeface="Times New Roman"/>
                <a:cs typeface="Times New Roman"/>
              </a:rPr>
              <a:t>o</a:t>
            </a:r>
            <a:r>
              <a:rPr sz="2000" spc="-5" dirty="0">
                <a:latin typeface="Times New Roman"/>
                <a:cs typeface="Times New Roman"/>
              </a:rPr>
              <a:t>f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5" dirty="0">
                <a:latin typeface="Times New Roman"/>
                <a:cs typeface="Times New Roman"/>
              </a:rPr>
              <a:t>t</a:t>
            </a:r>
            <a:r>
              <a:rPr sz="2000" spc="-25" dirty="0">
                <a:latin typeface="Times New Roman"/>
                <a:cs typeface="Times New Roman"/>
              </a:rPr>
              <a:t>h</a:t>
            </a:r>
            <a:r>
              <a:rPr sz="2000" spc="-5" dirty="0">
                <a:latin typeface="Times New Roman"/>
                <a:cs typeface="Times New Roman"/>
              </a:rPr>
              <a:t>ese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63625" y="3222929"/>
            <a:ext cx="2562225" cy="1398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r">
              <a:lnSpc>
                <a:spcPct val="150100"/>
              </a:lnSpc>
              <a:spcBef>
                <a:spcPts val="100"/>
              </a:spcBef>
              <a:tabLst>
                <a:tab pos="765175" algn="l"/>
                <a:tab pos="948055" algn="l"/>
                <a:tab pos="1359535" algn="l"/>
                <a:tab pos="1755775" algn="l"/>
                <a:tab pos="2182495" algn="l"/>
                <a:tab pos="2240915" algn="l"/>
              </a:tabLst>
            </a:pPr>
            <a:r>
              <a:rPr sz="2000" spc="-5" dirty="0">
                <a:latin typeface="Times New Roman"/>
                <a:cs typeface="Times New Roman"/>
              </a:rPr>
              <a:t>c</a:t>
            </a:r>
            <a:r>
              <a:rPr sz="2000" spc="5" dirty="0">
                <a:latin typeface="Times New Roman"/>
                <a:cs typeface="Times New Roman"/>
              </a:rPr>
              <a:t>o</a:t>
            </a:r>
            <a:r>
              <a:rPr sz="2000" dirty="0">
                <a:latin typeface="Times New Roman"/>
                <a:cs typeface="Times New Roman"/>
              </a:rPr>
              <a:t>r</a:t>
            </a:r>
            <a:r>
              <a:rPr sz="2000" spc="5" dirty="0">
                <a:latin typeface="Times New Roman"/>
                <a:cs typeface="Times New Roman"/>
              </a:rPr>
              <a:t>d</a:t>
            </a:r>
            <a:r>
              <a:rPr sz="2000" spc="-5" dirty="0">
                <a:latin typeface="Times New Roman"/>
                <a:cs typeface="Times New Roman"/>
              </a:rPr>
              <a:t>s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5" dirty="0">
                <a:latin typeface="Times New Roman"/>
                <a:cs typeface="Times New Roman"/>
              </a:rPr>
              <a:t>i</a:t>
            </a:r>
            <a:r>
              <a:rPr sz="2000" spc="-20" dirty="0">
                <a:latin typeface="Times New Roman"/>
                <a:cs typeface="Times New Roman"/>
              </a:rPr>
              <a:t>n</a:t>
            </a:r>
            <a:r>
              <a:rPr sz="2000" spc="-5" dirty="0">
                <a:latin typeface="Times New Roman"/>
                <a:cs typeface="Times New Roman"/>
              </a:rPr>
              <a:t>to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5" dirty="0">
                <a:latin typeface="Times New Roman"/>
                <a:cs typeface="Times New Roman"/>
              </a:rPr>
              <a:t>do</a:t>
            </a:r>
            <a:r>
              <a:rPr sz="2000" dirty="0">
                <a:latin typeface="Times New Roman"/>
                <a:cs typeface="Times New Roman"/>
              </a:rPr>
              <a:t>r</a:t>
            </a:r>
            <a:r>
              <a:rPr sz="2000" spc="-15" dirty="0">
                <a:latin typeface="Times New Roman"/>
                <a:cs typeface="Times New Roman"/>
              </a:rPr>
              <a:t>s</a:t>
            </a:r>
            <a:r>
              <a:rPr sz="2000" spc="-5" dirty="0">
                <a:latin typeface="Times New Roman"/>
                <a:cs typeface="Times New Roman"/>
              </a:rPr>
              <a:t>al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5" dirty="0">
                <a:latin typeface="Times New Roman"/>
                <a:cs typeface="Times New Roman"/>
              </a:rPr>
              <a:t>a</a:t>
            </a:r>
            <a:r>
              <a:rPr sz="2000" spc="-15" dirty="0">
                <a:latin typeface="Times New Roman"/>
                <a:cs typeface="Times New Roman"/>
              </a:rPr>
              <a:t>n</a:t>
            </a:r>
            <a:r>
              <a:rPr sz="2000" spc="-5" dirty="0">
                <a:latin typeface="Times New Roman"/>
                <a:cs typeface="Times New Roman"/>
              </a:rPr>
              <a:t>d  </a:t>
            </a:r>
            <a:r>
              <a:rPr sz="2000" spc="-20" dirty="0">
                <a:latin typeface="Times New Roman"/>
                <a:cs typeface="Times New Roman"/>
              </a:rPr>
              <a:t>v</a:t>
            </a:r>
            <a:r>
              <a:rPr sz="2000" spc="-5" dirty="0">
                <a:latin typeface="Times New Roman"/>
                <a:cs typeface="Times New Roman"/>
              </a:rPr>
              <a:t>e</a:t>
            </a:r>
            <a:r>
              <a:rPr sz="2000" spc="-15" dirty="0">
                <a:latin typeface="Times New Roman"/>
                <a:cs typeface="Times New Roman"/>
              </a:rPr>
              <a:t>n</a:t>
            </a:r>
            <a:r>
              <a:rPr sz="2000" spc="-5" dirty="0">
                <a:latin typeface="Times New Roman"/>
                <a:cs typeface="Times New Roman"/>
              </a:rPr>
              <a:t>tral</a:t>
            </a:r>
            <a:r>
              <a:rPr sz="2000" dirty="0">
                <a:latin typeface="Times New Roman"/>
                <a:cs typeface="Times New Roman"/>
              </a:rPr>
              <a:t>		r</a:t>
            </a:r>
            <a:r>
              <a:rPr sz="2000" spc="5" dirty="0">
                <a:latin typeface="Times New Roman"/>
                <a:cs typeface="Times New Roman"/>
              </a:rPr>
              <a:t>oo</a:t>
            </a:r>
            <a:r>
              <a:rPr sz="2000" spc="-5" dirty="0">
                <a:latin typeface="Times New Roman"/>
                <a:cs typeface="Times New Roman"/>
              </a:rPr>
              <a:t>t</a:t>
            </a:r>
            <a:r>
              <a:rPr sz="2000" spc="-10" dirty="0">
                <a:latin typeface="Times New Roman"/>
                <a:cs typeface="Times New Roman"/>
              </a:rPr>
              <a:t>s</a:t>
            </a:r>
            <a:r>
              <a:rPr sz="2000" spc="-5" dirty="0">
                <a:latin typeface="Times New Roman"/>
                <a:cs typeface="Times New Roman"/>
              </a:rPr>
              <a:t>.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35" dirty="0">
                <a:latin typeface="Times New Roman"/>
                <a:cs typeface="Times New Roman"/>
              </a:rPr>
              <a:t>A</a:t>
            </a:r>
            <a:r>
              <a:rPr sz="2000" spc="-5" dirty="0">
                <a:latin typeface="Times New Roman"/>
                <a:cs typeface="Times New Roman"/>
              </a:rPr>
              <a:t>t</a:t>
            </a:r>
            <a:r>
              <a:rPr sz="2000" dirty="0">
                <a:latin typeface="Times New Roman"/>
                <a:cs typeface="Times New Roman"/>
              </a:rPr>
              <a:t>		</a:t>
            </a:r>
            <a:r>
              <a:rPr sz="2000" spc="-5" dirty="0">
                <a:latin typeface="Times New Roman"/>
                <a:cs typeface="Times New Roman"/>
              </a:rPr>
              <a:t>t</a:t>
            </a:r>
            <a:r>
              <a:rPr sz="2000" spc="-15" dirty="0">
                <a:latin typeface="Times New Roman"/>
                <a:cs typeface="Times New Roman"/>
              </a:rPr>
              <a:t>h</a:t>
            </a:r>
            <a:r>
              <a:rPr sz="2000" spc="-5" dirty="0">
                <a:latin typeface="Times New Roman"/>
                <a:cs typeface="Times New Roman"/>
              </a:rPr>
              <a:t>e</a:t>
            </a:r>
            <a:endParaRPr sz="2000">
              <a:latin typeface="Times New Roman"/>
              <a:cs typeface="Times New Roman"/>
            </a:endParaRPr>
          </a:p>
          <a:p>
            <a:pPr marR="8890" algn="r">
              <a:lnSpc>
                <a:spcPct val="100000"/>
              </a:lnSpc>
              <a:spcBef>
                <a:spcPts val="1200"/>
              </a:spcBef>
            </a:pPr>
            <a:r>
              <a:rPr sz="2000" spc="-5" dirty="0">
                <a:latin typeface="Times New Roman"/>
                <a:cs typeface="Times New Roman"/>
              </a:rPr>
              <a:t>two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63625" y="4595164"/>
            <a:ext cx="2562225" cy="1855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50100"/>
              </a:lnSpc>
              <a:spcBef>
                <a:spcPts val="100"/>
              </a:spcBef>
            </a:pPr>
            <a:r>
              <a:rPr sz="2000" spc="-5" dirty="0">
                <a:latin typeface="Times New Roman"/>
                <a:cs typeface="Times New Roman"/>
              </a:rPr>
              <a:t>roots, </a:t>
            </a:r>
            <a:r>
              <a:rPr sz="2000" spc="-10" dirty="0">
                <a:latin typeface="Times New Roman"/>
                <a:cs typeface="Times New Roman"/>
              </a:rPr>
              <a:t>the sensory </a:t>
            </a:r>
            <a:r>
              <a:rPr sz="2000" spc="-5" dirty="0">
                <a:latin typeface="Times New Roman"/>
                <a:cs typeface="Times New Roman"/>
              </a:rPr>
              <a:t>fibres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continue into </a:t>
            </a:r>
            <a:r>
              <a:rPr sz="2000" spc="-5" dirty="0">
                <a:latin typeface="Times New Roman"/>
                <a:cs typeface="Times New Roman"/>
              </a:rPr>
              <a:t>the dorsal </a:t>
            </a:r>
            <a:r>
              <a:rPr sz="2000" dirty="0">
                <a:latin typeface="Times New Roman"/>
                <a:cs typeface="Times New Roman"/>
              </a:rPr>
              <a:t> root </a:t>
            </a:r>
            <a:r>
              <a:rPr sz="2000" spc="-10" dirty="0">
                <a:latin typeface="Times New Roman"/>
                <a:cs typeface="Times New Roman"/>
              </a:rPr>
              <a:t>and the motor </a:t>
            </a:r>
            <a:r>
              <a:rPr sz="2000" spc="-5" dirty="0">
                <a:latin typeface="Times New Roman"/>
                <a:cs typeface="Times New Roman"/>
              </a:rPr>
              <a:t>fibres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into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the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ventral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root.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80103" y="313943"/>
            <a:ext cx="8118687" cy="622706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954904" y="1290904"/>
            <a:ext cx="1783714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UNIT</a:t>
            </a:r>
            <a:r>
              <a:rPr sz="3600" b="1" spc="-1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FF0000"/>
                </a:solidFill>
                <a:latin typeface="Times New Roman"/>
                <a:cs typeface="Times New Roman"/>
              </a:rPr>
              <a:t>IV</a:t>
            </a:r>
            <a:endParaRPr sz="36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629911" y="377952"/>
            <a:ext cx="2229485" cy="861060"/>
            <a:chOff x="4629911" y="377952"/>
            <a:chExt cx="2229485" cy="86106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57343" y="381000"/>
              <a:ext cx="2157983" cy="79247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657343" y="381000"/>
              <a:ext cx="2158365" cy="792480"/>
            </a:xfrm>
            <a:custGeom>
              <a:avLst/>
              <a:gdLst/>
              <a:ahLst/>
              <a:cxnLst/>
              <a:rect l="l" t="t" r="r" b="b"/>
              <a:pathLst>
                <a:path w="2158365" h="792480">
                  <a:moveTo>
                    <a:pt x="0" y="792479"/>
                  </a:moveTo>
                  <a:lnTo>
                    <a:pt x="2157983" y="792479"/>
                  </a:lnTo>
                  <a:lnTo>
                    <a:pt x="2157983" y="0"/>
                  </a:lnTo>
                  <a:lnTo>
                    <a:pt x="0" y="0"/>
                  </a:lnTo>
                  <a:lnTo>
                    <a:pt x="0" y="792479"/>
                  </a:lnTo>
                  <a:close/>
                </a:path>
              </a:pathLst>
            </a:custGeom>
            <a:ln w="6096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29911" y="448094"/>
              <a:ext cx="2229485" cy="79079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4843017" y="539876"/>
            <a:ext cx="178435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b="1" spc="-5" dirty="0">
                <a:latin typeface="Times New Roman"/>
                <a:cs typeface="Times New Roman"/>
              </a:rPr>
              <a:t>CONTENT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85405" y="2027971"/>
            <a:ext cx="8091867" cy="181655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8741" y="812470"/>
            <a:ext cx="10906760" cy="1855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50100"/>
              </a:lnSpc>
              <a:spcBef>
                <a:spcPts val="100"/>
              </a:spcBef>
            </a:pP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5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autonomic</a:t>
            </a:r>
            <a:r>
              <a:rPr sz="2000" spc="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nervous</a:t>
            </a:r>
            <a:r>
              <a:rPr sz="2000" spc="49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system</a:t>
            </a:r>
            <a:r>
              <a:rPr sz="2000" spc="49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is</a:t>
            </a:r>
            <a:r>
              <a:rPr sz="2000" spc="48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5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part</a:t>
            </a:r>
            <a:r>
              <a:rPr sz="2000" spc="5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5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the</a:t>
            </a:r>
            <a:r>
              <a:rPr sz="2000" spc="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peripheral</a:t>
            </a:r>
            <a:r>
              <a:rPr sz="2000" spc="49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nervous</a:t>
            </a:r>
            <a:r>
              <a:rPr sz="2000" spc="969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system</a:t>
            </a:r>
            <a:r>
              <a:rPr sz="2000" spc="49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that</a:t>
            </a:r>
            <a:r>
              <a:rPr sz="2000" spc="98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regulates</a:t>
            </a:r>
            <a:r>
              <a:rPr sz="2000" spc="969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the </a:t>
            </a:r>
            <a:r>
              <a:rPr sz="2000" spc="-5" dirty="0">
                <a:latin typeface="Times New Roman"/>
                <a:cs typeface="Times New Roman"/>
              </a:rPr>
              <a:t> basic</a:t>
            </a:r>
            <a:r>
              <a:rPr sz="2000" spc="10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visceral</a:t>
            </a:r>
            <a:r>
              <a:rPr sz="2000" spc="114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processes</a:t>
            </a:r>
            <a:r>
              <a:rPr sz="2000" spc="1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needed</a:t>
            </a:r>
            <a:r>
              <a:rPr sz="2000" spc="12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for</a:t>
            </a:r>
            <a:r>
              <a:rPr sz="2000" spc="12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the</a:t>
            </a:r>
            <a:r>
              <a:rPr sz="2000" spc="11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maintenance</a:t>
            </a:r>
            <a:r>
              <a:rPr sz="2000" spc="1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9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normal</a:t>
            </a:r>
            <a:r>
              <a:rPr sz="2000" spc="11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bodily</a:t>
            </a:r>
            <a:r>
              <a:rPr sz="2000" spc="6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functions.</a:t>
            </a:r>
            <a:r>
              <a:rPr sz="2000" spc="11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It</a:t>
            </a:r>
            <a:r>
              <a:rPr sz="2000" spc="1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operates</a:t>
            </a:r>
            <a:r>
              <a:rPr sz="2000" spc="1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independently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 voluntary </a:t>
            </a:r>
            <a:r>
              <a:rPr sz="2000" spc="-5" dirty="0">
                <a:latin typeface="Times New Roman"/>
                <a:cs typeface="Times New Roman"/>
              </a:rPr>
              <a:t>control, </a:t>
            </a:r>
            <a:r>
              <a:rPr sz="2000" spc="-10" dirty="0">
                <a:latin typeface="Times New Roman"/>
                <a:cs typeface="Times New Roman"/>
              </a:rPr>
              <a:t>although </a:t>
            </a:r>
            <a:r>
              <a:rPr sz="2000" spc="-5" dirty="0">
                <a:latin typeface="Times New Roman"/>
                <a:cs typeface="Times New Roman"/>
              </a:rPr>
              <a:t>certain </a:t>
            </a:r>
            <a:r>
              <a:rPr sz="2000" spc="-10" dirty="0">
                <a:latin typeface="Times New Roman"/>
                <a:cs typeface="Times New Roman"/>
              </a:rPr>
              <a:t>events, </a:t>
            </a:r>
            <a:r>
              <a:rPr sz="2000" spc="-5" dirty="0">
                <a:latin typeface="Times New Roman"/>
                <a:cs typeface="Times New Roman"/>
              </a:rPr>
              <a:t>such as </a:t>
            </a:r>
            <a:r>
              <a:rPr sz="2000" spc="-10" dirty="0">
                <a:latin typeface="Times New Roman"/>
                <a:cs typeface="Times New Roman"/>
              </a:rPr>
              <a:t>stress, </a:t>
            </a:r>
            <a:r>
              <a:rPr sz="2000" spc="-20" dirty="0">
                <a:latin typeface="Times New Roman"/>
                <a:cs typeface="Times New Roman"/>
              </a:rPr>
              <a:t>fear, </a:t>
            </a:r>
            <a:r>
              <a:rPr sz="2000" spc="-10" dirty="0">
                <a:latin typeface="Times New Roman"/>
                <a:cs typeface="Times New Roman"/>
              </a:rPr>
              <a:t>sexual </a:t>
            </a:r>
            <a:r>
              <a:rPr sz="2000" spc="-5" dirty="0">
                <a:latin typeface="Times New Roman"/>
                <a:cs typeface="Times New Roman"/>
              </a:rPr>
              <a:t>excitement, </a:t>
            </a:r>
            <a:r>
              <a:rPr sz="2000" spc="-10" dirty="0">
                <a:latin typeface="Times New Roman"/>
                <a:cs typeface="Times New Roman"/>
              </a:rPr>
              <a:t>and </a:t>
            </a:r>
            <a:r>
              <a:rPr sz="2000" spc="-5" dirty="0">
                <a:latin typeface="Times New Roman"/>
                <a:cs typeface="Times New Roman"/>
              </a:rPr>
              <a:t>alterations in </a:t>
            </a:r>
            <a:r>
              <a:rPr sz="2000" spc="-10" dirty="0">
                <a:latin typeface="Times New Roman"/>
                <a:cs typeface="Times New Roman"/>
              </a:rPr>
              <a:t>the 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sleep-wake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cycle,</a:t>
            </a:r>
            <a:r>
              <a:rPr sz="2000" spc="6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change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the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level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autonomic</a:t>
            </a:r>
            <a:r>
              <a:rPr sz="2000" spc="6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activity.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8741" y="2796031"/>
            <a:ext cx="712279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603885" algn="l"/>
                <a:tab pos="1917700" algn="l"/>
                <a:tab pos="2820035" algn="l"/>
                <a:tab pos="3823335" algn="l"/>
                <a:tab pos="4207510" algn="l"/>
                <a:tab pos="4777740" algn="l"/>
                <a:tab pos="5600700" algn="l"/>
                <a:tab pos="6802120" algn="l"/>
              </a:tabLst>
            </a:pPr>
            <a:r>
              <a:rPr sz="2000" b="1" spc="-20" dirty="0">
                <a:latin typeface="Times New Roman"/>
                <a:cs typeface="Times New Roman"/>
              </a:rPr>
              <a:t>T</a:t>
            </a:r>
            <a:r>
              <a:rPr sz="2000" b="1" spc="-5" dirty="0">
                <a:latin typeface="Times New Roman"/>
                <a:cs typeface="Times New Roman"/>
              </a:rPr>
              <a:t>he</a:t>
            </a:r>
            <a:r>
              <a:rPr sz="2000" b="1" dirty="0">
                <a:latin typeface="Times New Roman"/>
                <a:cs typeface="Times New Roman"/>
              </a:rPr>
              <a:t>	</a:t>
            </a:r>
            <a:r>
              <a:rPr sz="2000" b="1" spc="5" dirty="0">
                <a:latin typeface="Times New Roman"/>
                <a:cs typeface="Times New Roman"/>
              </a:rPr>
              <a:t>a</a:t>
            </a:r>
            <a:r>
              <a:rPr sz="2000" b="1" spc="-5" dirty="0">
                <a:latin typeface="Times New Roman"/>
                <a:cs typeface="Times New Roman"/>
              </a:rPr>
              <a:t>ut</a:t>
            </a:r>
            <a:r>
              <a:rPr sz="2000" b="1" spc="10" dirty="0">
                <a:latin typeface="Times New Roman"/>
                <a:cs typeface="Times New Roman"/>
              </a:rPr>
              <a:t>o</a:t>
            </a:r>
            <a:r>
              <a:rPr sz="2000" b="1" spc="-5" dirty="0">
                <a:latin typeface="Times New Roman"/>
                <a:cs typeface="Times New Roman"/>
              </a:rPr>
              <a:t>n</a:t>
            </a:r>
            <a:r>
              <a:rPr sz="2000" b="1" spc="20" dirty="0">
                <a:latin typeface="Times New Roman"/>
                <a:cs typeface="Times New Roman"/>
              </a:rPr>
              <a:t>o</a:t>
            </a:r>
            <a:r>
              <a:rPr sz="2000" b="1" spc="-40" dirty="0">
                <a:latin typeface="Times New Roman"/>
                <a:cs typeface="Times New Roman"/>
              </a:rPr>
              <a:t>m</a:t>
            </a:r>
            <a:r>
              <a:rPr sz="2000" b="1" spc="-5" dirty="0">
                <a:latin typeface="Times New Roman"/>
                <a:cs typeface="Times New Roman"/>
              </a:rPr>
              <a:t>ic</a:t>
            </a:r>
            <a:r>
              <a:rPr sz="2000" b="1" dirty="0">
                <a:latin typeface="Times New Roman"/>
                <a:cs typeface="Times New Roman"/>
              </a:rPr>
              <a:t>	</a:t>
            </a:r>
            <a:r>
              <a:rPr sz="2000" b="1" spc="-15" dirty="0">
                <a:latin typeface="Times New Roman"/>
                <a:cs typeface="Times New Roman"/>
              </a:rPr>
              <a:t>s</a:t>
            </a:r>
            <a:r>
              <a:rPr sz="2000" b="1" spc="5" dirty="0">
                <a:latin typeface="Times New Roman"/>
                <a:cs typeface="Times New Roman"/>
              </a:rPr>
              <a:t>y</a:t>
            </a:r>
            <a:r>
              <a:rPr sz="2000" b="1" spc="-15" dirty="0">
                <a:latin typeface="Times New Roman"/>
                <a:cs typeface="Times New Roman"/>
              </a:rPr>
              <a:t>s</a:t>
            </a:r>
            <a:r>
              <a:rPr sz="2000" b="1" dirty="0">
                <a:latin typeface="Times New Roman"/>
                <a:cs typeface="Times New Roman"/>
              </a:rPr>
              <a:t>t</a:t>
            </a:r>
            <a:r>
              <a:rPr sz="2000" b="1" spc="20" dirty="0">
                <a:latin typeface="Times New Roman"/>
                <a:cs typeface="Times New Roman"/>
              </a:rPr>
              <a:t>e</a:t>
            </a:r>
            <a:r>
              <a:rPr sz="2000" b="1" spc="-10" dirty="0">
                <a:latin typeface="Times New Roman"/>
                <a:cs typeface="Times New Roman"/>
              </a:rPr>
              <a:t>m</a:t>
            </a:r>
            <a:r>
              <a:rPr sz="2000" b="1" dirty="0">
                <a:latin typeface="Times New Roman"/>
                <a:cs typeface="Times New Roman"/>
              </a:rPr>
              <a:t>	</a:t>
            </a:r>
            <a:r>
              <a:rPr sz="2000" b="1" spc="-5" dirty="0">
                <a:latin typeface="Times New Roman"/>
                <a:cs typeface="Times New Roman"/>
              </a:rPr>
              <a:t>c</a:t>
            </a:r>
            <a:r>
              <a:rPr sz="2000" b="1" spc="35" dirty="0">
                <a:latin typeface="Times New Roman"/>
                <a:cs typeface="Times New Roman"/>
              </a:rPr>
              <a:t>o</a:t>
            </a:r>
            <a:r>
              <a:rPr sz="2000" b="1" spc="-5" dirty="0">
                <a:latin typeface="Times New Roman"/>
                <a:cs typeface="Times New Roman"/>
              </a:rPr>
              <a:t>n</a:t>
            </a:r>
            <a:r>
              <a:rPr sz="2000" b="1" spc="-15" dirty="0">
                <a:latin typeface="Times New Roman"/>
                <a:cs typeface="Times New Roman"/>
              </a:rPr>
              <a:t>s</a:t>
            </a:r>
            <a:r>
              <a:rPr sz="2000" b="1" spc="-5" dirty="0">
                <a:latin typeface="Times New Roman"/>
                <a:cs typeface="Times New Roman"/>
              </a:rPr>
              <a:t>i</a:t>
            </a:r>
            <a:r>
              <a:rPr sz="2000" b="1" spc="-15" dirty="0">
                <a:latin typeface="Times New Roman"/>
                <a:cs typeface="Times New Roman"/>
              </a:rPr>
              <a:t>s</a:t>
            </a:r>
            <a:r>
              <a:rPr sz="2000" b="1" dirty="0">
                <a:latin typeface="Times New Roman"/>
                <a:cs typeface="Times New Roman"/>
              </a:rPr>
              <a:t>t</a:t>
            </a:r>
            <a:r>
              <a:rPr sz="2000" b="1" spc="-5" dirty="0">
                <a:latin typeface="Times New Roman"/>
                <a:cs typeface="Times New Roman"/>
              </a:rPr>
              <a:t>s</a:t>
            </a:r>
            <a:r>
              <a:rPr sz="2000" b="1" dirty="0">
                <a:latin typeface="Times New Roman"/>
                <a:cs typeface="Times New Roman"/>
              </a:rPr>
              <a:t>	</a:t>
            </a:r>
            <a:r>
              <a:rPr sz="2000" b="1" spc="5" dirty="0">
                <a:latin typeface="Times New Roman"/>
                <a:cs typeface="Times New Roman"/>
              </a:rPr>
              <a:t>o</a:t>
            </a:r>
            <a:r>
              <a:rPr sz="2000" b="1" spc="-5" dirty="0">
                <a:latin typeface="Times New Roman"/>
                <a:cs typeface="Times New Roman"/>
              </a:rPr>
              <a:t>f</a:t>
            </a:r>
            <a:r>
              <a:rPr sz="2000" b="1" dirty="0">
                <a:latin typeface="Times New Roman"/>
                <a:cs typeface="Times New Roman"/>
              </a:rPr>
              <a:t>	t</a:t>
            </a:r>
            <a:r>
              <a:rPr sz="2000" b="1" spc="10" dirty="0">
                <a:latin typeface="Times New Roman"/>
                <a:cs typeface="Times New Roman"/>
              </a:rPr>
              <a:t>w</a:t>
            </a:r>
            <a:r>
              <a:rPr sz="2000" b="1" spc="-5" dirty="0">
                <a:latin typeface="Times New Roman"/>
                <a:cs typeface="Times New Roman"/>
              </a:rPr>
              <a:t>o</a:t>
            </a:r>
            <a:r>
              <a:rPr sz="2000" b="1" dirty="0">
                <a:latin typeface="Times New Roman"/>
                <a:cs typeface="Times New Roman"/>
              </a:rPr>
              <a:t>	</a:t>
            </a:r>
            <a:r>
              <a:rPr sz="2000" b="1" spc="-65" dirty="0">
                <a:latin typeface="Times New Roman"/>
                <a:cs typeface="Times New Roman"/>
              </a:rPr>
              <a:t>m</a:t>
            </a:r>
            <a:r>
              <a:rPr sz="2000" b="1" spc="5" dirty="0">
                <a:latin typeface="Times New Roman"/>
                <a:cs typeface="Times New Roman"/>
              </a:rPr>
              <a:t>a</a:t>
            </a:r>
            <a:r>
              <a:rPr sz="2000" b="1" dirty="0">
                <a:latin typeface="Times New Roman"/>
                <a:cs typeface="Times New Roman"/>
              </a:rPr>
              <a:t>j</a:t>
            </a:r>
            <a:r>
              <a:rPr sz="2000" b="1" spc="5" dirty="0">
                <a:latin typeface="Times New Roman"/>
                <a:cs typeface="Times New Roman"/>
              </a:rPr>
              <a:t>o</a:t>
            </a:r>
            <a:r>
              <a:rPr sz="2000" b="1" spc="-5" dirty="0">
                <a:latin typeface="Times New Roman"/>
                <a:cs typeface="Times New Roman"/>
              </a:rPr>
              <a:t>r</a:t>
            </a:r>
            <a:r>
              <a:rPr sz="2000" b="1" dirty="0">
                <a:latin typeface="Times New Roman"/>
                <a:cs typeface="Times New Roman"/>
              </a:rPr>
              <a:t>	</a:t>
            </a:r>
            <a:r>
              <a:rPr sz="2000" b="1" spc="-5" dirty="0">
                <a:latin typeface="Times New Roman"/>
                <a:cs typeface="Times New Roman"/>
              </a:rPr>
              <a:t>divi</a:t>
            </a:r>
            <a:r>
              <a:rPr sz="2000" b="1" spc="-15" dirty="0">
                <a:latin typeface="Times New Roman"/>
                <a:cs typeface="Times New Roman"/>
              </a:rPr>
              <a:t>s</a:t>
            </a:r>
            <a:r>
              <a:rPr sz="2000" b="1" spc="15" dirty="0">
                <a:latin typeface="Times New Roman"/>
                <a:cs typeface="Times New Roman"/>
              </a:rPr>
              <a:t>i</a:t>
            </a:r>
            <a:r>
              <a:rPr sz="2000" b="1" spc="5" dirty="0">
                <a:latin typeface="Times New Roman"/>
                <a:cs typeface="Times New Roman"/>
              </a:rPr>
              <a:t>o</a:t>
            </a:r>
            <a:r>
              <a:rPr sz="2000" b="1" spc="-5" dirty="0">
                <a:latin typeface="Times New Roman"/>
                <a:cs typeface="Times New Roman"/>
              </a:rPr>
              <a:t>n</a:t>
            </a:r>
            <a:r>
              <a:rPr sz="2000" b="1" spc="-10" dirty="0">
                <a:latin typeface="Times New Roman"/>
                <a:cs typeface="Times New Roman"/>
              </a:rPr>
              <a:t>s</a:t>
            </a:r>
            <a:r>
              <a:rPr sz="2000" b="1" spc="-5" dirty="0">
                <a:latin typeface="Times New Roman"/>
                <a:cs typeface="Times New Roman"/>
              </a:rPr>
              <a:t>:</a:t>
            </a:r>
            <a:r>
              <a:rPr sz="2000" b="1" dirty="0">
                <a:latin typeface="Times New Roman"/>
                <a:cs typeface="Times New Roman"/>
              </a:rPr>
              <a:t>	</a:t>
            </a:r>
            <a:r>
              <a:rPr sz="2000" spc="-5" dirty="0">
                <a:latin typeface="Times New Roman"/>
                <a:cs typeface="Times New Roman"/>
              </a:rPr>
              <a:t>t</a:t>
            </a:r>
            <a:r>
              <a:rPr sz="2000" spc="-20" dirty="0">
                <a:latin typeface="Times New Roman"/>
                <a:cs typeface="Times New Roman"/>
              </a:rPr>
              <a:t>h</a:t>
            </a:r>
            <a:r>
              <a:rPr sz="2000" spc="-5" dirty="0">
                <a:latin typeface="Times New Roman"/>
                <a:cs typeface="Times New Roman"/>
              </a:rPr>
              <a:t>e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27771" y="2837688"/>
            <a:ext cx="3676015" cy="28384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 marL="1270">
              <a:lnSpc>
                <a:spcPts val="2165"/>
              </a:lnSpc>
              <a:tabLst>
                <a:tab pos="1397635" algn="l"/>
                <a:tab pos="2370455" algn="l"/>
                <a:tab pos="3245485" algn="l"/>
              </a:tabLst>
            </a:pPr>
            <a:r>
              <a:rPr sz="2000" spc="-5" dirty="0">
                <a:latin typeface="Times New Roman"/>
                <a:cs typeface="Times New Roman"/>
              </a:rPr>
              <a:t>sympathetic	nervous	system	and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61340" y="3294888"/>
            <a:ext cx="3782695" cy="28384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165"/>
              </a:lnSpc>
            </a:pPr>
            <a:r>
              <a:rPr sz="2000" spc="-10" dirty="0">
                <a:latin typeface="Times New Roman"/>
                <a:cs typeface="Times New Roman"/>
              </a:rPr>
              <a:t>the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parasympathetic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nervous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system.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48741" y="3792169"/>
            <a:ext cx="13271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 MT"/>
                <a:cs typeface="Arial MT"/>
              </a:rPr>
              <a:t>•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47852" y="3842892"/>
            <a:ext cx="4752340" cy="33845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585"/>
              </a:lnSpc>
              <a:tabLst>
                <a:tab pos="697865" algn="l"/>
                <a:tab pos="2459990" algn="l"/>
                <a:tab pos="3685540" algn="l"/>
              </a:tabLst>
            </a:pPr>
            <a:r>
              <a:rPr sz="2400" b="1" dirty="0">
                <a:latin typeface="Times New Roman"/>
                <a:cs typeface="Times New Roman"/>
              </a:rPr>
              <a:t>The	</a:t>
            </a:r>
            <a:r>
              <a:rPr sz="2400" b="1" spc="-5" dirty="0">
                <a:latin typeface="Times New Roman"/>
                <a:cs typeface="Times New Roman"/>
              </a:rPr>
              <a:t>sympathetic	</a:t>
            </a:r>
            <a:r>
              <a:rPr sz="2400" b="1" dirty="0">
                <a:latin typeface="Times New Roman"/>
                <a:cs typeface="Times New Roman"/>
              </a:rPr>
              <a:t>nervous	system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588253" y="3868369"/>
            <a:ext cx="586549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94410" algn="l"/>
                <a:tab pos="1997075" algn="l"/>
                <a:tab pos="2326640" algn="l"/>
                <a:tab pos="3216910" algn="l"/>
                <a:tab pos="4192270" algn="l"/>
                <a:tab pos="5433060" algn="l"/>
              </a:tabLst>
            </a:pPr>
            <a:r>
              <a:rPr sz="1800" spc="5" dirty="0">
                <a:latin typeface="Times New Roman"/>
                <a:cs typeface="Times New Roman"/>
              </a:rPr>
              <a:t>no</a:t>
            </a:r>
            <a:r>
              <a:rPr sz="1800" spc="20" dirty="0">
                <a:latin typeface="Times New Roman"/>
                <a:cs typeface="Times New Roman"/>
              </a:rPr>
              <a:t>r</a:t>
            </a:r>
            <a:r>
              <a:rPr sz="1800" spc="-35" dirty="0">
                <a:latin typeface="Times New Roman"/>
                <a:cs typeface="Times New Roman"/>
              </a:rPr>
              <a:t>m</a:t>
            </a:r>
            <a:r>
              <a:rPr sz="1800" spc="-10" dirty="0">
                <a:latin typeface="Times New Roman"/>
                <a:cs typeface="Times New Roman"/>
              </a:rPr>
              <a:t>a</a:t>
            </a:r>
            <a:r>
              <a:rPr sz="1800" dirty="0">
                <a:latin typeface="Times New Roman"/>
                <a:cs typeface="Times New Roman"/>
              </a:rPr>
              <a:t>l</a:t>
            </a:r>
            <a:r>
              <a:rPr sz="1800" spc="25" dirty="0">
                <a:latin typeface="Times New Roman"/>
                <a:cs typeface="Times New Roman"/>
              </a:rPr>
              <a:t>l</a:t>
            </a:r>
            <a:r>
              <a:rPr sz="1800" dirty="0">
                <a:latin typeface="Times New Roman"/>
                <a:cs typeface="Times New Roman"/>
              </a:rPr>
              <a:t>y	</a:t>
            </a:r>
            <a:r>
              <a:rPr sz="1800" spc="-25" dirty="0">
                <a:latin typeface="Times New Roman"/>
                <a:cs typeface="Times New Roman"/>
              </a:rPr>
              <a:t>f</a:t>
            </a:r>
            <a:r>
              <a:rPr sz="1800" spc="5" dirty="0">
                <a:latin typeface="Times New Roman"/>
                <a:cs typeface="Times New Roman"/>
              </a:rPr>
              <a:t>un</a:t>
            </a:r>
            <a:r>
              <a:rPr sz="1800" spc="-10" dirty="0">
                <a:latin typeface="Times New Roman"/>
                <a:cs typeface="Times New Roman"/>
              </a:rPr>
              <a:t>c</a:t>
            </a:r>
            <a:r>
              <a:rPr sz="1800" dirty="0">
                <a:latin typeface="Times New Roman"/>
                <a:cs typeface="Times New Roman"/>
              </a:rPr>
              <a:t>ti</a:t>
            </a:r>
            <a:r>
              <a:rPr sz="1800" spc="5" dirty="0">
                <a:latin typeface="Times New Roman"/>
                <a:cs typeface="Times New Roman"/>
              </a:rPr>
              <a:t>on</a:t>
            </a:r>
            <a:r>
              <a:rPr sz="1800" dirty="0">
                <a:latin typeface="Times New Roman"/>
                <a:cs typeface="Times New Roman"/>
              </a:rPr>
              <a:t>s	to	</a:t>
            </a:r>
            <a:r>
              <a:rPr sz="1800" spc="5" dirty="0">
                <a:latin typeface="Times New Roman"/>
                <a:cs typeface="Times New Roman"/>
              </a:rPr>
              <a:t>p</a:t>
            </a:r>
            <a:r>
              <a:rPr sz="1800" dirty="0">
                <a:latin typeface="Times New Roman"/>
                <a:cs typeface="Times New Roman"/>
              </a:rPr>
              <a:t>r</a:t>
            </a:r>
            <a:r>
              <a:rPr sz="1800" spc="-15" dirty="0">
                <a:latin typeface="Times New Roman"/>
                <a:cs typeface="Times New Roman"/>
              </a:rPr>
              <a:t>o</a:t>
            </a:r>
            <a:r>
              <a:rPr sz="1800" spc="5" dirty="0">
                <a:latin typeface="Times New Roman"/>
                <a:cs typeface="Times New Roman"/>
              </a:rPr>
              <a:t>du</a:t>
            </a:r>
            <a:r>
              <a:rPr sz="1800" spc="-10" dirty="0">
                <a:latin typeface="Times New Roman"/>
                <a:cs typeface="Times New Roman"/>
              </a:rPr>
              <a:t>c</a:t>
            </a:r>
            <a:r>
              <a:rPr sz="1800" dirty="0">
                <a:latin typeface="Times New Roman"/>
                <a:cs typeface="Times New Roman"/>
              </a:rPr>
              <a:t>e	</a:t>
            </a:r>
            <a:r>
              <a:rPr sz="1800" spc="-25" dirty="0">
                <a:latin typeface="Times New Roman"/>
                <a:cs typeface="Times New Roman"/>
              </a:rPr>
              <a:t>l</a:t>
            </a:r>
            <a:r>
              <a:rPr sz="1800" spc="5" dirty="0">
                <a:latin typeface="Times New Roman"/>
                <a:cs typeface="Times New Roman"/>
              </a:rPr>
              <a:t>o</a:t>
            </a:r>
            <a:r>
              <a:rPr sz="1800" spc="-10" dirty="0">
                <a:latin typeface="Times New Roman"/>
                <a:cs typeface="Times New Roman"/>
              </a:rPr>
              <a:t>ca</a:t>
            </a:r>
            <a:r>
              <a:rPr sz="1800" dirty="0">
                <a:latin typeface="Times New Roman"/>
                <a:cs typeface="Times New Roman"/>
              </a:rPr>
              <a:t>li</a:t>
            </a:r>
            <a:r>
              <a:rPr sz="1800" spc="-10" dirty="0">
                <a:latin typeface="Times New Roman"/>
                <a:cs typeface="Times New Roman"/>
              </a:rPr>
              <a:t>ze</a:t>
            </a:r>
            <a:r>
              <a:rPr sz="1800" dirty="0">
                <a:latin typeface="Times New Roman"/>
                <a:cs typeface="Times New Roman"/>
              </a:rPr>
              <a:t>d	</a:t>
            </a:r>
            <a:r>
              <a:rPr sz="1800" spc="-10" dirty="0">
                <a:latin typeface="Times New Roman"/>
                <a:cs typeface="Times New Roman"/>
              </a:rPr>
              <a:t>a</a:t>
            </a:r>
            <a:r>
              <a:rPr sz="1800" spc="5" dirty="0">
                <a:latin typeface="Times New Roman"/>
                <a:cs typeface="Times New Roman"/>
              </a:rPr>
              <a:t>d</a:t>
            </a:r>
            <a:r>
              <a:rPr sz="1800" spc="-25" dirty="0">
                <a:latin typeface="Times New Roman"/>
                <a:cs typeface="Times New Roman"/>
              </a:rPr>
              <a:t>j</a:t>
            </a:r>
            <a:r>
              <a:rPr sz="1800" spc="5" dirty="0">
                <a:latin typeface="Times New Roman"/>
                <a:cs typeface="Times New Roman"/>
              </a:rPr>
              <a:t>u</a:t>
            </a:r>
            <a:r>
              <a:rPr sz="1800" dirty="0">
                <a:latin typeface="Times New Roman"/>
                <a:cs typeface="Times New Roman"/>
              </a:rPr>
              <a:t>st</a:t>
            </a:r>
            <a:r>
              <a:rPr sz="1800" spc="-40" dirty="0">
                <a:latin typeface="Times New Roman"/>
                <a:cs typeface="Times New Roman"/>
              </a:rPr>
              <a:t>m</a:t>
            </a:r>
            <a:r>
              <a:rPr sz="1800" spc="-10" dirty="0">
                <a:latin typeface="Times New Roman"/>
                <a:cs typeface="Times New Roman"/>
              </a:rPr>
              <a:t>e</a:t>
            </a:r>
            <a:r>
              <a:rPr sz="1800" spc="5" dirty="0">
                <a:latin typeface="Times New Roman"/>
                <a:cs typeface="Times New Roman"/>
              </a:rPr>
              <a:t>n</a:t>
            </a:r>
            <a:r>
              <a:rPr sz="1800" dirty="0">
                <a:latin typeface="Times New Roman"/>
                <a:cs typeface="Times New Roman"/>
              </a:rPr>
              <a:t>ts	su</a:t>
            </a:r>
            <a:r>
              <a:rPr sz="1800" spc="-10" dirty="0">
                <a:latin typeface="Times New Roman"/>
                <a:cs typeface="Times New Roman"/>
              </a:rPr>
              <a:t>c</a:t>
            </a:r>
            <a:r>
              <a:rPr sz="1800" dirty="0">
                <a:latin typeface="Times New Roman"/>
                <a:cs typeface="Times New Roman"/>
              </a:rPr>
              <a:t>h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35253" y="4176521"/>
            <a:ext cx="10620375" cy="1260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50000"/>
              </a:lnSpc>
              <a:spcBef>
                <a:spcPts val="100"/>
              </a:spcBef>
            </a:pPr>
            <a:r>
              <a:rPr sz="1800" spc="-10" dirty="0">
                <a:latin typeface="Times New Roman"/>
                <a:cs typeface="Times New Roman"/>
              </a:rPr>
              <a:t>as </a:t>
            </a:r>
            <a:r>
              <a:rPr sz="1800" spc="-5" dirty="0">
                <a:latin typeface="Times New Roman"/>
                <a:cs typeface="Times New Roman"/>
              </a:rPr>
              <a:t>sweating </a:t>
            </a:r>
            <a:r>
              <a:rPr sz="1800" spc="-10" dirty="0">
                <a:latin typeface="Times New Roman"/>
                <a:cs typeface="Times New Roman"/>
              </a:rPr>
              <a:t>as </a:t>
            </a:r>
            <a:r>
              <a:rPr sz="1800" dirty="0">
                <a:latin typeface="Times New Roman"/>
                <a:cs typeface="Times New Roman"/>
              </a:rPr>
              <a:t>a response </a:t>
            </a:r>
            <a:r>
              <a:rPr sz="1800" spc="-15" dirty="0">
                <a:latin typeface="Times New Roman"/>
                <a:cs typeface="Times New Roman"/>
              </a:rPr>
              <a:t>to </a:t>
            </a:r>
            <a:r>
              <a:rPr sz="1800" spc="-5" dirty="0">
                <a:latin typeface="Times New Roman"/>
                <a:cs typeface="Times New Roman"/>
              </a:rPr>
              <a:t>an increase </a:t>
            </a:r>
            <a:r>
              <a:rPr sz="1800" dirty="0">
                <a:latin typeface="Times New Roman"/>
                <a:cs typeface="Times New Roman"/>
              </a:rPr>
              <a:t>in </a:t>
            </a:r>
            <a:r>
              <a:rPr sz="1800" spc="-5" dirty="0">
                <a:latin typeface="Times New Roman"/>
                <a:cs typeface="Times New Roman"/>
              </a:rPr>
              <a:t>temperature </a:t>
            </a:r>
            <a:r>
              <a:rPr sz="1800" dirty="0">
                <a:latin typeface="Times New Roman"/>
                <a:cs typeface="Times New Roman"/>
              </a:rPr>
              <a:t>and </a:t>
            </a:r>
            <a:r>
              <a:rPr sz="1800" spc="-5" dirty="0">
                <a:latin typeface="Times New Roman"/>
                <a:cs typeface="Times New Roman"/>
              </a:rPr>
              <a:t>reflex, adjustments </a:t>
            </a:r>
            <a:r>
              <a:rPr sz="1800" spc="5" dirty="0">
                <a:latin typeface="Times New Roman"/>
                <a:cs typeface="Times New Roman"/>
              </a:rPr>
              <a:t>of </a:t>
            </a:r>
            <a:r>
              <a:rPr sz="1800" dirty="0">
                <a:latin typeface="Times New Roman"/>
                <a:cs typeface="Times New Roman"/>
              </a:rPr>
              <a:t>the </a:t>
            </a:r>
            <a:r>
              <a:rPr sz="1800" spc="-5" dirty="0">
                <a:latin typeface="Times New Roman"/>
                <a:cs typeface="Times New Roman"/>
              </a:rPr>
              <a:t>cardiovascular </a:t>
            </a:r>
            <a:r>
              <a:rPr sz="1800" spc="-10" dirty="0">
                <a:latin typeface="Times New Roman"/>
                <a:cs typeface="Times New Roman"/>
              </a:rPr>
              <a:t>system.</a:t>
            </a:r>
            <a:r>
              <a:rPr sz="1800" spc="-5" dirty="0">
                <a:latin typeface="Times New Roman"/>
                <a:cs typeface="Times New Roman"/>
              </a:rPr>
              <a:t> Its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general</a:t>
            </a:r>
            <a:r>
              <a:rPr sz="1800" spc="229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action</a:t>
            </a:r>
            <a:r>
              <a:rPr sz="1800" spc="24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is</a:t>
            </a:r>
            <a:r>
              <a:rPr sz="1800" spc="2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to</a:t>
            </a:r>
            <a:r>
              <a:rPr sz="1800" spc="23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mobilize</a:t>
            </a:r>
            <a:r>
              <a:rPr sz="1800" spc="2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the</a:t>
            </a:r>
            <a:r>
              <a:rPr sz="1800" spc="22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body’s</a:t>
            </a:r>
            <a:r>
              <a:rPr sz="1800" spc="2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nervous</a:t>
            </a:r>
            <a:r>
              <a:rPr sz="1800" spc="2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system</a:t>
            </a:r>
            <a:r>
              <a:rPr sz="1800" spc="22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fight-or-flight</a:t>
            </a:r>
            <a:r>
              <a:rPr sz="1800" spc="229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response;</a:t>
            </a:r>
            <a:r>
              <a:rPr sz="1800" spc="229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it</a:t>
            </a:r>
            <a:r>
              <a:rPr sz="1800" spc="229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is</a:t>
            </a:r>
            <a:r>
              <a:rPr sz="1800" spc="2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also</a:t>
            </a:r>
            <a:r>
              <a:rPr sz="1800" spc="23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constantly</a:t>
            </a:r>
            <a:r>
              <a:rPr sz="1800" spc="2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active</a:t>
            </a:r>
            <a:r>
              <a:rPr sz="1800" spc="22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at</a:t>
            </a:r>
            <a:r>
              <a:rPr sz="1800" spc="229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 </a:t>
            </a:r>
            <a:r>
              <a:rPr sz="1800" spc="-44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basal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level</a:t>
            </a:r>
            <a:r>
              <a:rPr sz="1800" spc="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to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maintain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homeostasis.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48741" y="5554167"/>
            <a:ext cx="13271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 MT"/>
                <a:cs typeface="Arial MT"/>
              </a:rPr>
              <a:t>•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47852" y="5604218"/>
            <a:ext cx="4989830" cy="33845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590"/>
              </a:lnSpc>
            </a:pPr>
            <a:r>
              <a:rPr sz="2400" b="1" dirty="0">
                <a:latin typeface="Times New Roman"/>
                <a:cs typeface="Times New Roman"/>
              </a:rPr>
              <a:t>The</a:t>
            </a:r>
            <a:r>
              <a:rPr sz="2400" b="1" spc="14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parasympathetic</a:t>
            </a:r>
            <a:r>
              <a:rPr sz="2400" b="1" spc="16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nervous</a:t>
            </a:r>
            <a:r>
              <a:rPr sz="2400" b="1" spc="16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system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825997" y="5630367"/>
            <a:ext cx="562927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is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an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anatomically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defined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division</a:t>
            </a:r>
            <a:r>
              <a:rPr sz="1800" spc="5" dirty="0">
                <a:latin typeface="Times New Roman"/>
                <a:cs typeface="Times New Roman"/>
              </a:rPr>
              <a:t> of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autonomic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nervous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35253" y="6075984"/>
            <a:ext cx="104368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5" dirty="0">
                <a:latin typeface="Times New Roman"/>
                <a:cs typeface="Times New Roman"/>
              </a:rPr>
              <a:t>system,</a:t>
            </a:r>
            <a:r>
              <a:rPr sz="1800" spc="8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being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that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part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whose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motor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components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run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in </a:t>
            </a:r>
            <a:r>
              <a:rPr sz="1800" spc="-5" dirty="0">
                <a:latin typeface="Times New Roman"/>
                <a:cs typeface="Times New Roman"/>
              </a:rPr>
              <a:t>cranial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nerves</a:t>
            </a:r>
            <a:r>
              <a:rPr sz="1800" spc="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III,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VII,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IX,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and </a:t>
            </a:r>
            <a:r>
              <a:rPr sz="1800" spc="-5" dirty="0">
                <a:latin typeface="Times New Roman"/>
                <a:cs typeface="Times New Roman"/>
              </a:rPr>
              <a:t>X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and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in the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sacral</a:t>
            </a:r>
            <a:r>
              <a:rPr sz="1800" spc="3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nerves</a:t>
            </a:r>
            <a:r>
              <a:rPr sz="1800" spc="-5" dirty="0">
                <a:solidFill>
                  <a:srgbClr val="2D2D2D"/>
                </a:solidFill>
                <a:latin typeface="Arial MT"/>
                <a:cs typeface="Arial MT"/>
              </a:rPr>
              <a:t>.</a:t>
            </a:r>
            <a:endParaRPr sz="1800">
              <a:latin typeface="Arial MT"/>
              <a:cs typeface="Arial MT"/>
            </a:endParaRPr>
          </a:p>
        </p:txBody>
      </p:sp>
      <p:pic>
        <p:nvPicPr>
          <p:cNvPr id="14" name="object 1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28415" y="158495"/>
            <a:ext cx="6687311" cy="707136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3407155" y="172669"/>
            <a:ext cx="5125720" cy="6369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b="1" spc="-74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b="1" spc="-560" dirty="0">
                <a:solidFill>
                  <a:srgbClr val="001F5F"/>
                </a:solidFill>
                <a:latin typeface="Arial"/>
                <a:cs typeface="Arial"/>
              </a:rPr>
              <a:t>u</a:t>
            </a:r>
            <a:r>
              <a:rPr b="1" spc="-484" dirty="0">
                <a:solidFill>
                  <a:srgbClr val="001F5F"/>
                </a:solidFill>
                <a:latin typeface="Arial"/>
                <a:cs typeface="Arial"/>
              </a:rPr>
              <a:t>ton</a:t>
            </a:r>
            <a:r>
              <a:rPr b="1" spc="-580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b="1" spc="-600" dirty="0">
                <a:solidFill>
                  <a:srgbClr val="001F5F"/>
                </a:solidFill>
                <a:latin typeface="Arial"/>
                <a:cs typeface="Arial"/>
              </a:rPr>
              <a:t>mi</a:t>
            </a:r>
            <a:r>
              <a:rPr b="1" spc="-565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b="1" spc="-1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b="1" spc="-530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b="1" spc="-505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b="1" spc="-105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b="1" spc="-600" dirty="0">
                <a:solidFill>
                  <a:srgbClr val="001F5F"/>
                </a:solidFill>
                <a:latin typeface="Arial"/>
                <a:cs typeface="Arial"/>
              </a:rPr>
              <a:t>v</a:t>
            </a:r>
            <a:r>
              <a:rPr b="1" spc="-660" dirty="0">
                <a:solidFill>
                  <a:srgbClr val="001F5F"/>
                </a:solidFill>
                <a:latin typeface="Arial"/>
                <a:cs typeface="Arial"/>
              </a:rPr>
              <a:t>ou</a:t>
            </a:r>
            <a:r>
              <a:rPr b="1" spc="-595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b="1" spc="-2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b="1" spc="-670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b="1" spc="-455" dirty="0">
                <a:solidFill>
                  <a:srgbClr val="001F5F"/>
                </a:solidFill>
                <a:latin typeface="Arial"/>
                <a:cs typeface="Arial"/>
              </a:rPr>
              <a:t>y</a:t>
            </a:r>
            <a:r>
              <a:rPr b="1" spc="-670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b="1" spc="-490" dirty="0">
                <a:solidFill>
                  <a:srgbClr val="001F5F"/>
                </a:solidFill>
                <a:latin typeface="Arial"/>
                <a:cs typeface="Arial"/>
              </a:rPr>
              <a:t>tem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87039" y="121918"/>
            <a:ext cx="5239512" cy="6736078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16607" y="1548383"/>
            <a:ext cx="8847303" cy="48768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212725">
              <a:lnSpc>
                <a:spcPct val="100000"/>
              </a:lnSpc>
              <a:spcBef>
                <a:spcPts val="1300"/>
              </a:spcBef>
            </a:pPr>
            <a:r>
              <a:rPr spc="-10" dirty="0"/>
              <a:t>Following</a:t>
            </a:r>
            <a:r>
              <a:rPr spc="60" dirty="0"/>
              <a:t> </a:t>
            </a:r>
            <a:r>
              <a:rPr dirty="0"/>
              <a:t>are</a:t>
            </a:r>
            <a:r>
              <a:rPr spc="-15" dirty="0"/>
              <a:t> </a:t>
            </a:r>
            <a:r>
              <a:rPr spc="-10" dirty="0"/>
              <a:t>the</a:t>
            </a:r>
            <a:r>
              <a:rPr spc="30" dirty="0"/>
              <a:t> </a:t>
            </a:r>
            <a:r>
              <a:rPr spc="-10" dirty="0"/>
              <a:t>important</a:t>
            </a:r>
            <a:r>
              <a:rPr spc="25" dirty="0"/>
              <a:t> </a:t>
            </a:r>
            <a:r>
              <a:rPr spc="-10" dirty="0"/>
              <a:t>functions</a:t>
            </a:r>
            <a:r>
              <a:rPr spc="40" dirty="0"/>
              <a:t> </a:t>
            </a:r>
            <a:r>
              <a:rPr dirty="0"/>
              <a:t>of</a:t>
            </a:r>
            <a:r>
              <a:rPr spc="-10" dirty="0"/>
              <a:t> the</a:t>
            </a:r>
            <a:r>
              <a:rPr spc="5" dirty="0"/>
              <a:t> </a:t>
            </a:r>
            <a:r>
              <a:rPr spc="-5" dirty="0"/>
              <a:t>peripheral</a:t>
            </a:r>
            <a:r>
              <a:rPr spc="-15" dirty="0"/>
              <a:t> </a:t>
            </a:r>
            <a:r>
              <a:rPr spc="-10" dirty="0"/>
              <a:t>nervous</a:t>
            </a:r>
            <a:r>
              <a:rPr spc="15" dirty="0"/>
              <a:t> </a:t>
            </a:r>
            <a:r>
              <a:rPr spc="-20" dirty="0"/>
              <a:t>system:</a:t>
            </a:r>
          </a:p>
          <a:p>
            <a:pPr marL="404495" indent="-192405">
              <a:lnSpc>
                <a:spcPct val="100000"/>
              </a:lnSpc>
              <a:spcBef>
                <a:spcPts val="1205"/>
              </a:spcBef>
              <a:buSzPct val="95000"/>
              <a:buAutoNum type="arabicPeriod"/>
              <a:tabLst>
                <a:tab pos="405130" algn="l"/>
              </a:tabLst>
            </a:pPr>
            <a:r>
              <a:rPr dirty="0"/>
              <a:t>The</a:t>
            </a:r>
            <a:r>
              <a:rPr spc="10" dirty="0"/>
              <a:t> </a:t>
            </a:r>
            <a:r>
              <a:rPr spc="-5" dirty="0"/>
              <a:t>peripheral</a:t>
            </a:r>
            <a:r>
              <a:rPr spc="-40" dirty="0"/>
              <a:t> </a:t>
            </a:r>
            <a:r>
              <a:rPr spc="-10" dirty="0"/>
              <a:t>nervous</a:t>
            </a:r>
            <a:r>
              <a:rPr spc="50" dirty="0"/>
              <a:t> </a:t>
            </a:r>
            <a:r>
              <a:rPr spc="-15" dirty="0"/>
              <a:t>system</a:t>
            </a:r>
            <a:r>
              <a:rPr spc="40" dirty="0"/>
              <a:t> </a:t>
            </a:r>
            <a:r>
              <a:rPr spc="-10" dirty="0"/>
              <a:t>connects</a:t>
            </a:r>
            <a:r>
              <a:rPr spc="25" dirty="0"/>
              <a:t> </a:t>
            </a:r>
            <a:r>
              <a:rPr spc="-10" dirty="0"/>
              <a:t>the</a:t>
            </a:r>
            <a:r>
              <a:rPr spc="35" dirty="0"/>
              <a:t> </a:t>
            </a:r>
            <a:r>
              <a:rPr spc="-5" dirty="0"/>
              <a:t>brain</a:t>
            </a:r>
            <a:r>
              <a:rPr spc="-20" dirty="0"/>
              <a:t> </a:t>
            </a:r>
            <a:r>
              <a:rPr spc="-10" dirty="0"/>
              <a:t>and</a:t>
            </a:r>
            <a:r>
              <a:rPr spc="15" dirty="0"/>
              <a:t> </a:t>
            </a:r>
            <a:r>
              <a:rPr spc="-10" dirty="0"/>
              <a:t>the</a:t>
            </a:r>
            <a:r>
              <a:rPr spc="35" dirty="0"/>
              <a:t> </a:t>
            </a:r>
            <a:r>
              <a:rPr spc="-10" dirty="0"/>
              <a:t>spinal</a:t>
            </a:r>
            <a:r>
              <a:rPr spc="10" dirty="0"/>
              <a:t> </a:t>
            </a:r>
            <a:r>
              <a:rPr dirty="0"/>
              <a:t>cord</a:t>
            </a:r>
            <a:r>
              <a:rPr spc="-5" dirty="0"/>
              <a:t> to </a:t>
            </a:r>
            <a:r>
              <a:rPr spc="-10" dirty="0"/>
              <a:t>the</a:t>
            </a:r>
            <a:r>
              <a:rPr spc="35" dirty="0"/>
              <a:t> </a:t>
            </a:r>
            <a:r>
              <a:rPr spc="-5" dirty="0"/>
              <a:t>rest</a:t>
            </a:r>
            <a:r>
              <a:rPr spc="-25" dirty="0"/>
              <a:t> </a:t>
            </a:r>
            <a:r>
              <a:rPr dirty="0"/>
              <a:t>of</a:t>
            </a:r>
            <a:r>
              <a:rPr spc="-5" dirty="0"/>
              <a:t> </a:t>
            </a:r>
            <a:r>
              <a:rPr spc="-10" dirty="0"/>
              <a:t>the</a:t>
            </a:r>
            <a:r>
              <a:rPr spc="35" dirty="0"/>
              <a:t> </a:t>
            </a:r>
            <a:r>
              <a:rPr dirty="0"/>
              <a:t>body</a:t>
            </a:r>
            <a:r>
              <a:rPr spc="-25" dirty="0"/>
              <a:t> </a:t>
            </a:r>
            <a:r>
              <a:rPr spc="-10" dirty="0"/>
              <a:t>and</a:t>
            </a:r>
            <a:r>
              <a:rPr spc="15" dirty="0"/>
              <a:t> </a:t>
            </a:r>
            <a:r>
              <a:rPr spc="-10" dirty="0"/>
              <a:t>the</a:t>
            </a:r>
          </a:p>
          <a:p>
            <a:pPr marL="212725">
              <a:lnSpc>
                <a:spcPct val="100000"/>
              </a:lnSpc>
              <a:spcBef>
                <a:spcPts val="1200"/>
              </a:spcBef>
            </a:pPr>
            <a:r>
              <a:rPr spc="-5" dirty="0"/>
              <a:t>external</a:t>
            </a:r>
            <a:r>
              <a:rPr spc="-15" dirty="0"/>
              <a:t> </a:t>
            </a:r>
            <a:r>
              <a:rPr spc="-10" dirty="0"/>
              <a:t>environment.</a:t>
            </a:r>
          </a:p>
          <a:p>
            <a:pPr marL="404495" indent="-192405">
              <a:lnSpc>
                <a:spcPct val="100000"/>
              </a:lnSpc>
              <a:spcBef>
                <a:spcPts val="1200"/>
              </a:spcBef>
              <a:buSzPct val="95000"/>
              <a:buAutoNum type="arabicPeriod" startAt="2"/>
              <a:tabLst>
                <a:tab pos="405130" algn="l"/>
              </a:tabLst>
            </a:pPr>
            <a:r>
              <a:rPr dirty="0"/>
              <a:t>It</a:t>
            </a:r>
            <a:r>
              <a:rPr spc="-30" dirty="0"/>
              <a:t> </a:t>
            </a:r>
            <a:r>
              <a:rPr spc="-10" dirty="0"/>
              <a:t>regulates</a:t>
            </a:r>
            <a:r>
              <a:rPr spc="15" dirty="0"/>
              <a:t> </a:t>
            </a:r>
            <a:r>
              <a:rPr spc="-10" dirty="0"/>
              <a:t>internal</a:t>
            </a:r>
            <a:r>
              <a:rPr spc="20" dirty="0"/>
              <a:t> </a:t>
            </a:r>
            <a:r>
              <a:rPr spc="-10" dirty="0"/>
              <a:t>homeostasis.</a:t>
            </a:r>
          </a:p>
          <a:p>
            <a:pPr marL="404495" indent="-192405">
              <a:lnSpc>
                <a:spcPct val="100000"/>
              </a:lnSpc>
              <a:spcBef>
                <a:spcPts val="1205"/>
              </a:spcBef>
              <a:buSzPct val="95000"/>
              <a:buAutoNum type="arabicPeriod" startAt="2"/>
              <a:tabLst>
                <a:tab pos="405130" algn="l"/>
              </a:tabLst>
            </a:pPr>
            <a:r>
              <a:rPr dirty="0"/>
              <a:t>It</a:t>
            </a:r>
            <a:r>
              <a:rPr spc="-30" dirty="0"/>
              <a:t> </a:t>
            </a:r>
            <a:r>
              <a:rPr spc="-5" dirty="0"/>
              <a:t>can</a:t>
            </a:r>
            <a:r>
              <a:rPr spc="5" dirty="0"/>
              <a:t> </a:t>
            </a:r>
            <a:r>
              <a:rPr spc="-10" dirty="0"/>
              <a:t>regulate</a:t>
            </a:r>
            <a:r>
              <a:rPr spc="5" dirty="0"/>
              <a:t> </a:t>
            </a:r>
            <a:r>
              <a:rPr spc="-10" dirty="0"/>
              <a:t>the</a:t>
            </a:r>
            <a:r>
              <a:rPr spc="25" dirty="0"/>
              <a:t> </a:t>
            </a:r>
            <a:r>
              <a:rPr spc="-10" dirty="0"/>
              <a:t>strength</a:t>
            </a:r>
            <a:r>
              <a:rPr spc="5" dirty="0"/>
              <a:t> </a:t>
            </a:r>
            <a:r>
              <a:rPr dirty="0"/>
              <a:t>of</a:t>
            </a:r>
            <a:r>
              <a:rPr spc="-15" dirty="0"/>
              <a:t> muscle</a:t>
            </a:r>
            <a:r>
              <a:rPr spc="75" dirty="0"/>
              <a:t> </a:t>
            </a:r>
            <a:r>
              <a:rPr spc="-15" dirty="0"/>
              <a:t>contractility.</a:t>
            </a:r>
          </a:p>
          <a:p>
            <a:pPr marL="404495" indent="-192405">
              <a:lnSpc>
                <a:spcPct val="100000"/>
              </a:lnSpc>
              <a:spcBef>
                <a:spcPts val="1200"/>
              </a:spcBef>
              <a:buSzPct val="95000"/>
              <a:buAutoNum type="arabicPeriod" startAt="2"/>
              <a:tabLst>
                <a:tab pos="405130" algn="l"/>
              </a:tabLst>
            </a:pPr>
            <a:r>
              <a:rPr dirty="0"/>
              <a:t>It</a:t>
            </a:r>
            <a:r>
              <a:rPr spc="-25" dirty="0"/>
              <a:t> </a:t>
            </a:r>
            <a:r>
              <a:rPr spc="-5" dirty="0"/>
              <a:t>controls</a:t>
            </a:r>
            <a:r>
              <a:rPr spc="-15" dirty="0"/>
              <a:t> </a:t>
            </a:r>
            <a:r>
              <a:rPr spc="-10" dirty="0"/>
              <a:t>the</a:t>
            </a:r>
            <a:r>
              <a:rPr spc="5" dirty="0"/>
              <a:t> </a:t>
            </a:r>
            <a:r>
              <a:rPr spc="-5" dirty="0"/>
              <a:t>release </a:t>
            </a:r>
            <a:r>
              <a:rPr dirty="0"/>
              <a:t>of</a:t>
            </a:r>
            <a:r>
              <a:rPr spc="-15" dirty="0"/>
              <a:t> </a:t>
            </a:r>
            <a:r>
              <a:rPr spc="-5" dirty="0"/>
              <a:t>secretions</a:t>
            </a:r>
            <a:r>
              <a:rPr spc="-10" dirty="0"/>
              <a:t> </a:t>
            </a:r>
            <a:r>
              <a:rPr spc="-5" dirty="0"/>
              <a:t>from</a:t>
            </a:r>
            <a:r>
              <a:rPr spc="-10" dirty="0"/>
              <a:t> </a:t>
            </a:r>
            <a:r>
              <a:rPr spc="-15" dirty="0"/>
              <a:t>most</a:t>
            </a:r>
            <a:r>
              <a:rPr spc="45" dirty="0"/>
              <a:t> </a:t>
            </a:r>
            <a:r>
              <a:rPr spc="-5" dirty="0"/>
              <a:t>exocrine</a:t>
            </a:r>
            <a:r>
              <a:rPr spc="5" dirty="0"/>
              <a:t> </a:t>
            </a:r>
            <a:r>
              <a:rPr spc="-10" dirty="0"/>
              <a:t>glands.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66216" y="569976"/>
            <a:ext cx="6096000" cy="658368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044346" y="727074"/>
            <a:ext cx="576580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b="1" dirty="0">
                <a:solidFill>
                  <a:srgbClr val="001F5F"/>
                </a:solidFill>
                <a:latin typeface="Times New Roman"/>
                <a:cs typeface="Times New Roman"/>
              </a:rPr>
              <a:t>Peripheral</a:t>
            </a:r>
            <a:r>
              <a:rPr sz="2800" b="1" spc="-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1F5F"/>
                </a:solidFill>
                <a:latin typeface="Times New Roman"/>
                <a:cs typeface="Times New Roman"/>
              </a:rPr>
              <a:t>Nervous</a:t>
            </a:r>
            <a:r>
              <a:rPr sz="2800" b="1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System</a:t>
            </a:r>
            <a:r>
              <a:rPr sz="2800" b="1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1F5F"/>
                </a:solidFill>
                <a:latin typeface="Times New Roman"/>
                <a:cs typeface="Times New Roman"/>
              </a:rPr>
              <a:t>Functions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5920" y="0"/>
            <a:ext cx="8875776" cy="685799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4388" y="31749"/>
            <a:ext cx="329057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10" dirty="0">
                <a:latin typeface="Times New Roman"/>
                <a:cs typeface="Times New Roman"/>
              </a:rPr>
              <a:t>Nervous</a:t>
            </a:r>
            <a:r>
              <a:rPr spc="-130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system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64388" y="1042492"/>
            <a:ext cx="3059430" cy="3528060"/>
          </a:xfrm>
          <a:prstGeom prst="rect">
            <a:avLst/>
          </a:prstGeom>
        </p:spPr>
        <p:txBody>
          <a:bodyPr vert="horz" wrap="square" lIns="0" tIns="56515" rIns="0" bIns="0" rtlCol="0">
            <a:spAutoFit/>
          </a:bodyPr>
          <a:lstStyle/>
          <a:p>
            <a:pPr marL="241300" marR="5080" indent="-229235">
              <a:lnSpc>
                <a:spcPct val="90000"/>
              </a:lnSpc>
              <a:spcBef>
                <a:spcPts val="445"/>
              </a:spcBef>
              <a:buFont typeface="Arial MT"/>
              <a:buChar char="•"/>
              <a:tabLst>
                <a:tab pos="241935" algn="l"/>
              </a:tabLst>
            </a:pPr>
            <a:r>
              <a:rPr sz="2800" spc="-5" dirty="0">
                <a:latin typeface="Calibri"/>
                <a:cs typeface="Calibri"/>
              </a:rPr>
              <a:t>It </a:t>
            </a:r>
            <a:r>
              <a:rPr sz="2800" spc="5" dirty="0">
                <a:latin typeface="Calibri"/>
                <a:cs typeface="Calibri"/>
              </a:rPr>
              <a:t>is an </a:t>
            </a:r>
            <a:r>
              <a:rPr sz="2800" spc="-10" dirty="0">
                <a:latin typeface="Calibri"/>
                <a:cs typeface="Calibri"/>
              </a:rPr>
              <a:t>inter 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connected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network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 cells, tissue and 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organ </a:t>
            </a:r>
            <a:r>
              <a:rPr sz="2800" spc="-10" dirty="0">
                <a:latin typeface="Calibri"/>
                <a:cs typeface="Calibri"/>
              </a:rPr>
              <a:t>that helps </a:t>
            </a:r>
            <a:r>
              <a:rPr sz="2800" spc="-5" dirty="0">
                <a:latin typeface="Calibri"/>
                <a:cs typeface="Calibri"/>
              </a:rPr>
              <a:t>us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to communicate 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with </a:t>
            </a:r>
            <a:r>
              <a:rPr sz="2800" spc="-5" dirty="0">
                <a:latin typeface="Calibri"/>
                <a:cs typeface="Calibri"/>
              </a:rPr>
              <a:t>each other 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and </a:t>
            </a:r>
            <a:r>
              <a:rPr sz="2800" spc="-10" dirty="0">
                <a:latin typeface="Calibri"/>
                <a:cs typeface="Calibri"/>
              </a:rPr>
              <a:t>react against 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environmental 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changes.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05200" y="70102"/>
            <a:ext cx="8578215" cy="666107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65298" y="0"/>
            <a:ext cx="5821045" cy="6369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>
                <a:latin typeface="Calibri Light"/>
                <a:cs typeface="Calibri Light"/>
              </a:rPr>
              <a:t>Functions</a:t>
            </a:r>
            <a:r>
              <a:rPr spc="-65" dirty="0">
                <a:latin typeface="Calibri Light"/>
                <a:cs typeface="Calibri Light"/>
              </a:rPr>
              <a:t> </a:t>
            </a:r>
            <a:r>
              <a:rPr dirty="0">
                <a:latin typeface="Calibri Light"/>
                <a:cs typeface="Calibri Light"/>
              </a:rPr>
              <a:t>of</a:t>
            </a:r>
            <a:r>
              <a:rPr spc="-25" dirty="0">
                <a:latin typeface="Calibri Light"/>
                <a:cs typeface="Calibri Light"/>
              </a:rPr>
              <a:t> </a:t>
            </a:r>
            <a:r>
              <a:rPr dirty="0">
                <a:latin typeface="Calibri Light"/>
                <a:cs typeface="Calibri Light"/>
              </a:rPr>
              <a:t>nervous</a:t>
            </a:r>
            <a:r>
              <a:rPr spc="-70" dirty="0">
                <a:latin typeface="Calibri Light"/>
                <a:cs typeface="Calibri Light"/>
              </a:rPr>
              <a:t> </a:t>
            </a:r>
            <a:r>
              <a:rPr spc="-30" dirty="0">
                <a:latin typeface="Calibri Light"/>
                <a:cs typeface="Calibri Light"/>
              </a:rPr>
              <a:t>system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74142" y="762711"/>
            <a:ext cx="5787390" cy="5925185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241300" marR="161925" indent="-228600">
              <a:lnSpc>
                <a:spcPct val="90100"/>
              </a:lnSpc>
              <a:spcBef>
                <a:spcPts val="400"/>
              </a:spcBef>
              <a:buFont typeface="Arial MT"/>
              <a:buChar char="•"/>
              <a:tabLst>
                <a:tab pos="241300" algn="l"/>
              </a:tabLst>
            </a:pPr>
            <a:r>
              <a:rPr sz="2600" b="1" spc="-10" dirty="0">
                <a:latin typeface="Calibri"/>
                <a:cs typeface="Calibri"/>
              </a:rPr>
              <a:t>Sensation</a:t>
            </a:r>
            <a:r>
              <a:rPr sz="2600" spc="-10" dirty="0">
                <a:latin typeface="Calibri"/>
                <a:cs typeface="Calibri"/>
              </a:rPr>
              <a:t>:</a:t>
            </a:r>
            <a:r>
              <a:rPr sz="2600" spc="5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receiving</a:t>
            </a:r>
            <a:r>
              <a:rPr sz="2600" spc="-40" dirty="0">
                <a:latin typeface="Calibri"/>
                <a:cs typeface="Calibri"/>
              </a:rPr>
              <a:t> </a:t>
            </a:r>
            <a:r>
              <a:rPr sz="2600" spc="-15" dirty="0">
                <a:latin typeface="Calibri"/>
                <a:cs typeface="Calibri"/>
              </a:rPr>
              <a:t>information</a:t>
            </a:r>
            <a:r>
              <a:rPr sz="2600" spc="2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about 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the changes </a:t>
            </a:r>
            <a:r>
              <a:rPr sz="2600" spc="-10" dirty="0">
                <a:latin typeface="Calibri"/>
                <a:cs typeface="Calibri"/>
              </a:rPr>
              <a:t>of </a:t>
            </a:r>
            <a:r>
              <a:rPr sz="2600" spc="-15" dirty="0">
                <a:latin typeface="Calibri"/>
                <a:cs typeface="Calibri"/>
              </a:rPr>
              <a:t>environment </a:t>
            </a:r>
            <a:r>
              <a:rPr sz="2600" spc="-5" dirty="0">
                <a:latin typeface="Calibri"/>
                <a:cs typeface="Calibri"/>
              </a:rPr>
              <a:t>in presence </a:t>
            </a:r>
            <a:r>
              <a:rPr sz="2600" spc="-57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of</a:t>
            </a:r>
            <a:r>
              <a:rPr sz="2600" spc="1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stimuli</a:t>
            </a:r>
            <a:r>
              <a:rPr sz="2600" spc="1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(eg.</a:t>
            </a:r>
            <a:r>
              <a:rPr sz="2600" spc="-20" dirty="0">
                <a:latin typeface="Calibri"/>
                <a:cs typeface="Calibri"/>
              </a:rPr>
              <a:t> taste,</a:t>
            </a:r>
            <a:r>
              <a:rPr sz="2600" spc="1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smell,</a:t>
            </a:r>
            <a:r>
              <a:rPr sz="2600" spc="1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touch,</a:t>
            </a:r>
            <a:r>
              <a:rPr sz="2600" spc="1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sight, </a:t>
            </a:r>
            <a:r>
              <a:rPr sz="2600" spc="-5" dirty="0">
                <a:latin typeface="Calibri"/>
                <a:cs typeface="Calibri"/>
              </a:rPr>
              <a:t> hearing)</a:t>
            </a:r>
            <a:endParaRPr sz="2600">
              <a:latin typeface="Calibri"/>
              <a:cs typeface="Calibri"/>
            </a:endParaRPr>
          </a:p>
          <a:p>
            <a:pPr marL="241300" marR="494665" indent="-228600">
              <a:lnSpc>
                <a:spcPct val="90000"/>
              </a:lnSpc>
              <a:spcBef>
                <a:spcPts val="1010"/>
              </a:spcBef>
              <a:buFont typeface="Arial MT"/>
              <a:buChar char="•"/>
              <a:tabLst>
                <a:tab pos="241300" algn="l"/>
              </a:tabLst>
            </a:pPr>
            <a:r>
              <a:rPr sz="2600" b="1" spc="-20" dirty="0">
                <a:latin typeface="Calibri"/>
                <a:cs typeface="Calibri"/>
              </a:rPr>
              <a:t>Integration</a:t>
            </a:r>
            <a:r>
              <a:rPr sz="2600" spc="-20" dirty="0">
                <a:latin typeface="Calibri"/>
                <a:cs typeface="Calibri"/>
              </a:rPr>
              <a:t>:</a:t>
            </a:r>
            <a:r>
              <a:rPr sz="2600" spc="7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communication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and 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15" dirty="0">
                <a:latin typeface="Calibri"/>
                <a:cs typeface="Calibri"/>
              </a:rPr>
              <a:t>integration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of</a:t>
            </a:r>
            <a:r>
              <a:rPr sz="2600" spc="-1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received</a:t>
            </a:r>
            <a:r>
              <a:rPr sz="2600" spc="-3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stimuli</a:t>
            </a:r>
            <a:r>
              <a:rPr sz="2600" spc="15" dirty="0">
                <a:latin typeface="Calibri"/>
                <a:cs typeface="Calibri"/>
              </a:rPr>
              <a:t> </a:t>
            </a:r>
            <a:r>
              <a:rPr sz="2600" spc="-20" dirty="0">
                <a:latin typeface="Calibri"/>
                <a:cs typeface="Calibri"/>
              </a:rPr>
              <a:t>to </a:t>
            </a:r>
            <a:r>
              <a:rPr sz="2600" spc="-15" dirty="0">
                <a:latin typeface="Calibri"/>
                <a:cs typeface="Calibri"/>
              </a:rPr>
              <a:t> interpret </a:t>
            </a:r>
            <a:r>
              <a:rPr sz="2600" spc="-5" dirty="0">
                <a:latin typeface="Calibri"/>
                <a:cs typeface="Calibri"/>
              </a:rPr>
              <a:t>the</a:t>
            </a:r>
            <a:r>
              <a:rPr sz="2600" spc="-1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sensory</a:t>
            </a:r>
            <a:r>
              <a:rPr sz="2600" spc="1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input</a:t>
            </a:r>
            <a:r>
              <a:rPr sz="2600" spc="-15" dirty="0">
                <a:latin typeface="Calibri"/>
                <a:cs typeface="Calibri"/>
              </a:rPr>
              <a:t> </a:t>
            </a:r>
            <a:r>
              <a:rPr sz="2600" spc="-25" dirty="0">
                <a:latin typeface="Calibri"/>
                <a:cs typeface="Calibri"/>
              </a:rPr>
              <a:t>for</a:t>
            </a:r>
            <a:r>
              <a:rPr sz="2600" spc="-5" dirty="0">
                <a:latin typeface="Calibri"/>
                <a:cs typeface="Calibri"/>
              </a:rPr>
              <a:t> </a:t>
            </a:r>
            <a:r>
              <a:rPr sz="2600" spc="-15" dirty="0">
                <a:latin typeface="Calibri"/>
                <a:cs typeface="Calibri"/>
              </a:rPr>
              <a:t>proper </a:t>
            </a:r>
            <a:r>
              <a:rPr sz="2600" spc="-57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action.</a:t>
            </a:r>
            <a:endParaRPr sz="2600">
              <a:latin typeface="Calibri"/>
              <a:cs typeface="Calibri"/>
            </a:endParaRPr>
          </a:p>
          <a:p>
            <a:pPr marL="241300" marR="5080" indent="-228600">
              <a:lnSpc>
                <a:spcPct val="90000"/>
              </a:lnSpc>
              <a:spcBef>
                <a:spcPts val="1010"/>
              </a:spcBef>
              <a:buFont typeface="Arial MT"/>
              <a:buChar char="•"/>
              <a:tabLst>
                <a:tab pos="241300" algn="l"/>
              </a:tabLst>
            </a:pPr>
            <a:r>
              <a:rPr sz="2600" b="1" spc="-15" dirty="0">
                <a:latin typeface="Calibri"/>
                <a:cs typeface="Calibri"/>
              </a:rPr>
              <a:t>Motor</a:t>
            </a:r>
            <a:r>
              <a:rPr sz="2600" b="1" spc="45" dirty="0">
                <a:latin typeface="Calibri"/>
                <a:cs typeface="Calibri"/>
              </a:rPr>
              <a:t> </a:t>
            </a:r>
            <a:r>
              <a:rPr sz="2600" b="1" spc="-10" dirty="0">
                <a:latin typeface="Calibri"/>
                <a:cs typeface="Calibri"/>
              </a:rPr>
              <a:t>output</a:t>
            </a:r>
            <a:r>
              <a:rPr sz="2600" spc="-10" dirty="0">
                <a:latin typeface="Calibri"/>
                <a:cs typeface="Calibri"/>
              </a:rPr>
              <a:t>:</a:t>
            </a:r>
            <a:r>
              <a:rPr sz="2600" spc="6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It </a:t>
            </a:r>
            <a:r>
              <a:rPr sz="2600" spc="-15" dirty="0">
                <a:latin typeface="Calibri"/>
                <a:cs typeface="Calibri"/>
              </a:rPr>
              <a:t>creates</a:t>
            </a:r>
            <a:r>
              <a:rPr sz="2600" spc="-10" dirty="0">
                <a:latin typeface="Calibri"/>
                <a:cs typeface="Calibri"/>
              </a:rPr>
              <a:t> some</a:t>
            </a:r>
            <a:r>
              <a:rPr sz="2600" spc="1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responses </a:t>
            </a:r>
            <a:r>
              <a:rPr sz="2600" spc="-575" dirty="0">
                <a:latin typeface="Calibri"/>
                <a:cs typeface="Calibri"/>
              </a:rPr>
              <a:t> </a:t>
            </a:r>
            <a:r>
              <a:rPr sz="2600" spc="-15" dirty="0">
                <a:latin typeface="Calibri"/>
                <a:cs typeface="Calibri"/>
              </a:rPr>
              <a:t>against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received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signal</a:t>
            </a:r>
            <a:r>
              <a:rPr sz="2600" spc="15" dirty="0">
                <a:latin typeface="Calibri"/>
                <a:cs typeface="Calibri"/>
              </a:rPr>
              <a:t> </a:t>
            </a:r>
            <a:r>
              <a:rPr sz="2600" spc="-15" dirty="0">
                <a:latin typeface="Calibri"/>
                <a:cs typeface="Calibri"/>
              </a:rPr>
              <a:t>by</a:t>
            </a:r>
            <a:r>
              <a:rPr sz="2600" spc="1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stimuli. </a:t>
            </a:r>
            <a:r>
              <a:rPr sz="2600" spc="-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voluntary</a:t>
            </a:r>
            <a:r>
              <a:rPr sz="2600" spc="-1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(contraction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of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25" dirty="0">
                <a:latin typeface="Calibri"/>
                <a:cs typeface="Calibri"/>
              </a:rPr>
              <a:t>skeletal</a:t>
            </a:r>
            <a:r>
              <a:rPr sz="2600" spc="1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muscle) </a:t>
            </a:r>
            <a:r>
              <a:rPr sz="2600" spc="-57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and </a:t>
            </a:r>
            <a:r>
              <a:rPr sz="2600" spc="-15" dirty="0">
                <a:latin typeface="Calibri"/>
                <a:cs typeface="Calibri"/>
              </a:rPr>
              <a:t>involuntary</a:t>
            </a:r>
            <a:r>
              <a:rPr sz="2600" spc="-10" dirty="0">
                <a:latin typeface="Calibri"/>
                <a:cs typeface="Calibri"/>
              </a:rPr>
              <a:t> (regulation</a:t>
            </a:r>
            <a:r>
              <a:rPr sz="2600" spc="-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of</a:t>
            </a:r>
            <a:r>
              <a:rPr sz="2600" spc="1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cardiac </a:t>
            </a:r>
            <a:r>
              <a:rPr sz="2600" spc="-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muscle</a:t>
            </a:r>
            <a:r>
              <a:rPr sz="2600" spc="-5" dirty="0">
                <a:latin typeface="Calibri"/>
                <a:cs typeface="Calibri"/>
              </a:rPr>
              <a:t> and gland) </a:t>
            </a:r>
            <a:r>
              <a:rPr sz="2600" spc="-10" dirty="0">
                <a:latin typeface="Calibri"/>
                <a:cs typeface="Calibri"/>
              </a:rPr>
              <a:t>response.</a:t>
            </a:r>
            <a:endParaRPr sz="26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241300" algn="l"/>
              </a:tabLst>
            </a:pPr>
            <a:r>
              <a:rPr sz="2600" spc="-15" dirty="0">
                <a:latin typeface="Calibri"/>
                <a:cs typeface="Calibri"/>
              </a:rPr>
              <a:t>Mental </a:t>
            </a:r>
            <a:r>
              <a:rPr sz="2600" spc="-5" dirty="0">
                <a:latin typeface="Calibri"/>
                <a:cs typeface="Calibri"/>
              </a:rPr>
              <a:t>activity</a:t>
            </a:r>
            <a:endParaRPr sz="26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700"/>
              </a:spcBef>
              <a:buFont typeface="Arial MT"/>
              <a:buChar char="•"/>
              <a:tabLst>
                <a:tab pos="241300" algn="l"/>
              </a:tabLst>
            </a:pPr>
            <a:r>
              <a:rPr sz="2600" spc="-15" dirty="0">
                <a:latin typeface="Calibri"/>
                <a:cs typeface="Calibri"/>
              </a:rPr>
              <a:t>Homeostasis</a:t>
            </a:r>
            <a:endParaRPr sz="26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00924" y="679704"/>
            <a:ext cx="5791075" cy="594511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81376" y="0"/>
            <a:ext cx="6436995" cy="6369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-30" dirty="0">
                <a:latin typeface="Calibri Light"/>
                <a:cs typeface="Calibri Light"/>
              </a:rPr>
              <a:t>Classification</a:t>
            </a:r>
            <a:r>
              <a:rPr spc="-145" dirty="0">
                <a:latin typeface="Calibri Light"/>
                <a:cs typeface="Calibri Light"/>
              </a:rPr>
              <a:t> </a:t>
            </a:r>
            <a:r>
              <a:rPr dirty="0">
                <a:latin typeface="Calibri Light"/>
                <a:cs typeface="Calibri Light"/>
              </a:rPr>
              <a:t>of</a:t>
            </a:r>
            <a:r>
              <a:rPr spc="-100" dirty="0">
                <a:latin typeface="Calibri Light"/>
                <a:cs typeface="Calibri Light"/>
              </a:rPr>
              <a:t> </a:t>
            </a:r>
            <a:r>
              <a:rPr spc="-25" dirty="0">
                <a:latin typeface="Calibri Light"/>
                <a:cs typeface="Calibri Light"/>
              </a:rPr>
              <a:t>Nervous</a:t>
            </a:r>
            <a:r>
              <a:rPr spc="-140" dirty="0">
                <a:latin typeface="Calibri Light"/>
                <a:cs typeface="Calibri Light"/>
              </a:rPr>
              <a:t> </a:t>
            </a:r>
            <a:r>
              <a:rPr spc="-50" dirty="0">
                <a:latin typeface="Calibri Light"/>
                <a:cs typeface="Calibri Light"/>
              </a:rPr>
              <a:t>system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96311" y="661415"/>
            <a:ext cx="7702296" cy="619658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41494" y="0"/>
            <a:ext cx="2517775" cy="6369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-20" dirty="0">
                <a:latin typeface="Calibri Light"/>
                <a:cs typeface="Calibri Light"/>
              </a:rPr>
              <a:t>Nerve</a:t>
            </a:r>
            <a:r>
              <a:rPr spc="-200" dirty="0">
                <a:latin typeface="Calibri Light"/>
                <a:cs typeface="Calibri Light"/>
              </a:rPr>
              <a:t> </a:t>
            </a:r>
            <a:r>
              <a:rPr spc="-15" dirty="0">
                <a:latin typeface="Calibri Light"/>
                <a:cs typeface="Calibri Light"/>
              </a:rPr>
              <a:t>tissue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93039" y="968827"/>
            <a:ext cx="3613150" cy="4760595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65"/>
              </a:spcBef>
            </a:pPr>
            <a:r>
              <a:rPr sz="2800" dirty="0">
                <a:latin typeface="Calibri"/>
                <a:cs typeface="Calibri"/>
              </a:rPr>
              <a:t>Composed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of:</a:t>
            </a:r>
            <a:endParaRPr sz="2800">
              <a:latin typeface="Calibri"/>
              <a:cs typeface="Calibri"/>
            </a:endParaRPr>
          </a:p>
          <a:p>
            <a:pPr marL="241300" marR="434340" indent="-228600">
              <a:lnSpc>
                <a:spcPts val="3030"/>
              </a:lnSpc>
              <a:spcBef>
                <a:spcPts val="1050"/>
              </a:spcBef>
              <a:buFont typeface="Arial MT"/>
              <a:buChar char="•"/>
              <a:tabLst>
                <a:tab pos="241300" algn="l"/>
              </a:tabLst>
            </a:pPr>
            <a:r>
              <a:rPr sz="2800" spc="-5" dirty="0">
                <a:latin typeface="Calibri"/>
                <a:cs typeface="Calibri"/>
              </a:rPr>
              <a:t>Neuron: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receive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and </a:t>
            </a:r>
            <a:r>
              <a:rPr sz="2800" spc="-6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transmit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impulses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 MT"/>
              <a:buChar char="•"/>
            </a:pPr>
            <a:endParaRPr sz="4050">
              <a:latin typeface="Calibri"/>
              <a:cs typeface="Calibri"/>
            </a:endParaRPr>
          </a:p>
          <a:p>
            <a:pPr marL="241300" marR="5080" indent="-228600">
              <a:lnSpc>
                <a:spcPct val="90000"/>
              </a:lnSpc>
              <a:buFont typeface="Arial MT"/>
              <a:buChar char="•"/>
              <a:tabLst>
                <a:tab pos="241300" algn="l"/>
                <a:tab pos="1898014" algn="l"/>
              </a:tabLst>
            </a:pPr>
            <a:r>
              <a:rPr sz="2800" spc="-5" dirty="0">
                <a:latin typeface="Calibri"/>
                <a:cs typeface="Calibri"/>
              </a:rPr>
              <a:t>Neuroglia:	</a:t>
            </a:r>
            <a:r>
              <a:rPr sz="2800" dirty="0">
                <a:latin typeface="Calibri"/>
                <a:cs typeface="Calibri"/>
              </a:rPr>
              <a:t>assist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in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propagation </a:t>
            </a:r>
            <a:r>
              <a:rPr sz="2800" dirty="0">
                <a:latin typeface="Calibri"/>
                <a:cs typeface="Calibri"/>
              </a:rPr>
              <a:t>of nerve 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impulse.</a:t>
            </a:r>
            <a:r>
              <a:rPr sz="2800" spc="70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They 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maintain </a:t>
            </a:r>
            <a:r>
              <a:rPr sz="2800" spc="-5" dirty="0">
                <a:latin typeface="Calibri"/>
                <a:cs typeface="Calibri"/>
              </a:rPr>
              <a:t>homeostasis, 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form </a:t>
            </a:r>
            <a:r>
              <a:rPr sz="2800" spc="-15" dirty="0">
                <a:latin typeface="Calibri"/>
                <a:cs typeface="Calibri"/>
              </a:rPr>
              <a:t>myelin, </a:t>
            </a:r>
            <a:r>
              <a:rPr sz="2800" spc="-5" dirty="0">
                <a:latin typeface="Calibri"/>
                <a:cs typeface="Calibri"/>
              </a:rPr>
              <a:t>and 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provide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protection</a:t>
            </a:r>
            <a:endParaRPr sz="2800">
              <a:latin typeface="Calibri"/>
              <a:cs typeface="Calibri"/>
            </a:endParaRPr>
          </a:p>
          <a:p>
            <a:pPr marL="241300">
              <a:lnSpc>
                <a:spcPts val="3025"/>
              </a:lnSpc>
            </a:pPr>
            <a:r>
              <a:rPr sz="2800" spc="-15" dirty="0">
                <a:latin typeface="Calibri"/>
                <a:cs typeface="Calibri"/>
              </a:rPr>
              <a:t>for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neurons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96511" y="1103375"/>
            <a:ext cx="8095487" cy="575462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64709" y="20777"/>
            <a:ext cx="2868295" cy="6369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-35" dirty="0">
                <a:latin typeface="Calibri Light"/>
                <a:cs typeface="Calibri Light"/>
              </a:rPr>
              <a:t>Neuroglial</a:t>
            </a:r>
            <a:r>
              <a:rPr spc="-180" dirty="0">
                <a:latin typeface="Calibri Light"/>
                <a:cs typeface="Calibri Light"/>
              </a:rPr>
              <a:t> </a:t>
            </a:r>
            <a:r>
              <a:rPr spc="-10" dirty="0">
                <a:latin typeface="Calibri Light"/>
                <a:cs typeface="Calibri Light"/>
              </a:rPr>
              <a:t>cell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02488" y="653175"/>
            <a:ext cx="5591810" cy="5716905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241300" indent="-229235">
              <a:lnSpc>
                <a:spcPct val="100000"/>
              </a:lnSpc>
              <a:spcBef>
                <a:spcPts val="775"/>
              </a:spcBef>
              <a:buFont typeface="Arial MT"/>
              <a:buChar char="•"/>
              <a:tabLst>
                <a:tab pos="241935" algn="l"/>
              </a:tabLst>
            </a:pPr>
            <a:r>
              <a:rPr sz="2800" spc="-30" dirty="0">
                <a:latin typeface="Calibri"/>
                <a:cs typeface="Calibri"/>
              </a:rPr>
              <a:t>Type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neuroglial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cell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in </a:t>
            </a:r>
            <a:r>
              <a:rPr sz="2800" spc="-5" dirty="0">
                <a:latin typeface="Calibri"/>
                <a:cs typeface="Calibri"/>
              </a:rPr>
              <a:t>CNS:</a:t>
            </a:r>
            <a:endParaRPr sz="2800">
              <a:latin typeface="Calibri"/>
              <a:cs typeface="Calibri"/>
            </a:endParaRPr>
          </a:p>
          <a:p>
            <a:pPr marL="527685" indent="-515620">
              <a:lnSpc>
                <a:spcPct val="100000"/>
              </a:lnSpc>
              <a:spcBef>
                <a:spcPts val="675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800" spc="-10" dirty="0">
                <a:latin typeface="Calibri"/>
                <a:cs typeface="Calibri"/>
              </a:rPr>
              <a:t>Oligodendrocytes: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form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myelin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sheath</a:t>
            </a:r>
            <a:endParaRPr sz="2000">
              <a:latin typeface="Calibri"/>
              <a:cs typeface="Calibri"/>
            </a:endParaRPr>
          </a:p>
          <a:p>
            <a:pPr marL="527685" indent="-515620">
              <a:lnSpc>
                <a:spcPts val="3254"/>
              </a:lnSpc>
              <a:spcBef>
                <a:spcPts val="67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800" spc="-5" dirty="0">
                <a:latin typeface="Calibri"/>
                <a:cs typeface="Calibri"/>
              </a:rPr>
              <a:t>Astrocytes: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recycle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neuro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transmitter</a:t>
            </a:r>
            <a:r>
              <a:rPr sz="2000" spc="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endParaRPr sz="2000">
              <a:latin typeface="Calibri"/>
              <a:cs typeface="Calibri"/>
            </a:endParaRPr>
          </a:p>
          <a:p>
            <a:pPr marL="527685">
              <a:lnSpc>
                <a:spcPts val="2295"/>
              </a:lnSpc>
            </a:pPr>
            <a:r>
              <a:rPr sz="2000" spc="-15" dirty="0">
                <a:latin typeface="Calibri"/>
                <a:cs typeface="Calibri"/>
              </a:rPr>
              <a:t>control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chemical</a:t>
            </a:r>
            <a:r>
              <a:rPr sz="2000" spc="7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environment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of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neuron.</a:t>
            </a:r>
            <a:endParaRPr sz="2000">
              <a:latin typeface="Calibri"/>
              <a:cs typeface="Calibri"/>
            </a:endParaRPr>
          </a:p>
          <a:p>
            <a:pPr marL="527685" indent="-515620">
              <a:lnSpc>
                <a:spcPts val="3270"/>
              </a:lnSpc>
              <a:spcBef>
                <a:spcPts val="620"/>
              </a:spcBef>
              <a:buAutoNum type="arabicPeriod" startAt="3"/>
              <a:tabLst>
                <a:tab pos="527685" algn="l"/>
                <a:tab pos="528320" algn="l"/>
              </a:tabLst>
            </a:pPr>
            <a:r>
              <a:rPr sz="2800" spc="-5" dirty="0">
                <a:latin typeface="Calibri"/>
                <a:cs typeface="Calibri"/>
              </a:rPr>
              <a:t>Microglial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cell:</a:t>
            </a:r>
            <a:r>
              <a:rPr sz="2800" spc="-19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specialized</a:t>
            </a:r>
            <a:r>
              <a:rPr sz="2000" spc="8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macrophage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and</a:t>
            </a:r>
            <a:endParaRPr sz="2000">
              <a:latin typeface="Calibri"/>
              <a:cs typeface="Calibri"/>
            </a:endParaRPr>
          </a:p>
          <a:p>
            <a:pPr marL="527685">
              <a:lnSpc>
                <a:spcPts val="2310"/>
              </a:lnSpc>
            </a:pPr>
            <a:r>
              <a:rPr sz="2000" spc="-5" dirty="0">
                <a:latin typeface="Calibri"/>
                <a:cs typeface="Calibri"/>
              </a:rPr>
              <a:t>helps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in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phagocytosis.</a:t>
            </a:r>
            <a:endParaRPr sz="2000">
              <a:latin typeface="Calibri"/>
              <a:cs typeface="Calibri"/>
            </a:endParaRPr>
          </a:p>
          <a:p>
            <a:pPr marL="527685" indent="-515620">
              <a:lnSpc>
                <a:spcPts val="3190"/>
              </a:lnSpc>
              <a:spcBef>
                <a:spcPts val="620"/>
              </a:spcBef>
              <a:buAutoNum type="arabicPeriod" startAt="4"/>
              <a:tabLst>
                <a:tab pos="527685" algn="l"/>
                <a:tab pos="528320" algn="l"/>
              </a:tabLst>
            </a:pPr>
            <a:r>
              <a:rPr sz="2800" spc="-5" dirty="0">
                <a:latin typeface="Calibri"/>
                <a:cs typeface="Calibri"/>
              </a:rPr>
              <a:t>Ependymal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cell: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line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the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spinal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cord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endParaRPr sz="2000">
              <a:latin typeface="Calibri"/>
              <a:cs typeface="Calibri"/>
            </a:endParaRPr>
          </a:p>
          <a:p>
            <a:pPr marL="527685">
              <a:lnSpc>
                <a:spcPts val="3190"/>
              </a:lnSpc>
            </a:pPr>
            <a:r>
              <a:rPr sz="2000" spc="-5" dirty="0">
                <a:latin typeface="Calibri"/>
                <a:cs typeface="Calibri"/>
              </a:rPr>
              <a:t>helps in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secretion</a:t>
            </a:r>
            <a:r>
              <a:rPr sz="2000" spc="4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of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CSF</a:t>
            </a:r>
            <a:r>
              <a:rPr sz="2800" spc="-5" dirty="0"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  <a:p>
            <a:pPr marL="241300" indent="-229235">
              <a:lnSpc>
                <a:spcPct val="100000"/>
              </a:lnSpc>
              <a:spcBef>
                <a:spcPts val="670"/>
              </a:spcBef>
              <a:buFont typeface="Arial MT"/>
              <a:buChar char="•"/>
              <a:tabLst>
                <a:tab pos="241935" algn="l"/>
              </a:tabLst>
            </a:pPr>
            <a:r>
              <a:rPr sz="2800" spc="-30" dirty="0">
                <a:latin typeface="Calibri"/>
                <a:cs typeface="Calibri"/>
              </a:rPr>
              <a:t>Type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neuroglial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cell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in </a:t>
            </a:r>
            <a:r>
              <a:rPr sz="2800" spc="-5" dirty="0">
                <a:latin typeface="Calibri"/>
                <a:cs typeface="Calibri"/>
              </a:rPr>
              <a:t>PNS:</a:t>
            </a:r>
            <a:endParaRPr sz="2800">
              <a:latin typeface="Calibri"/>
              <a:cs typeface="Calibri"/>
            </a:endParaRPr>
          </a:p>
          <a:p>
            <a:pPr marL="527685" marR="182880" indent="-515620">
              <a:lnSpc>
                <a:spcPts val="3030"/>
              </a:lnSpc>
              <a:spcBef>
                <a:spcPts val="103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800" spc="-10" dirty="0">
                <a:latin typeface="Calibri"/>
                <a:cs typeface="Calibri"/>
              </a:rPr>
              <a:t>Schwann </a:t>
            </a:r>
            <a:r>
              <a:rPr sz="2800" dirty="0">
                <a:latin typeface="Calibri"/>
                <a:cs typeface="Calibri"/>
              </a:rPr>
              <a:t>cell: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myelination</a:t>
            </a:r>
            <a:r>
              <a:rPr sz="2000" spc="4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and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phagocytic </a:t>
            </a:r>
            <a:r>
              <a:rPr sz="2000" spc="-434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activity</a:t>
            </a:r>
            <a:r>
              <a:rPr sz="2800" spc="-5" dirty="0"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  <a:p>
            <a:pPr marL="527685" indent="-515620">
              <a:lnSpc>
                <a:spcPts val="3270"/>
              </a:lnSpc>
              <a:spcBef>
                <a:spcPts val="62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800" spc="-10" dirty="0">
                <a:latin typeface="Calibri"/>
                <a:cs typeface="Calibri"/>
              </a:rPr>
              <a:t>Satelite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cell: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regulate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external</a:t>
            </a:r>
            <a:r>
              <a:rPr sz="2000" spc="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chemical</a:t>
            </a:r>
            <a:endParaRPr sz="2000">
              <a:latin typeface="Calibri"/>
              <a:cs typeface="Calibri"/>
            </a:endParaRPr>
          </a:p>
          <a:p>
            <a:pPr marL="527685">
              <a:lnSpc>
                <a:spcPts val="2310"/>
              </a:lnSpc>
            </a:pPr>
            <a:r>
              <a:rPr sz="2000" spc="-15" dirty="0">
                <a:latin typeface="Calibri"/>
                <a:cs typeface="Calibri"/>
              </a:rPr>
              <a:t>environment.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66815" y="679704"/>
            <a:ext cx="6425184" cy="574852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29554" y="0"/>
            <a:ext cx="1543050" cy="6369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-40" dirty="0">
                <a:latin typeface="Calibri Light"/>
                <a:cs typeface="Calibri Light"/>
              </a:rPr>
              <a:t>Neuron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8739" y="682320"/>
            <a:ext cx="5749925" cy="6042025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241300" algn="l"/>
              </a:tabLst>
            </a:pPr>
            <a:r>
              <a:rPr sz="2800" spc="-15" dirty="0">
                <a:latin typeface="Calibri"/>
                <a:cs typeface="Calibri"/>
              </a:rPr>
              <a:t>Parts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neuron</a:t>
            </a:r>
            <a:endParaRPr sz="2800">
              <a:latin typeface="Calibri"/>
              <a:cs typeface="Calibri"/>
            </a:endParaRPr>
          </a:p>
          <a:p>
            <a:pPr marL="527685" marR="333375" indent="-515620">
              <a:lnSpc>
                <a:spcPct val="90000"/>
              </a:lnSpc>
              <a:spcBef>
                <a:spcPts val="101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800" dirty="0">
                <a:latin typeface="Calibri"/>
                <a:cs typeface="Calibri"/>
              </a:rPr>
              <a:t>Soma: Body of </a:t>
            </a:r>
            <a:r>
              <a:rPr sz="2800" spc="-10" dirty="0">
                <a:latin typeface="Calibri"/>
                <a:cs typeface="Calibri"/>
              </a:rPr>
              <a:t>neuron. It </a:t>
            </a:r>
            <a:r>
              <a:rPr sz="2800" spc="-15" dirty="0">
                <a:latin typeface="Calibri"/>
                <a:cs typeface="Calibri"/>
              </a:rPr>
              <a:t>contains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nucleus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and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protein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synthesis 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occurs.</a:t>
            </a:r>
            <a:endParaRPr sz="2800">
              <a:latin typeface="Calibri"/>
              <a:cs typeface="Calibri"/>
            </a:endParaRPr>
          </a:p>
          <a:p>
            <a:pPr marL="527685" marR="135255" indent="-515620" algn="just">
              <a:lnSpc>
                <a:spcPts val="3030"/>
              </a:lnSpc>
              <a:spcBef>
                <a:spcPts val="1050"/>
              </a:spcBef>
              <a:buAutoNum type="arabicPeriod"/>
              <a:tabLst>
                <a:tab pos="528320" algn="l"/>
              </a:tabLst>
            </a:pPr>
            <a:r>
              <a:rPr sz="2800" spc="-10" dirty="0">
                <a:latin typeface="Calibri"/>
                <a:cs typeface="Calibri"/>
              </a:rPr>
              <a:t>Axon: cable </a:t>
            </a:r>
            <a:r>
              <a:rPr sz="2800" spc="-25" dirty="0">
                <a:latin typeface="Calibri"/>
                <a:cs typeface="Calibri"/>
              </a:rPr>
              <a:t>like </a:t>
            </a:r>
            <a:r>
              <a:rPr sz="2800" spc="-5" dirty="0">
                <a:latin typeface="Calibri"/>
                <a:cs typeface="Calibri"/>
              </a:rPr>
              <a:t>projection </a:t>
            </a:r>
            <a:r>
              <a:rPr sz="2800" spc="5" dirty="0">
                <a:latin typeface="Calibri"/>
                <a:cs typeface="Calibri"/>
              </a:rPr>
              <a:t>of </a:t>
            </a:r>
            <a:r>
              <a:rPr sz="2800" spc="-5" dirty="0">
                <a:latin typeface="Calibri"/>
                <a:cs typeface="Calibri"/>
              </a:rPr>
              <a:t>nerve </a:t>
            </a:r>
            <a:r>
              <a:rPr sz="2800" spc="-6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cell. </a:t>
            </a:r>
            <a:r>
              <a:rPr sz="2800" spc="-10" dirty="0">
                <a:latin typeface="Calibri"/>
                <a:cs typeface="Calibri"/>
              </a:rPr>
              <a:t>It can conduct </a:t>
            </a:r>
            <a:r>
              <a:rPr sz="2800" spc="-5" dirty="0">
                <a:latin typeface="Calibri"/>
                <a:cs typeface="Calibri"/>
              </a:rPr>
              <a:t>electrical nerve 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impulse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to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another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neuron.</a:t>
            </a:r>
            <a:endParaRPr sz="2800">
              <a:latin typeface="Calibri"/>
              <a:cs typeface="Calibri"/>
            </a:endParaRPr>
          </a:p>
          <a:p>
            <a:pPr marL="527685" marR="5080" indent="-515620">
              <a:lnSpc>
                <a:spcPct val="90000"/>
              </a:lnSpc>
              <a:spcBef>
                <a:spcPts val="93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800" spc="-5" dirty="0">
                <a:latin typeface="Calibri"/>
                <a:cs typeface="Calibri"/>
              </a:rPr>
              <a:t>Dendrite: </a:t>
            </a:r>
            <a:r>
              <a:rPr sz="2800" spc="-10" dirty="0">
                <a:latin typeface="Calibri"/>
                <a:cs typeface="Calibri"/>
              </a:rPr>
              <a:t>branched protoplasmic 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extension </a:t>
            </a:r>
            <a:r>
              <a:rPr sz="2800" dirty="0">
                <a:latin typeface="Calibri"/>
                <a:cs typeface="Calibri"/>
              </a:rPr>
              <a:t>of </a:t>
            </a:r>
            <a:r>
              <a:rPr sz="2800" spc="-5" dirty="0">
                <a:latin typeface="Calibri"/>
                <a:cs typeface="Calibri"/>
              </a:rPr>
              <a:t>nerve </a:t>
            </a:r>
            <a:r>
              <a:rPr sz="2800" dirty="0">
                <a:latin typeface="Calibri"/>
                <a:cs typeface="Calibri"/>
              </a:rPr>
              <a:t>cell. </a:t>
            </a:r>
            <a:r>
              <a:rPr sz="2800" spc="-10" dirty="0">
                <a:latin typeface="Calibri"/>
                <a:cs typeface="Calibri"/>
              </a:rPr>
              <a:t>It can 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propagate </a:t>
            </a:r>
            <a:r>
              <a:rPr sz="2800" spc="-5" dirty="0">
                <a:latin typeface="Calibri"/>
                <a:cs typeface="Calibri"/>
              </a:rPr>
              <a:t>electrical impulse </a:t>
            </a:r>
            <a:r>
              <a:rPr sz="2800" spc="-10" dirty="0">
                <a:latin typeface="Calibri"/>
                <a:cs typeface="Calibri"/>
              </a:rPr>
              <a:t>coming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from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other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neural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cell</a:t>
            </a:r>
            <a:r>
              <a:rPr sz="2800" spc="-15" dirty="0">
                <a:latin typeface="Calibri"/>
                <a:cs typeface="Calibri"/>
              </a:rPr>
              <a:t> to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soma.</a:t>
            </a:r>
            <a:endParaRPr sz="2800">
              <a:latin typeface="Calibri"/>
              <a:cs typeface="Calibri"/>
            </a:endParaRPr>
          </a:p>
          <a:p>
            <a:pPr marL="241300" marR="262255" indent="-228600">
              <a:lnSpc>
                <a:spcPct val="90000"/>
              </a:lnSpc>
              <a:spcBef>
                <a:spcPts val="1010"/>
              </a:spcBef>
              <a:buFont typeface="Arial MT"/>
              <a:buChar char="•"/>
              <a:tabLst>
                <a:tab pos="241300" algn="l"/>
              </a:tabLst>
            </a:pPr>
            <a:r>
              <a:rPr sz="2800" spc="-5" dirty="0">
                <a:latin typeface="Calibri"/>
                <a:cs typeface="Calibri"/>
              </a:rPr>
              <a:t>Myelin </a:t>
            </a:r>
            <a:r>
              <a:rPr sz="2800" spc="-10" dirty="0">
                <a:latin typeface="Calibri"/>
                <a:cs typeface="Calibri"/>
              </a:rPr>
              <a:t>sheath: </a:t>
            </a:r>
            <a:r>
              <a:rPr sz="2800" dirty="0">
                <a:latin typeface="Calibri"/>
                <a:cs typeface="Calibri"/>
              </a:rPr>
              <a:t>lipid rich </a:t>
            </a:r>
            <a:r>
              <a:rPr sz="2800" spc="-15" dirty="0">
                <a:latin typeface="Calibri"/>
                <a:cs typeface="Calibri"/>
              </a:rPr>
              <a:t>substance 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covers </a:t>
            </a:r>
            <a:r>
              <a:rPr sz="2800" spc="-25" dirty="0">
                <a:latin typeface="Calibri"/>
                <a:cs typeface="Calibri"/>
              </a:rPr>
              <a:t>axon </a:t>
            </a:r>
            <a:r>
              <a:rPr sz="2800" spc="-15" dirty="0">
                <a:latin typeface="Calibri"/>
                <a:cs typeface="Calibri"/>
              </a:rPr>
              <a:t>to protect </a:t>
            </a:r>
            <a:r>
              <a:rPr sz="2800" spc="5" dirty="0">
                <a:latin typeface="Calibri"/>
                <a:cs typeface="Calibri"/>
              </a:rPr>
              <a:t>and </a:t>
            </a:r>
            <a:r>
              <a:rPr sz="2800" dirty="0">
                <a:latin typeface="Calibri"/>
                <a:cs typeface="Calibri"/>
              </a:rPr>
              <a:t>speed </a:t>
            </a:r>
            <a:r>
              <a:rPr sz="2800" spc="-5" dirty="0">
                <a:latin typeface="Calibri"/>
                <a:cs typeface="Calibri"/>
              </a:rPr>
              <a:t>up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nerve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impulse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rate.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19011" y="2137705"/>
            <a:ext cx="6143883" cy="314752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10432" y="0"/>
            <a:ext cx="4771390" cy="6369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-15" dirty="0">
                <a:latin typeface="Calibri Light"/>
                <a:cs typeface="Calibri Light"/>
              </a:rPr>
              <a:t>Central</a:t>
            </a:r>
            <a:r>
              <a:rPr spc="-85" dirty="0">
                <a:latin typeface="Calibri Light"/>
                <a:cs typeface="Calibri Light"/>
              </a:rPr>
              <a:t> </a:t>
            </a:r>
            <a:r>
              <a:rPr dirty="0">
                <a:latin typeface="Calibri Light"/>
                <a:cs typeface="Calibri Light"/>
              </a:rPr>
              <a:t>nervous</a:t>
            </a:r>
            <a:r>
              <a:rPr spc="-90" dirty="0">
                <a:latin typeface="Calibri Light"/>
                <a:cs typeface="Calibri Light"/>
              </a:rPr>
              <a:t> </a:t>
            </a:r>
            <a:r>
              <a:rPr spc="-30" dirty="0">
                <a:latin typeface="Calibri Light"/>
                <a:cs typeface="Calibri Light"/>
              </a:rPr>
              <a:t>system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21691" y="833374"/>
            <a:ext cx="5596255" cy="5445760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241300" marR="405765" indent="-228600">
              <a:lnSpc>
                <a:spcPts val="3020"/>
              </a:lnSpc>
              <a:spcBef>
                <a:spcPts val="490"/>
              </a:spcBef>
              <a:buFont typeface="Arial MT"/>
              <a:buChar char="•"/>
              <a:tabLst>
                <a:tab pos="241300" algn="l"/>
              </a:tabLst>
            </a:pPr>
            <a:r>
              <a:rPr sz="2800" dirty="0">
                <a:latin typeface="Calibri"/>
                <a:cs typeface="Calibri"/>
              </a:rPr>
              <a:t>CNS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composed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Brain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and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Spinal </a:t>
            </a:r>
            <a:r>
              <a:rPr sz="2800" spc="-61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cord</a:t>
            </a:r>
            <a:endParaRPr sz="2800">
              <a:latin typeface="Calibri"/>
              <a:cs typeface="Calibri"/>
            </a:endParaRPr>
          </a:p>
          <a:p>
            <a:pPr marL="241300" marR="5080" indent="-228600">
              <a:lnSpc>
                <a:spcPct val="90000"/>
              </a:lnSpc>
              <a:spcBef>
                <a:spcPts val="969"/>
              </a:spcBef>
              <a:buFont typeface="Arial MT"/>
              <a:buChar char="•"/>
              <a:tabLst>
                <a:tab pos="241300" algn="l"/>
              </a:tabLst>
            </a:pP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Brain</a:t>
            </a:r>
            <a:r>
              <a:rPr sz="2800" spc="-5" dirty="0">
                <a:latin typeface="Calibri"/>
                <a:cs typeface="Calibri"/>
              </a:rPr>
              <a:t>: </a:t>
            </a:r>
            <a:r>
              <a:rPr sz="2800" spc="-15" dirty="0">
                <a:latin typeface="Calibri"/>
                <a:cs typeface="Calibri"/>
              </a:rPr>
              <a:t>central organ </a:t>
            </a:r>
            <a:r>
              <a:rPr sz="2800" dirty="0">
                <a:latin typeface="Calibri"/>
                <a:cs typeface="Calibri"/>
              </a:rPr>
              <a:t>of CNS. </a:t>
            </a:r>
            <a:r>
              <a:rPr sz="2800" spc="-5" dirty="0">
                <a:latin typeface="Calibri"/>
                <a:cs typeface="Calibri"/>
              </a:rPr>
              <a:t>It </a:t>
            </a:r>
            <a:r>
              <a:rPr sz="2800" spc="5" dirty="0">
                <a:latin typeface="Calibri"/>
                <a:cs typeface="Calibri"/>
              </a:rPr>
              <a:t>is 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protected by </a:t>
            </a:r>
            <a:r>
              <a:rPr sz="2800" spc="-10" dirty="0">
                <a:latin typeface="Calibri"/>
                <a:cs typeface="Calibri"/>
              </a:rPr>
              <a:t>skull </a:t>
            </a:r>
            <a:r>
              <a:rPr sz="2800" spc="-5" dirty="0">
                <a:latin typeface="Calibri"/>
                <a:cs typeface="Calibri"/>
              </a:rPr>
              <a:t>bone </a:t>
            </a:r>
            <a:r>
              <a:rPr sz="2800" spc="5" dirty="0">
                <a:latin typeface="Calibri"/>
                <a:cs typeface="Calibri"/>
              </a:rPr>
              <a:t>of </a:t>
            </a:r>
            <a:r>
              <a:rPr sz="2800" spc="-5" dirty="0">
                <a:latin typeface="Calibri"/>
                <a:cs typeface="Calibri"/>
              </a:rPr>
              <a:t>head. </a:t>
            </a:r>
            <a:r>
              <a:rPr sz="2800" spc="-10" dirty="0">
                <a:latin typeface="Calibri"/>
                <a:cs typeface="Calibri"/>
              </a:rPr>
              <a:t>It 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receives </a:t>
            </a:r>
            <a:r>
              <a:rPr sz="2800" spc="-5" dirty="0">
                <a:latin typeface="Calibri"/>
                <a:cs typeface="Calibri"/>
              </a:rPr>
              <a:t>the </a:t>
            </a:r>
            <a:r>
              <a:rPr sz="2800" spc="-10" dirty="0">
                <a:latin typeface="Calibri"/>
                <a:cs typeface="Calibri"/>
              </a:rPr>
              <a:t>information from 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sensory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organ </a:t>
            </a:r>
            <a:r>
              <a:rPr sz="2800" spc="-5" dirty="0">
                <a:latin typeface="Calibri"/>
                <a:cs typeface="Calibri"/>
              </a:rPr>
              <a:t>and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30" dirty="0">
                <a:latin typeface="Calibri"/>
                <a:cs typeface="Calibri"/>
              </a:rPr>
              <a:t>make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decision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and</a:t>
            </a:r>
            <a:r>
              <a:rPr sz="2800" spc="-5" dirty="0">
                <a:latin typeface="Calibri"/>
                <a:cs typeface="Calibri"/>
              </a:rPr>
              <a:t> send </a:t>
            </a:r>
            <a:r>
              <a:rPr sz="2800" spc="-15" dirty="0">
                <a:latin typeface="Calibri"/>
                <a:cs typeface="Calibri"/>
              </a:rPr>
              <a:t>to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 </a:t>
            </a:r>
            <a:r>
              <a:rPr sz="2800" dirty="0">
                <a:latin typeface="Calibri"/>
                <a:cs typeface="Calibri"/>
              </a:rPr>
              <a:t>other</a:t>
            </a:r>
            <a:r>
              <a:rPr sz="2800" spc="-15" dirty="0">
                <a:latin typeface="Calibri"/>
                <a:cs typeface="Calibri"/>
              </a:rPr>
              <a:t> organ.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Arial MT"/>
              <a:buChar char="•"/>
            </a:pPr>
            <a:endParaRPr sz="4100">
              <a:latin typeface="Calibri"/>
              <a:cs typeface="Calibri"/>
            </a:endParaRPr>
          </a:p>
          <a:p>
            <a:pPr marL="241300" marR="92710" indent="-228600">
              <a:lnSpc>
                <a:spcPct val="90000"/>
              </a:lnSpc>
              <a:buFont typeface="Arial MT"/>
              <a:buChar char="•"/>
              <a:tabLst>
                <a:tab pos="241300" algn="l"/>
              </a:tabLst>
            </a:pP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Spinal</a:t>
            </a:r>
            <a:r>
              <a:rPr sz="280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cord</a:t>
            </a:r>
            <a:r>
              <a:rPr sz="2800" spc="-15" dirty="0">
                <a:latin typeface="Calibri"/>
                <a:cs typeface="Calibri"/>
              </a:rPr>
              <a:t>: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long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thin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tubular 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structure </a:t>
            </a:r>
            <a:r>
              <a:rPr sz="2800" spc="-5" dirty="0">
                <a:latin typeface="Calibri"/>
                <a:cs typeface="Calibri"/>
              </a:rPr>
              <a:t>made </a:t>
            </a:r>
            <a:r>
              <a:rPr sz="2800" dirty="0">
                <a:latin typeface="Calibri"/>
                <a:cs typeface="Calibri"/>
              </a:rPr>
              <a:t>up of </a:t>
            </a:r>
            <a:r>
              <a:rPr sz="2800" spc="-5" dirty="0">
                <a:latin typeface="Calibri"/>
                <a:cs typeface="Calibri"/>
              </a:rPr>
              <a:t>nerve </a:t>
            </a:r>
            <a:r>
              <a:rPr sz="2800" dirty="0">
                <a:latin typeface="Calibri"/>
                <a:cs typeface="Calibri"/>
              </a:rPr>
              <a:t>tissue. </a:t>
            </a:r>
            <a:r>
              <a:rPr sz="2800" spc="-5" dirty="0">
                <a:latin typeface="Calibri"/>
                <a:cs typeface="Calibri"/>
              </a:rPr>
              <a:t>It </a:t>
            </a:r>
            <a:r>
              <a:rPr sz="2800" spc="-62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can transmit </a:t>
            </a:r>
            <a:r>
              <a:rPr sz="2800" spc="-5" dirty="0">
                <a:latin typeface="Calibri"/>
                <a:cs typeface="Calibri"/>
              </a:rPr>
              <a:t>nerve impulse </a:t>
            </a:r>
            <a:r>
              <a:rPr sz="2800" spc="-10" dirty="0">
                <a:latin typeface="Calibri"/>
                <a:cs typeface="Calibri"/>
              </a:rPr>
              <a:t>from 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motor </a:t>
            </a:r>
            <a:r>
              <a:rPr sz="2800" spc="-20" dirty="0">
                <a:latin typeface="Calibri"/>
                <a:cs typeface="Calibri"/>
              </a:rPr>
              <a:t>cortex </a:t>
            </a:r>
            <a:r>
              <a:rPr sz="2800" spc="-15" dirty="0">
                <a:latin typeface="Calibri"/>
                <a:cs typeface="Calibri"/>
              </a:rPr>
              <a:t>to </a:t>
            </a:r>
            <a:r>
              <a:rPr sz="2800" spc="-5" dirty="0">
                <a:latin typeface="Calibri"/>
                <a:cs typeface="Calibri"/>
              </a:rPr>
              <a:t>body and </a:t>
            </a:r>
            <a:r>
              <a:rPr sz="2800" spc="-10" dirty="0">
                <a:latin typeface="Calibri"/>
                <a:cs typeface="Calibri"/>
              </a:rPr>
              <a:t>from 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sensory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neuron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to</a:t>
            </a:r>
            <a:r>
              <a:rPr sz="2800" dirty="0">
                <a:latin typeface="Calibri"/>
                <a:cs typeface="Calibri"/>
              </a:rPr>
              <a:t> sensory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cortex.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19800" y="2140783"/>
            <a:ext cx="6028944" cy="416552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1391</Words>
  <Application>Microsoft Office PowerPoint</Application>
  <PresentationFormat>Widescreen</PresentationFormat>
  <Paragraphs>171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5" baseType="lpstr">
      <vt:lpstr>Arial</vt:lpstr>
      <vt:lpstr>Arial Black</vt:lpstr>
      <vt:lpstr>Arial MT</vt:lpstr>
      <vt:lpstr>Calibri</vt:lpstr>
      <vt:lpstr>Calibri Light</vt:lpstr>
      <vt:lpstr>Courier New</vt:lpstr>
      <vt:lpstr>Microsoft Sans Serif</vt:lpstr>
      <vt:lpstr>Nirmala UI</vt:lpstr>
      <vt:lpstr>Segoe UI Symbol</vt:lpstr>
      <vt:lpstr>Times New Roman</vt:lpstr>
      <vt:lpstr>Office Theme</vt:lpstr>
      <vt:lpstr>UNIT- IV</vt:lpstr>
      <vt:lpstr>PowerPoint Presentation</vt:lpstr>
      <vt:lpstr>Nervous system</vt:lpstr>
      <vt:lpstr>Functions of nervous system</vt:lpstr>
      <vt:lpstr>Classification of Nervous system</vt:lpstr>
      <vt:lpstr>Nerve tissue</vt:lpstr>
      <vt:lpstr>Neuroglial cell</vt:lpstr>
      <vt:lpstr>Neuron</vt:lpstr>
      <vt:lpstr>Central nervous system</vt:lpstr>
      <vt:lpstr>PowerPoint Presentation</vt:lpstr>
      <vt:lpstr>Brain</vt:lpstr>
      <vt:lpstr>Meninges</vt:lpstr>
      <vt:lpstr>CSF</vt:lpstr>
      <vt:lpstr>Spinal Cord</vt:lpstr>
      <vt:lpstr>PowerPoint Presentation</vt:lpstr>
      <vt:lpstr>Peripheral Nervous System</vt:lpstr>
      <vt:lpstr>A set of 12 peripheral nerves emerging from the brain that innervate the structures of  the head, neck, thorax and abdomen.</vt:lpstr>
      <vt:lpstr>PowerPoint Presentation</vt:lpstr>
      <vt:lpstr>Spinal nerves</vt:lpstr>
      <vt:lpstr>Autonomic nervous system</vt:lpstr>
      <vt:lpstr>PowerPoint Presentation</vt:lpstr>
      <vt:lpstr>PowerPoint Presentation</vt:lpstr>
      <vt:lpstr>Peripheral Nervous System Functions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UNIT- IV</dc:title>
  <cp:lastModifiedBy>user</cp:lastModifiedBy>
  <cp:revision>1</cp:revision>
  <dcterms:created xsi:type="dcterms:W3CDTF">2024-04-10T07:00:02Z</dcterms:created>
  <dcterms:modified xsi:type="dcterms:W3CDTF">2024-04-10T07:06:30Z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2024-03-15T00:00:00Z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2024-04-10T00:00:00Z</vt:filetime>
  </property>
</Properties>
</file>