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95" r:id="rId2"/>
    <p:sldId id="262" r:id="rId3"/>
    <p:sldId id="266" r:id="rId4"/>
    <p:sldId id="267" r:id="rId5"/>
    <p:sldId id="268" r:id="rId6"/>
    <p:sldId id="269" r:id="rId7"/>
    <p:sldId id="270" r:id="rId8"/>
    <p:sldId id="271" r:id="rId9"/>
    <p:sldId id="272" r:id="rId10"/>
    <p:sldId id="273" r:id="rId11"/>
    <p:sldId id="274" r:id="rId12"/>
    <p:sldId id="275" r:id="rId13"/>
    <p:sldId id="281" r:id="rId14"/>
    <p:sldId id="279" r:id="rId15"/>
    <p:sldId id="277" r:id="rId16"/>
    <p:sldId id="282" r:id="rId17"/>
    <p:sldId id="278" r:id="rId18"/>
    <p:sldId id="283" r:id="rId19"/>
    <p:sldId id="284" r:id="rId20"/>
    <p:sldId id="285" r:id="rId21"/>
    <p:sldId id="292" r:id="rId22"/>
    <p:sldId id="286" r:id="rId23"/>
    <p:sldId id="287" r:id="rId24"/>
    <p:sldId id="288" r:id="rId25"/>
    <p:sldId id="289" r:id="rId26"/>
    <p:sldId id="290" r:id="rId27"/>
    <p:sldId id="291" r:id="rId28"/>
    <p:sldId id="29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FFCC"/>
    <a:srgbClr val="FFFF0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62" autoAdjust="0"/>
    <p:restoredTop sz="96797" autoAdjust="0"/>
  </p:normalViewPr>
  <p:slideViewPr>
    <p:cSldViewPr>
      <p:cViewPr varScale="1">
        <p:scale>
          <a:sx n="69" d="100"/>
          <a:sy n="69" d="100"/>
        </p:scale>
        <p:origin x="1614" y="48"/>
      </p:cViewPr>
      <p:guideLst>
        <p:guide orient="horz" pos="2160"/>
        <p:guide pos="2880"/>
      </p:guideLst>
    </p:cSldViewPr>
  </p:slideViewPr>
  <p:outlineViewPr>
    <p:cViewPr>
      <p:scale>
        <a:sx n="33" d="100"/>
        <a:sy n="33" d="100"/>
      </p:scale>
      <p:origin x="0" y="168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2457D0-B2BB-4BC8-9A2A-698AA3ACF4D0}" type="datetimeFigureOut">
              <a:rPr lang="en-US" smtClean="0"/>
              <a:pPr/>
              <a:t>4/10/2024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CFAE90-DF6E-4A48-9C6D-B7CEFB66AF19}" type="slidenum">
              <a:rPr lang="en-US" smtClean="0"/>
              <a:pPr/>
              <a:t>‹#›</a:t>
            </a:fld>
            <a:endParaRPr lang="en-US"/>
          </a:p>
        </p:txBody>
      </p:sp>
    </p:spTree>
    <p:extLst>
      <p:ext uri="{BB962C8B-B14F-4D97-AF65-F5344CB8AC3E}">
        <p14:creationId xmlns:p14="http://schemas.microsoft.com/office/powerpoint/2010/main" val="1579988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CFAE90-DF6E-4A48-9C6D-B7CEFB66AF19}" type="slidenum">
              <a:rPr lang="en-US" smtClean="0"/>
              <a:pPr/>
              <a:t>22</a:t>
            </a:fld>
            <a:endParaRPr lang="en-US"/>
          </a:p>
        </p:txBody>
      </p:sp>
    </p:spTree>
    <p:extLst>
      <p:ext uri="{BB962C8B-B14F-4D97-AF65-F5344CB8AC3E}">
        <p14:creationId xmlns:p14="http://schemas.microsoft.com/office/powerpoint/2010/main" val="83022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2278526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3303661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341668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4075862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336432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478016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3815655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1404720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859887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967265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55D4AE-C0BC-4D1E-94B4-B19F22917594}" type="datetimeFigureOut">
              <a:rPr lang="en-US" smtClean="0"/>
              <a:pPr/>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3429360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55D4AE-C0BC-4D1E-94B4-B19F22917594}" type="datetimeFigureOut">
              <a:rPr lang="en-US" smtClean="0"/>
              <a:pPr/>
              <a:t>4/10/2024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A0B4D0-CA38-44E3-AD26-EB42E64D05CE}" type="slidenum">
              <a:rPr lang="en-US" smtClean="0"/>
              <a:pPr/>
              <a:t>‹#›</a:t>
            </a:fld>
            <a:endParaRPr lang="en-US" dirty="0"/>
          </a:p>
        </p:txBody>
      </p:sp>
    </p:spTree>
    <p:extLst>
      <p:ext uri="{BB962C8B-B14F-4D97-AF65-F5344CB8AC3E}">
        <p14:creationId xmlns:p14="http://schemas.microsoft.com/office/powerpoint/2010/main" val="2268181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5"/>
          <p:cNvSpPr txBox="1">
            <a:spLocks noChangeArrowheads="1"/>
          </p:cNvSpPr>
          <p:nvPr/>
        </p:nvSpPr>
        <p:spPr bwMode="auto">
          <a:xfrm>
            <a:off x="228600" y="1371600"/>
            <a:ext cx="9144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endParaRPr lang="en-US" sz="3200" b="1" dirty="0">
              <a:latin typeface="Times New Roman" panose="02020603050405020304" pitchFamily="18" charset="0"/>
              <a:cs typeface="Times New Roman" panose="02020603050405020304" pitchFamily="18" charset="0"/>
            </a:endParaRPr>
          </a:p>
        </p:txBody>
      </p:sp>
      <p:sp>
        <p:nvSpPr>
          <p:cNvPr id="3075" name="Rectangle 6"/>
          <p:cNvSpPr>
            <a:spLocks noChangeArrowheads="1"/>
          </p:cNvSpPr>
          <p:nvPr/>
        </p:nvSpPr>
        <p:spPr bwMode="auto">
          <a:xfrm>
            <a:off x="539750" y="5357813"/>
            <a:ext cx="609600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US" sz="2400" dirty="0">
                <a:solidFill>
                  <a:srgbClr val="0070C0"/>
                </a:solidFill>
                <a:latin typeface="Times New Roman" panose="02020603050405020304" pitchFamily="18" charset="0"/>
                <a:cs typeface="Times New Roman" panose="02020603050405020304" pitchFamily="18" charset="0"/>
              </a:rPr>
              <a:t>Human Anatomy &amp; Physiology </a:t>
            </a:r>
            <a:r>
              <a:rPr lang="en-US" sz="1800" dirty="0">
                <a:cs typeface="Times New Roman" panose="02020603050405020304" pitchFamily="18" charset="0"/>
              </a:rPr>
              <a:t>	</a:t>
            </a:r>
          </a:p>
          <a:p>
            <a:pPr eaLnBrk="1" hangingPunct="1">
              <a:lnSpc>
                <a:spcPct val="100000"/>
              </a:lnSpc>
              <a:spcBef>
                <a:spcPct val="0"/>
              </a:spcBef>
              <a:buFontTx/>
              <a:buNone/>
            </a:pPr>
            <a:r>
              <a:rPr lang="en-US" sz="1800" b="1" dirty="0">
                <a:latin typeface="Times New Roman" panose="02020603050405020304" pitchFamily="18" charset="0"/>
                <a:cs typeface="Times New Roman" panose="02020603050405020304" pitchFamily="18" charset="0"/>
              </a:rPr>
              <a:t>Course code: </a:t>
            </a:r>
            <a:r>
              <a:rPr lang="en-IN" sz="1800" b="1" dirty="0">
                <a:latin typeface="Times New Roman" panose="02020603050405020304" pitchFamily="18" charset="0"/>
                <a:cs typeface="Times New Roman" panose="02020603050405020304" pitchFamily="18" charset="0"/>
              </a:rPr>
              <a:t>BP-101T</a:t>
            </a:r>
            <a:endParaRPr lang="en-US" sz="1800" b="1" dirty="0">
              <a:latin typeface="Times New Roman" panose="02020603050405020304" pitchFamily="18" charset="0"/>
              <a:cs typeface="Times New Roman" panose="02020603050405020304" pitchFamily="18" charset="0"/>
            </a:endParaRPr>
          </a:p>
          <a:p>
            <a:pPr eaLnBrk="1" hangingPunct="1">
              <a:lnSpc>
                <a:spcPct val="100000"/>
              </a:lnSpc>
              <a:spcBef>
                <a:spcPct val="0"/>
              </a:spcBef>
              <a:buFontTx/>
              <a:buNone/>
            </a:pPr>
            <a:r>
              <a:rPr lang="en-US" sz="1800" b="1" dirty="0">
                <a:latin typeface="Times New Roman" panose="02020603050405020304" pitchFamily="18" charset="0"/>
                <a:cs typeface="Times New Roman" panose="02020603050405020304" pitchFamily="18" charset="0"/>
              </a:rPr>
              <a:t>Program: B. Pharm</a:t>
            </a:r>
          </a:p>
        </p:txBody>
      </p:sp>
      <p:pic>
        <p:nvPicPr>
          <p:cNvPr id="1026" name="Picture 2" descr="Circulatory System | Indianapolis Public Libra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58" y="304800"/>
            <a:ext cx="7405345" cy="38878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14341" y="3760787"/>
            <a:ext cx="7015062" cy="1107996"/>
          </a:xfrm>
          <a:prstGeom prst="rect">
            <a:avLst/>
          </a:prstGeom>
        </p:spPr>
        <p:txBody>
          <a:bodyPr wrap="none">
            <a:spAutoFit/>
          </a:bodyPr>
          <a:lstStyle/>
          <a:p>
            <a:r>
              <a:rPr lang="en-US" sz="6600" b="1" dirty="0">
                <a:solidFill>
                  <a:srgbClr val="FF0000"/>
                </a:solidFill>
                <a:effectLst>
                  <a:outerShdw blurRad="38100" dist="38100" dir="2700000" algn="tl">
                    <a:srgbClr val="000000">
                      <a:alpha val="43137"/>
                    </a:srgbClr>
                  </a:outerShdw>
                </a:effectLst>
                <a:latin typeface="Agency FB" panose="020B0503020202020204" pitchFamily="34" charset="0"/>
                <a:cs typeface="Aharoni" panose="02010803020104030203" pitchFamily="2" charset="-79"/>
              </a:rPr>
              <a:t>Cardiovascular system </a:t>
            </a:r>
            <a:endParaRPr lang="en-US" sz="6600" dirty="0">
              <a:solidFill>
                <a:srgbClr val="FF0000"/>
              </a:solidFill>
              <a:effectLst>
                <a:outerShdw blurRad="38100" dist="38100" dir="2700000" algn="tl">
                  <a:srgbClr val="000000">
                    <a:alpha val="43137"/>
                  </a:srgbClr>
                </a:outerShdw>
              </a:effectLst>
              <a:latin typeface="Agency FB" panose="020B0503020202020204" pitchFamily="34" charset="0"/>
              <a:cs typeface="Aharoni" panose="02010803020104030203" pitchFamily="2" charset="-79"/>
            </a:endParaRPr>
          </a:p>
        </p:txBody>
      </p:sp>
    </p:spTree>
    <p:custDataLst>
      <p:tags r:id="rId1"/>
    </p:custDataLst>
    <p:extLst>
      <p:ext uri="{BB962C8B-B14F-4D97-AF65-F5344CB8AC3E}">
        <p14:creationId xmlns:p14="http://schemas.microsoft.com/office/powerpoint/2010/main" val="61830501"/>
      </p:ext>
    </p:extLst>
  </p:cSld>
  <p:clrMapOvr>
    <a:masterClrMapping/>
  </p:clrMapOvr>
  <p:transition>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Autofit/>
          </a:bodyPr>
          <a:lstStyle/>
          <a:p>
            <a:r>
              <a:rPr lang="en-US" sz="3600" b="1" dirty="0">
                <a:solidFill>
                  <a:srgbClr val="FF0000"/>
                </a:solidFill>
                <a:latin typeface="Agency FB" panose="020B0503020202020204" pitchFamily="34" charset="0"/>
              </a:rPr>
              <a:t>Valves of the Heart contd..,</a:t>
            </a:r>
            <a:endParaRPr lang="en-US" sz="3600" b="1" dirty="0">
              <a:solidFill>
                <a:srgbClr val="C00000"/>
              </a:solidFill>
              <a:latin typeface="Agency FB" panose="020B0503020202020204" pitchFamily="34" charset="0"/>
            </a:endParaRPr>
          </a:p>
        </p:txBody>
      </p:sp>
      <p:sp>
        <p:nvSpPr>
          <p:cNvPr id="3" name="Content Placeholder 2"/>
          <p:cNvSpPr>
            <a:spLocks noGrp="1"/>
          </p:cNvSpPr>
          <p:nvPr>
            <p:ph idx="1"/>
          </p:nvPr>
        </p:nvSpPr>
        <p:spPr>
          <a:xfrm>
            <a:off x="380999" y="990600"/>
            <a:ext cx="4105275" cy="5715000"/>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just">
              <a:buNone/>
            </a:pPr>
            <a:r>
              <a:rPr lang="en-US" sz="2800" dirty="0">
                <a:solidFill>
                  <a:srgbClr val="C00000"/>
                </a:solidFill>
              </a:rPr>
              <a:t>The pulmonary valve:</a:t>
            </a:r>
          </a:p>
          <a:p>
            <a:pPr algn="just">
              <a:lnSpc>
                <a:spcPct val="150000"/>
              </a:lnSpc>
            </a:pPr>
            <a:r>
              <a:rPr lang="en-US" sz="2400" dirty="0">
                <a:latin typeface="Times New Roman" pitchFamily="18" charset="0"/>
                <a:cs typeface="Times New Roman" pitchFamily="18" charset="0"/>
              </a:rPr>
              <a:t>Its situated between the right ventricle and the pulmonary valve.</a:t>
            </a:r>
          </a:p>
          <a:p>
            <a:pPr algn="just">
              <a:lnSpc>
                <a:spcPct val="150000"/>
              </a:lnSpc>
            </a:pPr>
            <a:r>
              <a:rPr lang="en-US" sz="2400" dirty="0">
                <a:latin typeface="Times New Roman" pitchFamily="18" charset="0"/>
                <a:cs typeface="Times New Roman" pitchFamily="18" charset="0"/>
              </a:rPr>
              <a:t>Controls the blood leaving the heart.</a:t>
            </a:r>
          </a:p>
          <a:p>
            <a:pPr algn="just">
              <a:lnSpc>
                <a:spcPct val="150000"/>
              </a:lnSpc>
            </a:pPr>
            <a:r>
              <a:rPr lang="en-US" sz="2400" dirty="0">
                <a:latin typeface="Times New Roman" pitchFamily="18" charset="0"/>
                <a:cs typeface="Times New Roman" pitchFamily="18" charset="0"/>
              </a:rPr>
              <a:t>Controls the flow of blood from the right ventricles.</a:t>
            </a:r>
          </a:p>
          <a:p>
            <a:pPr algn="just">
              <a:lnSpc>
                <a:spcPct val="150000"/>
              </a:lnSpc>
            </a:pPr>
            <a:r>
              <a:rPr lang="en-US" sz="2400" dirty="0">
                <a:latin typeface="Times New Roman" pitchFamily="18" charset="0"/>
                <a:cs typeface="Times New Roman" pitchFamily="18" charset="0"/>
              </a:rPr>
              <a:t>Prevents blood flow back to the right ventricle.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8200" y="1905000"/>
            <a:ext cx="4333875" cy="35052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162954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381000"/>
          </a:xfrm>
        </p:spPr>
        <p:txBody>
          <a:bodyPr>
            <a:noAutofit/>
          </a:bodyPr>
          <a:lstStyle/>
          <a:p>
            <a:r>
              <a:rPr lang="en-US" sz="3600" b="1" dirty="0">
                <a:solidFill>
                  <a:srgbClr val="FF0000"/>
                </a:solidFill>
                <a:latin typeface="Agency FB" panose="020B0503020202020204" pitchFamily="34" charset="0"/>
              </a:rPr>
              <a:t>Valves of the Heart contd..,</a:t>
            </a:r>
            <a:endParaRPr lang="en-US" sz="3600" b="1" dirty="0">
              <a:solidFill>
                <a:srgbClr val="C00000"/>
              </a:solidFill>
              <a:latin typeface="Agency FB" panose="020B0503020202020204" pitchFamily="34" charset="0"/>
            </a:endParaRPr>
          </a:p>
        </p:txBody>
      </p:sp>
      <p:sp>
        <p:nvSpPr>
          <p:cNvPr id="3" name="Content Placeholder 2"/>
          <p:cNvSpPr>
            <a:spLocks noGrp="1"/>
          </p:cNvSpPr>
          <p:nvPr>
            <p:ph idx="1"/>
          </p:nvPr>
        </p:nvSpPr>
        <p:spPr>
          <a:xfrm>
            <a:off x="457200" y="1447800"/>
            <a:ext cx="3657600" cy="3124200"/>
          </a:xfrm>
        </p:spPr>
        <p:txBody>
          <a:bodyPr>
            <a:normAutofit/>
          </a:bodyPr>
          <a:lstStyle/>
          <a:p>
            <a:pPr marL="0" indent="0" algn="just">
              <a:buNone/>
            </a:pPr>
            <a:r>
              <a:rPr lang="en-US" sz="2400" dirty="0">
                <a:solidFill>
                  <a:srgbClr val="C00000"/>
                </a:solidFill>
                <a:latin typeface="Times New Roman" pitchFamily="18" charset="0"/>
                <a:cs typeface="Times New Roman" pitchFamily="18" charset="0"/>
              </a:rPr>
              <a:t>The aortic valves:</a:t>
            </a:r>
          </a:p>
          <a:p>
            <a:pPr marL="0" indent="0" algn="just">
              <a:buNone/>
            </a:pPr>
            <a:endParaRPr lang="en-US" sz="2400" dirty="0">
              <a:solidFill>
                <a:srgbClr val="C00000"/>
              </a:solidFill>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Controls blood flow between the left atrium and the aorta.</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1524000"/>
            <a:ext cx="4438650" cy="2971800"/>
          </a:xfrm>
          <a:prstGeom prst="rect">
            <a:avLst/>
          </a:prstGeom>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3225246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457200"/>
          </a:xfrm>
        </p:spPr>
        <p:txBody>
          <a:bodyPr>
            <a:noAutofit/>
          </a:bodyPr>
          <a:lstStyle/>
          <a:p>
            <a:r>
              <a:rPr lang="en-US" sz="3200" b="1" dirty="0">
                <a:solidFill>
                  <a:srgbClr val="FF0000"/>
                </a:solidFill>
                <a:latin typeface="Agency FB" panose="020B0503020202020204" pitchFamily="34" charset="0"/>
              </a:rPr>
              <a:t>Blood vessels attached to heart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600" y="1447800"/>
            <a:ext cx="3962400" cy="3858904"/>
          </a:xfrm>
          <a:prstGeom prst="rect">
            <a:avLst/>
          </a:prstGeom>
        </p:spPr>
        <p:style>
          <a:lnRef idx="2">
            <a:schemeClr val="dk1"/>
          </a:lnRef>
          <a:fillRef idx="1">
            <a:schemeClr val="lt1"/>
          </a:fillRef>
          <a:effectRef idx="0">
            <a:schemeClr val="dk1"/>
          </a:effectRef>
          <a:fontRef idx="minor">
            <a:schemeClr val="dk1"/>
          </a:fontRef>
        </p:style>
      </p:pic>
      <p:sp>
        <p:nvSpPr>
          <p:cNvPr id="9" name="Content Placeholder 2"/>
          <p:cNvSpPr txBox="1">
            <a:spLocks/>
          </p:cNvSpPr>
          <p:nvPr/>
        </p:nvSpPr>
        <p:spPr>
          <a:xfrm>
            <a:off x="1143000" y="990600"/>
            <a:ext cx="4660710" cy="6477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endParaRPr lang="en-US" dirty="0"/>
          </a:p>
        </p:txBody>
      </p:sp>
      <p:sp>
        <p:nvSpPr>
          <p:cNvPr id="4" name="Rectangle 3"/>
          <p:cNvSpPr/>
          <p:nvPr/>
        </p:nvSpPr>
        <p:spPr>
          <a:xfrm>
            <a:off x="457200" y="1286976"/>
            <a:ext cx="4572000" cy="4893647"/>
          </a:xfrm>
          <a:prstGeom prst="rect">
            <a:avLst/>
          </a:prstGeom>
        </p:spPr>
        <p:txBody>
          <a:bodyPr>
            <a:spAutoFit/>
          </a:bodyPr>
          <a:lstStyle/>
          <a:p>
            <a:pPr algn="just"/>
            <a:r>
              <a:rPr lang="en-US" sz="2400" dirty="0">
                <a:solidFill>
                  <a:srgbClr val="C00000"/>
                </a:solidFill>
                <a:latin typeface="Times New Roman" pitchFamily="18" charset="0"/>
                <a:cs typeface="Times New Roman" pitchFamily="18" charset="0"/>
              </a:rPr>
              <a:t>superior vena cava and inferior vena cava.</a:t>
            </a:r>
          </a:p>
          <a:p>
            <a:pPr algn="just"/>
            <a:r>
              <a:rPr lang="en-US" sz="2400" dirty="0">
                <a:latin typeface="Times New Roman" pitchFamily="18" charset="0"/>
                <a:cs typeface="Times New Roman" pitchFamily="18" charset="0"/>
              </a:rPr>
              <a:t>- They carry  venous blood    to heart</a:t>
            </a:r>
          </a:p>
          <a:p>
            <a:pPr algn="just"/>
            <a:r>
              <a:rPr lang="en-US" sz="2400" dirty="0">
                <a:solidFill>
                  <a:srgbClr val="C00000"/>
                </a:solidFill>
                <a:latin typeface="Times New Roman" pitchFamily="18" charset="0"/>
                <a:cs typeface="Times New Roman" pitchFamily="18" charset="0"/>
              </a:rPr>
              <a:t>pulmonary arteries  </a:t>
            </a:r>
          </a:p>
          <a:p>
            <a:pPr algn="just"/>
            <a:r>
              <a:rPr lang="en-US" sz="2400" dirty="0">
                <a:latin typeface="Times New Roman" pitchFamily="18" charset="0"/>
                <a:cs typeface="Times New Roman" pitchFamily="18" charset="0"/>
              </a:rPr>
              <a:t>- It carries venous blood to    lungs for oxygenation.</a:t>
            </a:r>
          </a:p>
          <a:p>
            <a:pPr algn="just"/>
            <a:r>
              <a:rPr lang="en-US" sz="2400" dirty="0">
                <a:solidFill>
                  <a:srgbClr val="C00000"/>
                </a:solidFill>
                <a:latin typeface="Times New Roman" pitchFamily="18" charset="0"/>
                <a:cs typeface="Times New Roman" pitchFamily="18" charset="0"/>
              </a:rPr>
              <a:t>pulmonary veins. </a:t>
            </a:r>
          </a:p>
          <a:p>
            <a:pPr algn="just"/>
            <a:r>
              <a:rPr lang="en-US" sz="2400" dirty="0">
                <a:latin typeface="Times New Roman" pitchFamily="18" charset="0"/>
                <a:cs typeface="Times New Roman" pitchFamily="18" charset="0"/>
              </a:rPr>
              <a:t>- they carry oxygenated    blood to heart </a:t>
            </a:r>
          </a:p>
          <a:p>
            <a:pPr algn="just"/>
            <a:r>
              <a:rPr lang="en-US" sz="2400" dirty="0">
                <a:solidFill>
                  <a:srgbClr val="C00000"/>
                </a:solidFill>
                <a:latin typeface="Times New Roman" pitchFamily="18" charset="0"/>
                <a:cs typeface="Times New Roman" pitchFamily="18" charset="0"/>
              </a:rPr>
              <a:t>Aorta.</a:t>
            </a:r>
          </a:p>
          <a:p>
            <a:pPr algn="just"/>
            <a:r>
              <a:rPr lang="en-US" sz="2400" dirty="0">
                <a:latin typeface="Times New Roman" pitchFamily="18" charset="0"/>
                <a:cs typeface="Times New Roman" pitchFamily="18" charset="0"/>
              </a:rPr>
              <a:t>-it delivers pure blood to all parts of the body.</a:t>
            </a:r>
          </a:p>
        </p:txBody>
      </p:sp>
    </p:spTree>
    <p:extLst>
      <p:ext uri="{BB962C8B-B14F-4D97-AF65-F5344CB8AC3E}">
        <p14:creationId xmlns:p14="http://schemas.microsoft.com/office/powerpoint/2010/main" val="3514112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457200"/>
          </a:xfrm>
        </p:spPr>
        <p:txBody>
          <a:bodyPr>
            <a:noAutofit/>
          </a:bodyPr>
          <a:lstStyle/>
          <a:p>
            <a:r>
              <a:rPr lang="en-US" sz="3600" b="1" dirty="0">
                <a:solidFill>
                  <a:srgbClr val="FF0000"/>
                </a:solidFill>
                <a:latin typeface="Agency FB" panose="020B0503020202020204" pitchFamily="34" charset="0"/>
              </a:rPr>
              <a:t>Arterial and venous system </a:t>
            </a:r>
          </a:p>
        </p:txBody>
      </p:sp>
      <p:sp>
        <p:nvSpPr>
          <p:cNvPr id="3" name="Content Placeholder 2"/>
          <p:cNvSpPr>
            <a:spLocks noGrp="1"/>
          </p:cNvSpPr>
          <p:nvPr>
            <p:ph idx="1"/>
          </p:nvPr>
        </p:nvSpPr>
        <p:spPr>
          <a:xfrm>
            <a:off x="457200" y="1066800"/>
            <a:ext cx="4419600" cy="5715000"/>
          </a:xfrm>
        </p:spPr>
        <p:style>
          <a:lnRef idx="2">
            <a:schemeClr val="dk1"/>
          </a:lnRef>
          <a:fillRef idx="1">
            <a:schemeClr val="lt1"/>
          </a:fillRef>
          <a:effectRef idx="0">
            <a:schemeClr val="dk1"/>
          </a:effectRef>
          <a:fontRef idx="minor">
            <a:schemeClr val="dk1"/>
          </a:fontRef>
        </p:style>
        <p:txBody>
          <a:bodyPr>
            <a:normAutofit/>
          </a:bodyPr>
          <a:lstStyle/>
          <a:p>
            <a:r>
              <a:rPr lang="en-US" sz="2400" dirty="0">
                <a:latin typeface="Times New Roman" pitchFamily="18" charset="0"/>
                <a:cs typeface="Times New Roman" pitchFamily="18" charset="0"/>
              </a:rPr>
              <a:t>The heart pumps blood into arteries and,</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The veins return blood to the heart.</a:t>
            </a:r>
          </a:p>
          <a:p>
            <a:pPr marL="0" indent="0">
              <a:buNone/>
            </a:pPr>
            <a:endParaRPr lang="en-US"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So, arteries carry </a:t>
            </a:r>
            <a:r>
              <a:rPr lang="en-US" sz="2400" b="1" dirty="0">
                <a:latin typeface="Times New Roman" pitchFamily="18" charset="0"/>
                <a:cs typeface="Times New Roman" pitchFamily="18" charset="0"/>
              </a:rPr>
              <a:t>pure blood </a:t>
            </a:r>
            <a:r>
              <a:rPr lang="en-US" sz="2400" dirty="0">
                <a:latin typeface="Times New Roman" pitchFamily="18" charset="0"/>
                <a:cs typeface="Times New Roman" pitchFamily="18" charset="0"/>
              </a:rPr>
              <a:t>away from the heart. Veins carry </a:t>
            </a:r>
            <a:r>
              <a:rPr lang="en-US" sz="2400" b="1" dirty="0">
                <a:latin typeface="Times New Roman" pitchFamily="18" charset="0"/>
                <a:cs typeface="Times New Roman" pitchFamily="18" charset="0"/>
              </a:rPr>
              <a:t>impure blood </a:t>
            </a:r>
            <a:r>
              <a:rPr lang="en-US" sz="2400" dirty="0">
                <a:latin typeface="Times New Roman" pitchFamily="18" charset="0"/>
                <a:cs typeface="Times New Roman" pitchFamily="18" charset="0"/>
              </a:rPr>
              <a:t>to the heart.</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8696"/>
          <a:stretch/>
        </p:blipFill>
        <p:spPr>
          <a:xfrm>
            <a:off x="5181600" y="1828800"/>
            <a:ext cx="3788588" cy="32004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274232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533400"/>
          </a:xfrm>
        </p:spPr>
        <p:txBody>
          <a:bodyPr>
            <a:noAutofit/>
          </a:bodyPr>
          <a:lstStyle/>
          <a:p>
            <a:r>
              <a:rPr lang="en-US" sz="3600" b="1" dirty="0">
                <a:solidFill>
                  <a:srgbClr val="FF0000"/>
                </a:solidFill>
                <a:latin typeface="Agency FB" panose="020B0503020202020204" pitchFamily="34" charset="0"/>
                <a:cs typeface="Times New Roman" pitchFamily="18" charset="0"/>
              </a:rPr>
              <a:t>Structure of arteries &amp; veins</a:t>
            </a:r>
          </a:p>
        </p:txBody>
      </p:sp>
      <p:sp>
        <p:nvSpPr>
          <p:cNvPr id="3" name="Content Placeholder 2"/>
          <p:cNvSpPr>
            <a:spLocks noGrp="1"/>
          </p:cNvSpPr>
          <p:nvPr>
            <p:ph idx="1"/>
          </p:nvPr>
        </p:nvSpPr>
        <p:spPr>
          <a:xfrm>
            <a:off x="381000" y="1219200"/>
            <a:ext cx="4191000" cy="4648200"/>
          </a:xfrm>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2400" dirty="0">
                <a:solidFill>
                  <a:srgbClr val="C00000"/>
                </a:solidFill>
                <a:latin typeface="Times New Roman" pitchFamily="18" charset="0"/>
                <a:cs typeface="Times New Roman" pitchFamily="18" charset="0"/>
              </a:rPr>
              <a:t>Arteries &amp; veins are made of the 3 layer:</a:t>
            </a:r>
          </a:p>
          <a:p>
            <a:pPr algn="just"/>
            <a:r>
              <a:rPr lang="en-US" sz="2400" dirty="0">
                <a:latin typeface="Times New Roman" pitchFamily="18" charset="0"/>
                <a:cs typeface="Times New Roman" pitchFamily="18" charset="0"/>
              </a:rPr>
              <a:t>Tunica adventitia-outer fibrous layer</a:t>
            </a:r>
          </a:p>
          <a:p>
            <a:pPr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Tunica media-middle muscle layer</a:t>
            </a: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Tunica intima-inner serous layer</a:t>
            </a: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600" y="1905000"/>
            <a:ext cx="4114800" cy="32004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538653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76200"/>
            <a:ext cx="8841475" cy="533400"/>
          </a:xfrm>
        </p:spPr>
        <p:txBody>
          <a:bodyPr>
            <a:noAutofit/>
          </a:bodyPr>
          <a:lstStyle/>
          <a:p>
            <a:r>
              <a:rPr lang="en-US" sz="3600" b="1" dirty="0">
                <a:solidFill>
                  <a:srgbClr val="FF0000"/>
                </a:solidFill>
                <a:latin typeface="Agency FB" panose="020B0503020202020204" pitchFamily="34" charset="0"/>
              </a:rPr>
              <a:t>The Arteries</a:t>
            </a:r>
          </a:p>
        </p:txBody>
      </p:sp>
      <p:sp>
        <p:nvSpPr>
          <p:cNvPr id="3" name="Content Placeholder 2"/>
          <p:cNvSpPr>
            <a:spLocks noGrp="1"/>
          </p:cNvSpPr>
          <p:nvPr>
            <p:ph idx="1"/>
          </p:nvPr>
        </p:nvSpPr>
        <p:spPr>
          <a:xfrm>
            <a:off x="457200" y="1066800"/>
            <a:ext cx="4495800" cy="5562600"/>
          </a:xfrm>
        </p:spPr>
        <p:txBody>
          <a:bodyPr/>
          <a:lstStyle/>
          <a:p>
            <a:pPr marL="0" indent="0" algn="just">
              <a:lnSpc>
                <a:spcPct val="200000"/>
              </a:lnSpc>
              <a:buNone/>
            </a:pPr>
            <a:r>
              <a:rPr lang="en-US" sz="2400" dirty="0">
                <a:latin typeface="Times New Roman" pitchFamily="18" charset="0"/>
                <a:cs typeface="Times New Roman" pitchFamily="18" charset="0"/>
              </a:rPr>
              <a:t>Aorta is the main artery in the body. It arises from the left ventricle. Aorta consists of 3 parts:</a:t>
            </a:r>
          </a:p>
          <a:p>
            <a:pPr algn="just">
              <a:lnSpc>
                <a:spcPct val="200000"/>
              </a:lnSpc>
            </a:pPr>
            <a:r>
              <a:rPr lang="en-US" sz="2400" dirty="0">
                <a:latin typeface="Times New Roman" pitchFamily="18" charset="0"/>
                <a:cs typeface="Times New Roman" pitchFamily="18" charset="0"/>
              </a:rPr>
              <a:t>Ascending aorta</a:t>
            </a:r>
          </a:p>
          <a:p>
            <a:pPr algn="just">
              <a:lnSpc>
                <a:spcPct val="200000"/>
              </a:lnSpc>
            </a:pPr>
            <a:r>
              <a:rPr lang="en-US" sz="2400" dirty="0">
                <a:latin typeface="Times New Roman" pitchFamily="18" charset="0"/>
                <a:cs typeface="Times New Roman" pitchFamily="18" charset="0"/>
              </a:rPr>
              <a:t>Arch of aorta</a:t>
            </a:r>
          </a:p>
          <a:p>
            <a:pPr algn="just">
              <a:lnSpc>
                <a:spcPct val="200000"/>
              </a:lnSpc>
            </a:pPr>
            <a:r>
              <a:rPr lang="en-US" sz="2400" dirty="0">
                <a:latin typeface="Times New Roman" pitchFamily="18" charset="0"/>
                <a:cs typeface="Times New Roman" pitchFamily="18" charset="0"/>
              </a:rPr>
              <a:t>Descending aorta.</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1600200"/>
            <a:ext cx="3276600" cy="3581399"/>
          </a:xfrm>
          <a:prstGeom prst="rect">
            <a:avLst/>
          </a:prstGeom>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800947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239"/>
            <a:ext cx="8839200" cy="388961"/>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64824"/>
          </a:xfrm>
        </p:spPr>
      </p:pic>
    </p:spTree>
    <p:extLst>
      <p:ext uri="{BB962C8B-B14F-4D97-AF65-F5344CB8AC3E}">
        <p14:creationId xmlns:p14="http://schemas.microsoft.com/office/powerpoint/2010/main" val="953172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457200"/>
          </a:xfrm>
        </p:spPr>
        <p:txBody>
          <a:bodyPr>
            <a:noAutofit/>
          </a:bodyPr>
          <a:lstStyle/>
          <a:p>
            <a:r>
              <a:rPr lang="en-US" sz="3600" b="1" dirty="0">
                <a:solidFill>
                  <a:srgbClr val="FF0000"/>
                </a:solidFill>
                <a:latin typeface="Agency FB" panose="020B0503020202020204" pitchFamily="34" charset="0"/>
              </a:rPr>
              <a:t>Function of arteries</a:t>
            </a:r>
          </a:p>
        </p:txBody>
      </p:sp>
      <p:sp>
        <p:nvSpPr>
          <p:cNvPr id="3" name="Content Placeholder 2"/>
          <p:cNvSpPr>
            <a:spLocks noGrp="1"/>
          </p:cNvSpPr>
          <p:nvPr>
            <p:ph idx="1"/>
          </p:nvPr>
        </p:nvSpPr>
        <p:spPr>
          <a:xfrm>
            <a:off x="457200" y="1219200"/>
            <a:ext cx="4343400" cy="5486400"/>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lnSpc>
                <a:spcPct val="150000"/>
              </a:lnSpc>
              <a:buNone/>
            </a:pPr>
            <a:r>
              <a:rPr lang="en-US" sz="2400" dirty="0">
                <a:solidFill>
                  <a:srgbClr val="C00000"/>
                </a:solidFill>
                <a:latin typeface="Times New Roman" pitchFamily="18" charset="0"/>
                <a:cs typeface="Times New Roman" pitchFamily="18" charset="0"/>
              </a:rPr>
              <a:t>Ascending aorta:</a:t>
            </a:r>
            <a:r>
              <a:rPr lang="en-US" sz="2400" dirty="0">
                <a:latin typeface="Times New Roman" pitchFamily="18" charset="0"/>
                <a:cs typeface="Times New Roman" pitchFamily="18" charset="0"/>
              </a:rPr>
              <a:t> It supply blood to heart itself.</a:t>
            </a:r>
          </a:p>
          <a:p>
            <a:pPr marL="0" indent="0" algn="just">
              <a:lnSpc>
                <a:spcPct val="150000"/>
              </a:lnSpc>
              <a:buNone/>
            </a:pPr>
            <a:r>
              <a:rPr lang="en-US" sz="2400" dirty="0">
                <a:solidFill>
                  <a:srgbClr val="C00000"/>
                </a:solidFill>
                <a:latin typeface="Times New Roman" pitchFamily="18" charset="0"/>
                <a:cs typeface="Times New Roman" pitchFamily="18" charset="0"/>
              </a:rPr>
              <a:t>Arch of aorta: </a:t>
            </a:r>
            <a:r>
              <a:rPr lang="en-US" sz="2400" dirty="0">
                <a:latin typeface="Times New Roman" pitchFamily="18" charset="0"/>
                <a:cs typeface="Times New Roman" pitchFamily="18" charset="0"/>
              </a:rPr>
              <a:t>It supplies blood to head, neck and upper limbs.</a:t>
            </a:r>
          </a:p>
          <a:p>
            <a:pPr marL="0" indent="0" algn="just">
              <a:lnSpc>
                <a:spcPct val="150000"/>
              </a:lnSpc>
              <a:buNone/>
            </a:pPr>
            <a:r>
              <a:rPr lang="en-US" sz="2400" dirty="0">
                <a:solidFill>
                  <a:srgbClr val="C00000"/>
                </a:solidFill>
                <a:latin typeface="Times New Roman" pitchFamily="18" charset="0"/>
                <a:cs typeface="Times New Roman" pitchFamily="18" charset="0"/>
              </a:rPr>
              <a:t>Descending aorta: </a:t>
            </a:r>
            <a:r>
              <a:rPr lang="en-US" sz="2400" dirty="0">
                <a:latin typeface="Times New Roman" pitchFamily="18" charset="0"/>
                <a:cs typeface="Times New Roman" pitchFamily="18" charset="0"/>
              </a:rPr>
              <a:t>It supplies blood to the body wall of chest and abdominal cavity and its viscera.</a:t>
            </a:r>
          </a:p>
          <a:p>
            <a:pPr marL="0" indent="0">
              <a:buNone/>
            </a:pPr>
            <a:endParaRPr lang="en-US" dirty="0"/>
          </a:p>
          <a:p>
            <a:pPr marL="0" indent="0">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5400" y="1828800"/>
            <a:ext cx="3657600" cy="39624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4004004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763000" cy="381000"/>
          </a:xfrm>
        </p:spPr>
        <p:txBody>
          <a:bodyPr>
            <a:noAutofit/>
          </a:bodyPr>
          <a:lstStyle/>
          <a:p>
            <a:r>
              <a:rPr lang="en-US" sz="3600" b="1" dirty="0">
                <a:solidFill>
                  <a:srgbClr val="FF0000"/>
                </a:solidFill>
                <a:latin typeface="Agency FB" panose="020B0503020202020204" pitchFamily="34" charset="0"/>
              </a:rPr>
              <a:t>Function of veins </a:t>
            </a:r>
          </a:p>
        </p:txBody>
      </p:sp>
      <p:sp>
        <p:nvSpPr>
          <p:cNvPr id="3" name="Content Placeholder 2"/>
          <p:cNvSpPr>
            <a:spLocks noGrp="1"/>
          </p:cNvSpPr>
          <p:nvPr>
            <p:ph idx="1"/>
          </p:nvPr>
        </p:nvSpPr>
        <p:spPr>
          <a:xfrm>
            <a:off x="464024" y="990600"/>
            <a:ext cx="4217158" cy="5715000"/>
          </a:xfrm>
        </p:spPr>
        <p:style>
          <a:lnRef idx="2">
            <a:schemeClr val="dk1"/>
          </a:lnRef>
          <a:fillRef idx="1">
            <a:schemeClr val="lt1"/>
          </a:fillRef>
          <a:effectRef idx="0">
            <a:schemeClr val="dk1"/>
          </a:effectRef>
          <a:fontRef idx="minor">
            <a:schemeClr val="dk1"/>
          </a:fontRef>
        </p:style>
        <p:txBody>
          <a:bodyPr>
            <a:normAutofit/>
          </a:bodyPr>
          <a:lstStyle/>
          <a:p>
            <a:pPr algn="just">
              <a:lnSpc>
                <a:spcPct val="150000"/>
              </a:lnSpc>
              <a:buFont typeface="Wingdings" panose="05000000000000000000" pitchFamily="2" charset="2"/>
              <a:buChar char="v"/>
            </a:pPr>
            <a:r>
              <a:rPr lang="en-US" sz="2400" dirty="0">
                <a:latin typeface="Times New Roman" pitchFamily="18" charset="0"/>
                <a:cs typeface="Times New Roman" pitchFamily="18" charset="0"/>
              </a:rPr>
              <a:t>They are responsible for returning deoxygenated blood back to the heart after arteries carry blood out. </a:t>
            </a:r>
          </a:p>
          <a:p>
            <a:pPr algn="just">
              <a:lnSpc>
                <a:spcPct val="150000"/>
              </a:lnSpc>
              <a:buFont typeface="Wingdings" panose="05000000000000000000" pitchFamily="2" charset="2"/>
              <a:buChar char="v"/>
            </a:pPr>
            <a:r>
              <a:rPr lang="en-US" sz="2400" dirty="0">
                <a:latin typeface="Times New Roman" pitchFamily="18" charset="0"/>
                <a:cs typeface="Times New Roman" pitchFamily="18" charset="0"/>
              </a:rPr>
              <a:t>The vena cava is the largest </a:t>
            </a:r>
            <a:r>
              <a:rPr lang="en-US" sz="2400" b="1" dirty="0">
                <a:latin typeface="Times New Roman" pitchFamily="18" charset="0"/>
                <a:cs typeface="Times New Roman" pitchFamily="18" charset="0"/>
              </a:rPr>
              <a:t>vein</a:t>
            </a:r>
            <a:r>
              <a:rPr lang="en-US" sz="2400" dirty="0">
                <a:latin typeface="Times New Roman" pitchFamily="18" charset="0"/>
                <a:cs typeface="Times New Roman" pitchFamily="18" charset="0"/>
              </a:rPr>
              <a:t> in the body. </a:t>
            </a:r>
          </a:p>
          <a:p>
            <a:pPr algn="just">
              <a:lnSpc>
                <a:spcPct val="150000"/>
              </a:lnSpc>
              <a:buFont typeface="Wingdings" panose="05000000000000000000" pitchFamily="2" charset="2"/>
              <a:buChar char="v"/>
            </a:pPr>
            <a:r>
              <a:rPr lang="en-US" sz="2400" b="1" dirty="0">
                <a:latin typeface="Times New Roman" pitchFamily="18" charset="0"/>
                <a:cs typeface="Times New Roman" pitchFamily="18" charset="0"/>
              </a:rPr>
              <a:t>Veins </a:t>
            </a:r>
            <a:r>
              <a:rPr lang="en-US" sz="2400" dirty="0">
                <a:latin typeface="Times New Roman" pitchFamily="18" charset="0"/>
                <a:cs typeface="Times New Roman" pitchFamily="18" charset="0"/>
              </a:rPr>
              <a:t>have much thinner walls than arteries.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1600200"/>
            <a:ext cx="3124200" cy="4800600"/>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850405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15400" cy="457200"/>
          </a:xfrm>
        </p:spPr>
        <p:txBody>
          <a:bodyPr>
            <a:noAutofit/>
          </a:bodyPr>
          <a:lstStyle/>
          <a:p>
            <a:r>
              <a:rPr lang="en-US" sz="3600" b="1" dirty="0">
                <a:solidFill>
                  <a:srgbClr val="FF0000"/>
                </a:solidFill>
                <a:latin typeface="Agency FB" panose="020B0503020202020204" pitchFamily="34" charset="0"/>
                <a:cs typeface="Times New Roman" pitchFamily="18" charset="0"/>
              </a:rPr>
              <a:t>Blood circulation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1048603"/>
            <a:ext cx="8763000" cy="5791200"/>
          </a:xfrm>
        </p:spPr>
      </p:pic>
    </p:spTree>
    <p:extLst>
      <p:ext uri="{BB962C8B-B14F-4D97-AF65-F5344CB8AC3E}">
        <p14:creationId xmlns:p14="http://schemas.microsoft.com/office/powerpoint/2010/main" val="4260979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487362"/>
          </a:xfrm>
        </p:spPr>
        <p:txBody>
          <a:bodyPr>
            <a:noAutofit/>
          </a:bodyPr>
          <a:lstStyle/>
          <a:p>
            <a:r>
              <a:rPr lang="en-US" sz="3200" b="1" dirty="0">
                <a:solidFill>
                  <a:srgbClr val="FF0000"/>
                </a:solidFill>
                <a:latin typeface="Agency FB" panose="020B0503020202020204" pitchFamily="34" charset="0"/>
              </a:rPr>
              <a:t>Introduction</a:t>
            </a:r>
            <a:r>
              <a:rPr lang="en-US" sz="3200" b="1" dirty="0">
                <a:solidFill>
                  <a:srgbClr val="FF0000"/>
                </a:solidFill>
                <a:latin typeface="Algerian" pitchFamily="82" charset="0"/>
              </a:rPr>
              <a:t> </a:t>
            </a:r>
          </a:p>
        </p:txBody>
      </p:sp>
      <p:sp>
        <p:nvSpPr>
          <p:cNvPr id="3" name="Content Placeholder 2"/>
          <p:cNvSpPr>
            <a:spLocks noGrp="1"/>
          </p:cNvSpPr>
          <p:nvPr>
            <p:ph idx="1"/>
          </p:nvPr>
        </p:nvSpPr>
        <p:spPr>
          <a:xfrm>
            <a:off x="533400" y="762000"/>
            <a:ext cx="5181600" cy="5943600"/>
          </a:xfrm>
        </p:spPr>
        <p:style>
          <a:lnRef idx="2">
            <a:schemeClr val="accent4"/>
          </a:lnRef>
          <a:fillRef idx="1">
            <a:schemeClr val="lt1"/>
          </a:fillRef>
          <a:effectRef idx="0">
            <a:schemeClr val="accent4"/>
          </a:effectRef>
          <a:fontRef idx="minor">
            <a:schemeClr val="dk1"/>
          </a:fontRef>
        </p:style>
        <p:txBody>
          <a:bodyPr>
            <a:normAutofit fontScale="77500" lnSpcReduction="20000"/>
          </a:bodyPr>
          <a:lstStyle/>
          <a:p>
            <a:endParaRPr lang="en-US" sz="2800" dirty="0"/>
          </a:p>
          <a:p>
            <a:pPr algn="just">
              <a:lnSpc>
                <a:spcPct val="150000"/>
              </a:lnSpc>
            </a:pPr>
            <a:r>
              <a:rPr lang="en-US" sz="2800" dirty="0">
                <a:latin typeface="Times New Roman" pitchFamily="18" charset="0"/>
                <a:cs typeface="Times New Roman" pitchFamily="18" charset="0"/>
              </a:rPr>
              <a:t>The cardiovascular system (cardio means- heart, vascular means – blood vessels).</a:t>
            </a:r>
          </a:p>
          <a:p>
            <a:pPr algn="just">
              <a:lnSpc>
                <a:spcPct val="150000"/>
              </a:lnSpc>
            </a:pPr>
            <a:r>
              <a:rPr lang="en-US" sz="2800" dirty="0">
                <a:latin typeface="Times New Roman" pitchFamily="18" charset="0"/>
                <a:cs typeface="Times New Roman" pitchFamily="18" charset="0"/>
              </a:rPr>
              <a:t>The cardiovascular system consists of heart and blood vessels.</a:t>
            </a:r>
          </a:p>
          <a:p>
            <a:pPr algn="just">
              <a:lnSpc>
                <a:spcPct val="150000"/>
              </a:lnSpc>
            </a:pPr>
            <a:r>
              <a:rPr lang="en-US" sz="2800" dirty="0">
                <a:latin typeface="Times New Roman" pitchFamily="18" charset="0"/>
                <a:cs typeface="Times New Roman" pitchFamily="18" charset="0"/>
              </a:rPr>
              <a:t>It is mainly a transport system.</a:t>
            </a:r>
          </a:p>
          <a:p>
            <a:pPr algn="just">
              <a:lnSpc>
                <a:spcPct val="150000"/>
              </a:lnSpc>
            </a:pPr>
            <a:r>
              <a:rPr lang="en-US" sz="2800" dirty="0">
                <a:latin typeface="Times New Roman" pitchFamily="18" charset="0"/>
                <a:cs typeface="Times New Roman" pitchFamily="18" charset="0"/>
              </a:rPr>
              <a:t>It transports respiratory gases, nutrients and excretory products to various parts of the body.</a:t>
            </a:r>
          </a:p>
          <a:p>
            <a:pPr algn="just">
              <a:lnSpc>
                <a:spcPct val="150000"/>
              </a:lnSpc>
            </a:pPr>
            <a:r>
              <a:rPr lang="en-US" sz="2800" dirty="0">
                <a:latin typeface="Times New Roman" pitchFamily="18" charset="0"/>
                <a:cs typeface="Times New Roman" pitchFamily="18" charset="0"/>
              </a:rPr>
              <a:t>Blood is the medium through which these substances are transported.</a:t>
            </a:r>
          </a:p>
          <a:p>
            <a:endParaRPr lang="en-US" dirty="0"/>
          </a:p>
          <a:p>
            <a:endParaRPr lang="en-US" dirty="0"/>
          </a:p>
          <a:p>
            <a:pPr marL="0" indent="0">
              <a:buNone/>
            </a:pPr>
            <a:endParaRPr lang="en-US" dirty="0"/>
          </a:p>
          <a:p>
            <a:pPr marL="0" indent="0">
              <a:buNone/>
            </a:pPr>
            <a:endParaRPr lang="en-US" dirty="0"/>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943100"/>
            <a:ext cx="3048000" cy="2971800"/>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870303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34400" cy="457200"/>
          </a:xfrm>
        </p:spPr>
        <p:txBody>
          <a:bodyPr>
            <a:noAutofit/>
          </a:bodyPr>
          <a:lstStyle/>
          <a:p>
            <a:r>
              <a:rPr lang="en-US" sz="3200" b="1" dirty="0">
                <a:solidFill>
                  <a:srgbClr val="FF0000"/>
                </a:solidFill>
                <a:latin typeface="Agency FB" panose="020B0503020202020204" pitchFamily="34" charset="0"/>
              </a:rPr>
              <a:t>Function of Heart</a:t>
            </a:r>
          </a:p>
        </p:txBody>
      </p:sp>
      <p:sp>
        <p:nvSpPr>
          <p:cNvPr id="3" name="Content Placeholder 2"/>
          <p:cNvSpPr>
            <a:spLocks noGrp="1"/>
          </p:cNvSpPr>
          <p:nvPr>
            <p:ph idx="1"/>
          </p:nvPr>
        </p:nvSpPr>
        <p:spPr>
          <a:xfrm>
            <a:off x="381000" y="1219200"/>
            <a:ext cx="4495800" cy="5562600"/>
          </a:xfrm>
        </p:spPr>
        <p:style>
          <a:lnRef idx="2">
            <a:schemeClr val="dk1"/>
          </a:lnRef>
          <a:fillRef idx="1">
            <a:schemeClr val="lt1"/>
          </a:fillRef>
          <a:effectRef idx="0">
            <a:schemeClr val="dk1"/>
          </a:effectRef>
          <a:fontRef idx="minor">
            <a:schemeClr val="dk1"/>
          </a:fontRef>
        </p:style>
        <p:txBody>
          <a:bodyPr>
            <a:noAutofit/>
          </a:bodyPr>
          <a:lstStyle/>
          <a:p>
            <a:pPr algn="just">
              <a:lnSpc>
                <a:spcPct val="150000"/>
              </a:lnSpc>
            </a:pPr>
            <a:r>
              <a:rPr lang="en-US" sz="2400" dirty="0"/>
              <a:t>The human heart is an organ that pumps blood throught the body via the circulatory system</a:t>
            </a:r>
          </a:p>
          <a:p>
            <a:pPr algn="just">
              <a:lnSpc>
                <a:spcPct val="150000"/>
              </a:lnSpc>
            </a:pPr>
            <a:endParaRPr lang="en-US" sz="2400" dirty="0"/>
          </a:p>
          <a:p>
            <a:pPr algn="just">
              <a:lnSpc>
                <a:spcPct val="150000"/>
              </a:lnSpc>
            </a:pPr>
            <a:r>
              <a:rPr lang="en-US" sz="2400" dirty="0"/>
              <a:t>It supplying oxygen and nutrients to the tissues and removing carbon dioxide and other wastes</a:t>
            </a:r>
          </a:p>
          <a:p>
            <a:pPr marL="0" indent="0" algn="just">
              <a:lnSpc>
                <a:spcPct val="150000"/>
              </a:lnSpc>
              <a:buNone/>
            </a:pPr>
            <a:r>
              <a:rPr lang="en-US" sz="2400" dirty="0"/>
              <a:t> </a:t>
            </a:r>
          </a:p>
        </p:txBody>
      </p:sp>
      <p:pic>
        <p:nvPicPr>
          <p:cNvPr id="1026" name="Picture 2" descr="C:\Users\HP\Desktop\folder\cardiovascular-syste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0" y="1981200"/>
            <a:ext cx="3581400" cy="38862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094148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534400" cy="457200"/>
          </a:xfrm>
        </p:spPr>
        <p:txBody>
          <a:bodyPr>
            <a:noAutofit/>
          </a:bodyPr>
          <a:lstStyle/>
          <a:p>
            <a:r>
              <a:rPr lang="en-US" sz="3200" b="1" dirty="0">
                <a:solidFill>
                  <a:srgbClr val="FF0000"/>
                </a:solidFill>
                <a:latin typeface="Agency FB" panose="020B0503020202020204" pitchFamily="34" charset="0"/>
              </a:rPr>
              <a:t>Electrocardiogram</a:t>
            </a:r>
            <a:r>
              <a:rPr lang="en-US" sz="3200" b="1" dirty="0">
                <a:solidFill>
                  <a:srgbClr val="FF0000"/>
                </a:solidFill>
                <a:latin typeface="Algerian" pitchFamily="82" charset="0"/>
              </a:rPr>
              <a:t> </a:t>
            </a:r>
            <a:endParaRPr lang="en-US" sz="3200" dirty="0">
              <a:solidFill>
                <a:srgbClr val="FF0000"/>
              </a:solidFill>
              <a:latin typeface="Algerian" pitchFamily="82" charset="0"/>
            </a:endParaRPr>
          </a:p>
        </p:txBody>
      </p:sp>
      <p:sp>
        <p:nvSpPr>
          <p:cNvPr id="3" name="Content Placeholder 2"/>
          <p:cNvSpPr>
            <a:spLocks noGrp="1"/>
          </p:cNvSpPr>
          <p:nvPr>
            <p:ph idx="1"/>
          </p:nvPr>
        </p:nvSpPr>
        <p:spPr>
          <a:xfrm>
            <a:off x="457200" y="1295400"/>
            <a:ext cx="4267200" cy="5486400"/>
          </a:xfrm>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just">
              <a:lnSpc>
                <a:spcPct val="150000"/>
              </a:lnSpc>
              <a:buNone/>
            </a:pPr>
            <a:r>
              <a:rPr lang="en-US" sz="2400" dirty="0">
                <a:latin typeface="Times New Roman" pitchFamily="18" charset="0"/>
                <a:cs typeface="Times New Roman" pitchFamily="18" charset="0"/>
              </a:rPr>
              <a:t>An </a:t>
            </a:r>
            <a:r>
              <a:rPr lang="en-US" sz="2400" b="1" dirty="0">
                <a:latin typeface="Times New Roman" pitchFamily="18" charset="0"/>
                <a:cs typeface="Times New Roman" pitchFamily="18" charset="0"/>
              </a:rPr>
              <a:t>electrocardiogram</a:t>
            </a:r>
            <a:r>
              <a:rPr lang="en-US" sz="2400" dirty="0">
                <a:latin typeface="Times New Roman" pitchFamily="18" charset="0"/>
                <a:cs typeface="Times New Roman" pitchFamily="18" charset="0"/>
              </a:rPr>
              <a:t> (ECG or EKG) is a test that checks how your heart is functioning by measuring the electrical activity of the heart. With each heart beat, an electrical impulse (or wave) travels through your heart. This wave causes the muscle to squeeze and pump blood from the heart.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1894" y="1905000"/>
            <a:ext cx="3067050" cy="28575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687296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457200"/>
          </a:xfrm>
        </p:spPr>
        <p:txBody>
          <a:bodyPr>
            <a:noAutofit/>
          </a:bodyPr>
          <a:lstStyle/>
          <a:p>
            <a:r>
              <a:rPr lang="en-US" sz="3200" b="1" dirty="0">
                <a:solidFill>
                  <a:srgbClr val="FF0000"/>
                </a:solidFill>
                <a:latin typeface="Agency FB" panose="020B0503020202020204" pitchFamily="34" charset="0"/>
              </a:rPr>
              <a:t>Cardiac cycle </a:t>
            </a:r>
          </a:p>
        </p:txBody>
      </p:sp>
      <p:sp>
        <p:nvSpPr>
          <p:cNvPr id="3" name="Content Placeholder 2"/>
          <p:cNvSpPr>
            <a:spLocks noGrp="1"/>
          </p:cNvSpPr>
          <p:nvPr>
            <p:ph idx="1"/>
          </p:nvPr>
        </p:nvSpPr>
        <p:spPr>
          <a:xfrm>
            <a:off x="533400" y="1066800"/>
            <a:ext cx="4495800" cy="5638800"/>
          </a:xfrm>
        </p:spPr>
        <p:style>
          <a:lnRef idx="2">
            <a:schemeClr val="dk1"/>
          </a:lnRef>
          <a:fillRef idx="1">
            <a:schemeClr val="lt1"/>
          </a:fillRef>
          <a:effectRef idx="0">
            <a:schemeClr val="dk1"/>
          </a:effectRef>
          <a:fontRef idx="minor">
            <a:schemeClr val="dk1"/>
          </a:fontRef>
        </p:style>
        <p:txBody>
          <a:bodyPr>
            <a:noAutofit/>
          </a:bodyPr>
          <a:lstStyle/>
          <a:p>
            <a:pPr marL="0" indent="0" algn="just">
              <a:lnSpc>
                <a:spcPct val="160000"/>
              </a:lnSpc>
              <a:buNone/>
            </a:pPr>
            <a:r>
              <a:rPr lang="en-US" sz="2400" dirty="0">
                <a:latin typeface="Times New Roman" pitchFamily="18" charset="0"/>
                <a:cs typeface="Times New Roman" pitchFamily="18" charset="0"/>
              </a:rPr>
              <a:t>The period of time that begins with contraction of the atria and ends with ventricular relaxation is known as the cardiac cycle. cardiac cycle occurs in two phases. They are:</a:t>
            </a:r>
          </a:p>
          <a:p>
            <a:pPr algn="just">
              <a:lnSpc>
                <a:spcPct val="160000"/>
              </a:lnSpc>
            </a:pPr>
            <a:r>
              <a:rPr lang="en-US" sz="2400" b="1" dirty="0">
                <a:latin typeface="Times New Roman" pitchFamily="18" charset="0"/>
                <a:cs typeface="Times New Roman" pitchFamily="18" charset="0"/>
              </a:rPr>
              <a:t>systole</a:t>
            </a:r>
            <a:r>
              <a:rPr lang="en-US" sz="2400" dirty="0">
                <a:latin typeface="Times New Roman" pitchFamily="18" charset="0"/>
                <a:cs typeface="Times New Roman" pitchFamily="18" charset="0"/>
              </a:rPr>
              <a:t> - a period of contraction</a:t>
            </a:r>
          </a:p>
          <a:p>
            <a:pPr algn="just">
              <a:lnSpc>
                <a:spcPct val="160000"/>
              </a:lnSpc>
            </a:pPr>
            <a:r>
              <a:rPr lang="en-US" sz="2400" b="1" dirty="0">
                <a:latin typeface="Times New Roman" pitchFamily="18" charset="0"/>
                <a:cs typeface="Times New Roman" pitchFamily="18" charset="0"/>
              </a:rPr>
              <a:t>Diastole</a:t>
            </a:r>
            <a:r>
              <a:rPr lang="en-US" sz="2400" dirty="0">
                <a:latin typeface="Times New Roman" pitchFamily="18" charset="0"/>
                <a:cs typeface="Times New Roman" pitchFamily="18" charset="0"/>
              </a:rPr>
              <a:t>- a period of relaxation</a:t>
            </a:r>
          </a:p>
          <a:p>
            <a:pPr marL="0" indent="0">
              <a:buNone/>
            </a:pP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1524000"/>
            <a:ext cx="3886200" cy="38100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728083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381000"/>
          </a:xfrm>
        </p:spPr>
        <p:txBody>
          <a:bodyPr>
            <a:noAutofit/>
          </a:bodyPr>
          <a:lstStyle/>
          <a:p>
            <a:r>
              <a:rPr lang="en-US" sz="3200" b="1" dirty="0">
                <a:solidFill>
                  <a:srgbClr val="FF0000"/>
                </a:solidFill>
                <a:latin typeface="Agency FB" panose="020B0503020202020204" pitchFamily="34" charset="0"/>
              </a:rPr>
              <a:t>Cardiac output </a:t>
            </a:r>
          </a:p>
        </p:txBody>
      </p:sp>
      <p:sp>
        <p:nvSpPr>
          <p:cNvPr id="3" name="Content Placeholder 2"/>
          <p:cNvSpPr>
            <a:spLocks noGrp="1"/>
          </p:cNvSpPr>
          <p:nvPr>
            <p:ph idx="1"/>
          </p:nvPr>
        </p:nvSpPr>
        <p:spPr>
          <a:xfrm>
            <a:off x="381000" y="990600"/>
            <a:ext cx="4953000" cy="5715000"/>
          </a:xfrm>
        </p:spPr>
        <p:style>
          <a:lnRef idx="2">
            <a:schemeClr val="accent2"/>
          </a:lnRef>
          <a:fillRef idx="1">
            <a:schemeClr val="lt1"/>
          </a:fillRef>
          <a:effectRef idx="0">
            <a:schemeClr val="accent2"/>
          </a:effectRef>
          <a:fontRef idx="minor">
            <a:schemeClr val="dk1"/>
          </a:fontRef>
        </p:style>
        <p:txBody>
          <a:bodyPr>
            <a:noAutofit/>
          </a:bodyPr>
          <a:lstStyle/>
          <a:p>
            <a:pPr algn="just">
              <a:lnSpc>
                <a:spcPct val="170000"/>
              </a:lnSpc>
            </a:pPr>
            <a:r>
              <a:rPr lang="en-US" sz="2400" dirty="0">
                <a:latin typeface="Times New Roman" pitchFamily="18" charset="0"/>
                <a:cs typeface="Times New Roman" pitchFamily="18" charset="0"/>
              </a:rPr>
              <a:t>It is defined as the quantity of blood pumped by the heart in one minute.</a:t>
            </a:r>
          </a:p>
          <a:p>
            <a:pPr algn="just">
              <a:lnSpc>
                <a:spcPct val="170000"/>
              </a:lnSpc>
            </a:pPr>
            <a:r>
              <a:rPr lang="en-US" sz="2000" b="1" dirty="0">
                <a:latin typeface="Times New Roman" pitchFamily="18" charset="0"/>
                <a:cs typeface="Times New Roman" pitchFamily="18" charset="0"/>
              </a:rPr>
              <a:t>Cardiac output (CO) </a:t>
            </a:r>
            <a:r>
              <a:rPr lang="en-US" sz="2000" dirty="0">
                <a:latin typeface="Times New Roman" pitchFamily="18" charset="0"/>
                <a:cs typeface="Times New Roman" pitchFamily="18" charset="0"/>
              </a:rPr>
              <a:t>is a measurement of the amount of blood pumped by each ventricle (stroke volume) in one minute. This is calculated by multiplying the stroke volume (SV) by the beats per minute of the heart rate (HR). So that: </a:t>
            </a:r>
          </a:p>
          <a:p>
            <a:pPr marL="0" indent="0" algn="just">
              <a:lnSpc>
                <a:spcPct val="170000"/>
              </a:lnSpc>
              <a:buNone/>
            </a:pPr>
            <a:r>
              <a:rPr lang="en-US" sz="2000" dirty="0">
                <a:latin typeface="Times New Roman" pitchFamily="18" charset="0"/>
                <a:cs typeface="Times New Roman" pitchFamily="18" charset="0"/>
              </a:rPr>
              <a:t>     CO = SV x HR.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600" y="1828801"/>
            <a:ext cx="3505200" cy="39624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906297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381000"/>
          </a:xfrm>
        </p:spPr>
        <p:txBody>
          <a:bodyPr>
            <a:noAutofit/>
          </a:bodyPr>
          <a:lstStyle/>
          <a:p>
            <a:r>
              <a:rPr lang="en-US" sz="3200" b="1" dirty="0">
                <a:solidFill>
                  <a:srgbClr val="FF0000"/>
                </a:solidFill>
                <a:latin typeface="Agency FB" panose="020B0503020202020204" pitchFamily="34" charset="0"/>
                <a:cs typeface="Times New Roman" pitchFamily="18" charset="0"/>
              </a:rPr>
              <a:t>Blood pressure </a:t>
            </a:r>
          </a:p>
        </p:txBody>
      </p:sp>
      <p:sp>
        <p:nvSpPr>
          <p:cNvPr id="3" name="Content Placeholder 2"/>
          <p:cNvSpPr>
            <a:spLocks noGrp="1"/>
          </p:cNvSpPr>
          <p:nvPr>
            <p:ph idx="1"/>
          </p:nvPr>
        </p:nvSpPr>
        <p:spPr>
          <a:xfrm>
            <a:off x="457200" y="1066800"/>
            <a:ext cx="4648200" cy="5715000"/>
          </a:xfrm>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p>
            <a:pPr marL="0" indent="0" algn="just">
              <a:lnSpc>
                <a:spcPct val="120000"/>
              </a:lnSpc>
              <a:buNone/>
            </a:pPr>
            <a:r>
              <a:rPr lang="en-US" sz="5000" dirty="0">
                <a:latin typeface="Times New Roman" pitchFamily="18" charset="0"/>
                <a:cs typeface="Times New Roman" pitchFamily="18" charset="0"/>
              </a:rPr>
              <a:t>The </a:t>
            </a:r>
            <a:r>
              <a:rPr lang="en-US" sz="5000" b="1" dirty="0">
                <a:latin typeface="Times New Roman" pitchFamily="18" charset="0"/>
                <a:cs typeface="Times New Roman" pitchFamily="18" charset="0"/>
              </a:rPr>
              <a:t>blood pressure </a:t>
            </a:r>
            <a:r>
              <a:rPr lang="en-US" sz="5000" dirty="0">
                <a:latin typeface="Times New Roman" pitchFamily="18" charset="0"/>
                <a:cs typeface="Times New Roman" pitchFamily="18" charset="0"/>
              </a:rPr>
              <a:t>is the pressure of the blood within the arteries.it is produced primarily by the conc. Of the heart muscle. </a:t>
            </a:r>
          </a:p>
          <a:p>
            <a:pPr marL="0" indent="0" algn="just">
              <a:buNone/>
            </a:pPr>
            <a:endParaRPr lang="en-US" sz="5000" dirty="0">
              <a:latin typeface="Times New Roman" pitchFamily="18" charset="0"/>
              <a:cs typeface="Times New Roman" pitchFamily="18" charset="0"/>
            </a:endParaRPr>
          </a:p>
          <a:p>
            <a:pPr marL="0" indent="0" algn="just">
              <a:buNone/>
            </a:pPr>
            <a:r>
              <a:rPr lang="en-US" sz="5000" dirty="0">
                <a:solidFill>
                  <a:srgbClr val="C00000"/>
                </a:solidFill>
                <a:latin typeface="Times New Roman" pitchFamily="18" charset="0"/>
                <a:cs typeface="Times New Roman" pitchFamily="18" charset="0"/>
              </a:rPr>
              <a:t>It has two phases:</a:t>
            </a:r>
          </a:p>
          <a:p>
            <a:pPr algn="just"/>
            <a:r>
              <a:rPr lang="en-US" sz="5000" dirty="0">
                <a:solidFill>
                  <a:srgbClr val="C00000"/>
                </a:solidFill>
                <a:latin typeface="Times New Roman" pitchFamily="18" charset="0"/>
                <a:cs typeface="Times New Roman" pitchFamily="18" charset="0"/>
              </a:rPr>
              <a:t>Systolic blood pressure: </a:t>
            </a:r>
            <a:r>
              <a:rPr lang="en-US" sz="5000" dirty="0">
                <a:latin typeface="Times New Roman" pitchFamily="18" charset="0"/>
                <a:cs typeface="Times New Roman" pitchFamily="18" charset="0"/>
              </a:rPr>
              <a:t>It is the maximum blood pressure.(range 100 to 120 mm Hg)</a:t>
            </a:r>
          </a:p>
          <a:p>
            <a:pPr algn="just"/>
            <a:endParaRPr lang="en-US" sz="5000" dirty="0">
              <a:latin typeface="Times New Roman" pitchFamily="18" charset="0"/>
              <a:cs typeface="Times New Roman" pitchFamily="18" charset="0"/>
            </a:endParaRPr>
          </a:p>
          <a:p>
            <a:pPr algn="just"/>
            <a:r>
              <a:rPr lang="en-US" sz="5000" dirty="0">
                <a:solidFill>
                  <a:srgbClr val="C00000"/>
                </a:solidFill>
                <a:latin typeface="Times New Roman" pitchFamily="18" charset="0"/>
                <a:cs typeface="Times New Roman" pitchFamily="18" charset="0"/>
              </a:rPr>
              <a:t>Diastolic blood pressure: </a:t>
            </a:r>
            <a:r>
              <a:rPr lang="en-US" sz="5000" dirty="0">
                <a:latin typeface="Times New Roman" pitchFamily="18" charset="0"/>
                <a:cs typeface="Times New Roman" pitchFamily="18" charset="0"/>
              </a:rPr>
              <a:t>It is the minimum pressure. (range 60 to 80 mm Hg)</a:t>
            </a:r>
          </a:p>
          <a:p>
            <a:pPr algn="just"/>
            <a:endParaRPr lang="en-US" sz="5000" dirty="0">
              <a:latin typeface="Times New Roman" pitchFamily="18" charset="0"/>
              <a:cs typeface="Times New Roman" pitchFamily="18" charset="0"/>
            </a:endParaRPr>
          </a:p>
          <a:p>
            <a:pPr algn="just"/>
            <a:r>
              <a:rPr lang="en-US" sz="5000" dirty="0">
                <a:solidFill>
                  <a:srgbClr val="C00000"/>
                </a:solidFill>
                <a:latin typeface="Times New Roman" pitchFamily="18" charset="0"/>
                <a:cs typeface="Times New Roman" pitchFamily="18" charset="0"/>
              </a:rPr>
              <a:t>Pulse pressure </a:t>
            </a:r>
            <a:r>
              <a:rPr lang="en-US" sz="5000" dirty="0">
                <a:latin typeface="Times New Roman" pitchFamily="18" charset="0"/>
                <a:cs typeface="Times New Roman" pitchFamily="18" charset="0"/>
              </a:rPr>
              <a:t>is the difference between systolic and diastolic blood pressure ( it is nearly 40 mm Hg)</a:t>
            </a:r>
          </a:p>
          <a:p>
            <a:pPr marL="0" indent="0">
              <a:buNone/>
            </a:pPr>
            <a:endParaRPr lang="en-US" sz="4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2133600"/>
            <a:ext cx="3657600" cy="32004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003604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15400" cy="457200"/>
          </a:xfrm>
        </p:spPr>
        <p:txBody>
          <a:bodyPr>
            <a:noAutofit/>
          </a:bodyPr>
          <a:lstStyle/>
          <a:p>
            <a:r>
              <a:rPr lang="en-US" sz="3200" b="1" dirty="0">
                <a:solidFill>
                  <a:srgbClr val="FF0000"/>
                </a:solidFill>
                <a:latin typeface="Agency FB" panose="020B0503020202020204" pitchFamily="34" charset="0"/>
              </a:rPr>
              <a:t>Cardiovascular Disorders  </a:t>
            </a:r>
          </a:p>
        </p:txBody>
      </p:sp>
      <p:sp>
        <p:nvSpPr>
          <p:cNvPr id="3" name="Content Placeholder 2"/>
          <p:cNvSpPr>
            <a:spLocks noGrp="1"/>
          </p:cNvSpPr>
          <p:nvPr>
            <p:ph idx="1"/>
          </p:nvPr>
        </p:nvSpPr>
        <p:spPr>
          <a:xfrm>
            <a:off x="457200" y="990600"/>
            <a:ext cx="4267200" cy="5257800"/>
          </a:xfrm>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2400" b="1" dirty="0">
                <a:solidFill>
                  <a:srgbClr val="C00000"/>
                </a:solidFill>
                <a:latin typeface="Times New Roman" pitchFamily="18" charset="0"/>
                <a:cs typeface="Times New Roman" pitchFamily="18" charset="0"/>
              </a:rPr>
              <a:t>Disorders of Heart</a:t>
            </a:r>
          </a:p>
          <a:p>
            <a:pPr algn="just">
              <a:lnSpc>
                <a:spcPct val="150000"/>
              </a:lnSpc>
            </a:pPr>
            <a:r>
              <a:rPr lang="en-GB" sz="2400" dirty="0">
                <a:latin typeface="Times New Roman" pitchFamily="18" charset="0"/>
                <a:cs typeface="Times New Roman" pitchFamily="18" charset="0"/>
              </a:rPr>
              <a:t>Cardiac failure</a:t>
            </a:r>
          </a:p>
          <a:p>
            <a:pPr algn="just">
              <a:lnSpc>
                <a:spcPct val="150000"/>
              </a:lnSpc>
            </a:pPr>
            <a:r>
              <a:rPr lang="en-GB" sz="2400" dirty="0">
                <a:latin typeface="Times New Roman" pitchFamily="18" charset="0"/>
                <a:cs typeface="Times New Roman" pitchFamily="18" charset="0"/>
              </a:rPr>
              <a:t>Ischemic heart disease</a:t>
            </a:r>
          </a:p>
          <a:p>
            <a:pPr algn="just">
              <a:lnSpc>
                <a:spcPct val="150000"/>
              </a:lnSpc>
            </a:pPr>
            <a:r>
              <a:rPr lang="en-GB" sz="2400" dirty="0">
                <a:latin typeface="Times New Roman" pitchFamily="18" charset="0"/>
                <a:cs typeface="Times New Roman" pitchFamily="18" charset="0"/>
              </a:rPr>
              <a:t>Angina pectoris</a:t>
            </a:r>
          </a:p>
          <a:p>
            <a:pPr algn="just">
              <a:lnSpc>
                <a:spcPct val="150000"/>
              </a:lnSpc>
            </a:pPr>
            <a:r>
              <a:rPr lang="en-GB" sz="2400" dirty="0">
                <a:latin typeface="Times New Roman" pitchFamily="18" charset="0"/>
                <a:cs typeface="Times New Roman" pitchFamily="18" charset="0"/>
              </a:rPr>
              <a:t>Myocardial infarction</a:t>
            </a:r>
          </a:p>
          <a:p>
            <a:pPr algn="just">
              <a:lnSpc>
                <a:spcPct val="150000"/>
              </a:lnSpc>
            </a:pPr>
            <a:r>
              <a:rPr lang="en-GB" sz="2400" dirty="0">
                <a:latin typeface="Times New Roman" pitchFamily="18" charset="0"/>
                <a:cs typeface="Times New Roman" pitchFamily="18" charset="0"/>
              </a:rPr>
              <a:t>Cardiac arrhythmia</a:t>
            </a:r>
          </a:p>
          <a:p>
            <a:pPr algn="just">
              <a:lnSpc>
                <a:spcPct val="150000"/>
              </a:lnSpc>
            </a:pPr>
            <a:r>
              <a:rPr lang="en-GB" sz="2400" dirty="0">
                <a:latin typeface="Times New Roman" pitchFamily="18" charset="0"/>
                <a:cs typeface="Times New Roman" pitchFamily="18" charset="0"/>
              </a:rPr>
              <a:t>Stenosis of valves</a:t>
            </a:r>
          </a:p>
          <a:p>
            <a:pPr algn="just">
              <a:lnSpc>
                <a:spcPct val="150000"/>
              </a:lnSpc>
            </a:pPr>
            <a:r>
              <a:rPr lang="en-GB" sz="2400" dirty="0">
                <a:latin typeface="Times New Roman" pitchFamily="18" charset="0"/>
                <a:cs typeface="Times New Roman" pitchFamily="18" charset="0"/>
              </a:rPr>
              <a:t>Incompetence of valves</a:t>
            </a:r>
            <a:endParaRPr lang="en-US" sz="2400" dirty="0">
              <a:latin typeface="Times New Roman" pitchFamily="18" charset="0"/>
              <a:cs typeface="Times New Roman" pitchFamily="18" charset="0"/>
            </a:endParaRPr>
          </a:p>
          <a:p>
            <a:endParaRPr lang="en-US" sz="2400" dirty="0"/>
          </a:p>
          <a:p>
            <a:endParaRPr lang="en-GB" dirty="0"/>
          </a:p>
          <a:p>
            <a:pPr>
              <a:buFontTx/>
              <a:buChar char="-"/>
            </a:pPr>
            <a:endParaRPr lang="en-US" dirty="0"/>
          </a:p>
        </p:txBody>
      </p:sp>
      <p:pic>
        <p:nvPicPr>
          <p:cNvPr id="3074" name="Picture 2" descr="C:\Users\HP\Desktop\Sumana\man-has-cardiovascular-disea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0353" y="1981200"/>
            <a:ext cx="3913094" cy="34290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396618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304800"/>
            <a:ext cx="8915400" cy="609600"/>
          </a:xfrm>
        </p:spPr>
        <p:txBody>
          <a:bodyPr>
            <a:noAutofit/>
          </a:bodyPr>
          <a:lstStyle/>
          <a:p>
            <a:r>
              <a:rPr lang="en-GB" sz="3200" b="1" dirty="0">
                <a:solidFill>
                  <a:srgbClr val="FF0000"/>
                </a:solidFill>
                <a:latin typeface="Agency FB" panose="020B0503020202020204" pitchFamily="34" charset="0"/>
              </a:rPr>
              <a:t>DISORDERS OF BLOOD VESSELS:</a:t>
            </a:r>
            <a:r>
              <a:rPr lang="en-US" sz="3200" b="1" dirty="0">
                <a:solidFill>
                  <a:srgbClr val="FF0000"/>
                </a:solidFill>
                <a:latin typeface="Agency FB" panose="020B0503020202020204" pitchFamily="34" charset="0"/>
              </a:rPr>
              <a:t/>
            </a:r>
            <a:br>
              <a:rPr lang="en-US" sz="3200" b="1" dirty="0">
                <a:solidFill>
                  <a:srgbClr val="FF0000"/>
                </a:solidFill>
                <a:latin typeface="Agency FB" panose="020B0503020202020204" pitchFamily="34" charset="0"/>
              </a:rPr>
            </a:br>
            <a:endParaRPr lang="en-US" sz="3200" b="1" dirty="0">
              <a:solidFill>
                <a:srgbClr val="FF0000"/>
              </a:solidFill>
              <a:latin typeface="Agency FB" panose="020B0503020202020204" pitchFamily="34" charset="0"/>
            </a:endParaRPr>
          </a:p>
        </p:txBody>
      </p:sp>
      <p:sp>
        <p:nvSpPr>
          <p:cNvPr id="3" name="Content Placeholder 2"/>
          <p:cNvSpPr>
            <a:spLocks noGrp="1"/>
          </p:cNvSpPr>
          <p:nvPr>
            <p:ph idx="1"/>
          </p:nvPr>
        </p:nvSpPr>
        <p:spPr>
          <a:xfrm>
            <a:off x="380999" y="990600"/>
            <a:ext cx="4746813" cy="5715000"/>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GB" sz="2400" b="1" dirty="0">
                <a:solidFill>
                  <a:schemeClr val="tx1"/>
                </a:solidFill>
                <a:latin typeface="Times New Roman" pitchFamily="18" charset="0"/>
                <a:cs typeface="Times New Roman" pitchFamily="18" charset="0"/>
              </a:rPr>
              <a:t>DISORDERS OF BLOOD VESSELS:</a:t>
            </a:r>
          </a:p>
          <a:p>
            <a:pPr marL="0" indent="0">
              <a:buNone/>
            </a:pPr>
            <a:endParaRPr lang="en-US" sz="2400" dirty="0">
              <a:solidFill>
                <a:schemeClr val="tx1"/>
              </a:solidFill>
              <a:latin typeface="Times New Roman" pitchFamily="18" charset="0"/>
              <a:cs typeface="Times New Roman" pitchFamily="18" charset="0"/>
            </a:endParaRPr>
          </a:p>
          <a:p>
            <a:r>
              <a:rPr lang="en-US" sz="2400" dirty="0">
                <a:solidFill>
                  <a:schemeClr val="tx1"/>
                </a:solidFill>
                <a:latin typeface="Times New Roman" pitchFamily="18" charset="0"/>
                <a:cs typeface="Times New Roman" pitchFamily="18" charset="0"/>
              </a:rPr>
              <a:t>Atherosclerosis.</a:t>
            </a:r>
          </a:p>
          <a:p>
            <a:r>
              <a:rPr lang="en-US" sz="2400" dirty="0">
                <a:solidFill>
                  <a:schemeClr val="tx1"/>
                </a:solidFill>
                <a:latin typeface="Times New Roman" pitchFamily="18" charset="0"/>
                <a:cs typeface="Times New Roman" pitchFamily="18" charset="0"/>
              </a:rPr>
              <a:t>Aneurysm.</a:t>
            </a:r>
          </a:p>
          <a:p>
            <a:r>
              <a:rPr lang="en-US" sz="2400" dirty="0">
                <a:solidFill>
                  <a:schemeClr val="tx1"/>
                </a:solidFill>
                <a:latin typeface="Times New Roman" pitchFamily="18" charset="0"/>
                <a:cs typeface="Times New Roman" pitchFamily="18" charset="0"/>
              </a:rPr>
              <a:t>Raynaud's Disease.</a:t>
            </a:r>
          </a:p>
          <a:p>
            <a:r>
              <a:rPr lang="en-US" sz="2400" dirty="0">
                <a:solidFill>
                  <a:schemeClr val="tx1"/>
                </a:solidFill>
                <a:latin typeface="Times New Roman" pitchFamily="18" charset="0"/>
                <a:cs typeface="Times New Roman" pitchFamily="18" charset="0"/>
              </a:rPr>
              <a:t>Venous thromboembolism.</a:t>
            </a:r>
          </a:p>
          <a:p>
            <a:r>
              <a:rPr lang="en-US" sz="2400" dirty="0">
                <a:solidFill>
                  <a:schemeClr val="tx1"/>
                </a:solidFill>
                <a:latin typeface="Times New Roman" pitchFamily="18" charset="0"/>
                <a:cs typeface="Times New Roman" pitchFamily="18" charset="0"/>
              </a:rPr>
              <a:t>Erythromelalgia.</a:t>
            </a:r>
          </a:p>
          <a:p>
            <a:r>
              <a:rPr lang="en-US" sz="2400" dirty="0">
                <a:solidFill>
                  <a:schemeClr val="tx1"/>
                </a:solidFill>
                <a:latin typeface="Times New Roman" pitchFamily="18" charset="0"/>
                <a:cs typeface="Times New Roman" pitchFamily="18" charset="0"/>
              </a:rPr>
              <a:t>Stroke.</a:t>
            </a:r>
          </a:p>
          <a:p>
            <a:r>
              <a:rPr lang="en-US" sz="2400" dirty="0">
                <a:solidFill>
                  <a:schemeClr val="tx1"/>
                </a:solidFill>
                <a:latin typeface="Times New Roman" pitchFamily="18" charset="0"/>
                <a:cs typeface="Times New Roman" pitchFamily="18" charset="0"/>
              </a:rPr>
              <a:t>Age.</a:t>
            </a:r>
          </a:p>
          <a:p>
            <a:r>
              <a:rPr lang="en-US" sz="2400" dirty="0">
                <a:solidFill>
                  <a:schemeClr val="tx1"/>
                </a:solidFill>
                <a:latin typeface="Times New Roman" pitchFamily="18" charset="0"/>
                <a:cs typeface="Times New Roman" pitchFamily="18" charset="0"/>
              </a:rPr>
              <a:t>Obesity.</a:t>
            </a:r>
          </a:p>
          <a:p>
            <a:pPr marL="0" indent="0">
              <a:buNone/>
            </a:pPr>
            <a:endParaRPr lang="en-US" dirty="0"/>
          </a:p>
          <a:p>
            <a:pPr marL="0" indent="0">
              <a:buNone/>
            </a:pPr>
            <a:endParaRPr lang="en-US" dirty="0"/>
          </a:p>
        </p:txBody>
      </p:sp>
      <p:pic>
        <p:nvPicPr>
          <p:cNvPr id="2051"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356" t="3836" r="6500" b="7161"/>
          <a:stretch/>
        </p:blipFill>
        <p:spPr bwMode="auto">
          <a:xfrm>
            <a:off x="5257800" y="1828800"/>
            <a:ext cx="3756213" cy="3657600"/>
          </a:xfrm>
          <a:prstGeom prst="rect">
            <a:avLst/>
          </a:prstGeom>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34098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763000" cy="762000"/>
          </a:xfrm>
        </p:spPr>
        <p:txBody>
          <a:bodyPr>
            <a:noAutofit/>
          </a:bodyPr>
          <a:lstStyle/>
          <a:p>
            <a:r>
              <a:rPr lang="en-GB" sz="3200" b="1" dirty="0">
                <a:solidFill>
                  <a:srgbClr val="FF0000"/>
                </a:solidFill>
                <a:latin typeface="Agency FB" panose="020B0503020202020204" pitchFamily="34" charset="0"/>
              </a:rPr>
              <a:t>DISORDERS OF BLOOD PRESSURE</a:t>
            </a:r>
            <a:r>
              <a:rPr lang="en-US" sz="3200" b="1" dirty="0">
                <a:solidFill>
                  <a:srgbClr val="FF0000"/>
                </a:solidFill>
                <a:latin typeface="Agency FB" panose="020B0503020202020204" pitchFamily="34" charset="0"/>
              </a:rPr>
              <a:t/>
            </a:r>
            <a:br>
              <a:rPr lang="en-US" sz="3200" b="1" dirty="0">
                <a:solidFill>
                  <a:srgbClr val="FF0000"/>
                </a:solidFill>
                <a:latin typeface="Agency FB" panose="020B0503020202020204" pitchFamily="34" charset="0"/>
              </a:rPr>
            </a:br>
            <a:endParaRPr lang="en-US" sz="3200" b="1" dirty="0">
              <a:solidFill>
                <a:srgbClr val="FF0000"/>
              </a:solidFill>
              <a:latin typeface="Agency FB" panose="020B0503020202020204" pitchFamily="34" charset="0"/>
            </a:endParaRPr>
          </a:p>
        </p:txBody>
      </p:sp>
      <p:sp>
        <p:nvSpPr>
          <p:cNvPr id="3" name="Content Placeholder 2"/>
          <p:cNvSpPr>
            <a:spLocks noGrp="1"/>
          </p:cNvSpPr>
          <p:nvPr>
            <p:ph idx="1"/>
          </p:nvPr>
        </p:nvSpPr>
        <p:spPr>
          <a:xfrm>
            <a:off x="457200" y="1143000"/>
            <a:ext cx="4343400" cy="5486400"/>
          </a:xfrm>
        </p:spPr>
        <p:style>
          <a:lnRef idx="2">
            <a:schemeClr val="accent1"/>
          </a:lnRef>
          <a:fillRef idx="1">
            <a:schemeClr val="lt1"/>
          </a:fillRef>
          <a:effectRef idx="0">
            <a:schemeClr val="accent1"/>
          </a:effectRef>
          <a:fontRef idx="minor">
            <a:schemeClr val="dk1"/>
          </a:fontRef>
        </p:style>
        <p:txBody>
          <a:bodyPr>
            <a:normAutofit/>
          </a:bodyPr>
          <a:lstStyle/>
          <a:p>
            <a:pPr algn="just">
              <a:buFont typeface="Wingdings" panose="05000000000000000000" pitchFamily="2" charset="2"/>
              <a:buChar char="v"/>
            </a:pPr>
            <a:r>
              <a:rPr lang="en-GB" sz="2400" b="1" dirty="0">
                <a:solidFill>
                  <a:srgbClr val="C00000"/>
                </a:solidFill>
                <a:latin typeface="Times New Roman" pitchFamily="18" charset="0"/>
                <a:cs typeface="Times New Roman" pitchFamily="18" charset="0"/>
              </a:rPr>
              <a:t>Hypertension (High </a:t>
            </a:r>
            <a:r>
              <a:rPr lang="en-US" sz="2400" b="1" dirty="0">
                <a:solidFill>
                  <a:srgbClr val="C00000"/>
                </a:solidFill>
                <a:latin typeface="Times New Roman" pitchFamily="18" charset="0"/>
                <a:cs typeface="Times New Roman" pitchFamily="18" charset="0"/>
              </a:rPr>
              <a:t>blood pressure):</a:t>
            </a:r>
            <a:endParaRPr lang="en-GB" sz="2400" b="1" dirty="0">
              <a:solidFill>
                <a:srgbClr val="C00000"/>
              </a:solidFill>
              <a:latin typeface="Times New Roman" pitchFamily="18" charset="0"/>
              <a:cs typeface="Times New Roman" pitchFamily="18" charset="0"/>
            </a:endParaRPr>
          </a:p>
          <a:p>
            <a:pPr algn="just"/>
            <a:r>
              <a:rPr lang="en-GB" sz="2400" dirty="0">
                <a:latin typeface="Times New Roman" pitchFamily="18" charset="0"/>
                <a:cs typeface="Times New Roman" pitchFamily="18" charset="0"/>
              </a:rPr>
              <a:t>It indicated by an adult systolic blood pressure above 120 mm Hg and diastolic </a:t>
            </a:r>
            <a:r>
              <a:rPr lang="en-US" sz="2400" dirty="0">
                <a:latin typeface="Times New Roman" pitchFamily="18" charset="0"/>
                <a:cs typeface="Times New Roman" pitchFamily="18" charset="0"/>
              </a:rPr>
              <a:t>blood </a:t>
            </a:r>
            <a:r>
              <a:rPr lang="en-GB" sz="2400" dirty="0">
                <a:latin typeface="Times New Roman" pitchFamily="18" charset="0"/>
                <a:cs typeface="Times New Roman" pitchFamily="18" charset="0"/>
              </a:rPr>
              <a:t>pressure above 80 mm Hg.</a:t>
            </a:r>
          </a:p>
          <a:p>
            <a:pPr algn="just"/>
            <a:endParaRPr lang="en-GB" sz="2400" dirty="0">
              <a:latin typeface="Times New Roman" pitchFamily="18" charset="0"/>
              <a:cs typeface="Times New Roman" pitchFamily="18" charset="0"/>
            </a:endParaRPr>
          </a:p>
          <a:p>
            <a:pPr algn="just">
              <a:buFont typeface="Wingdings" panose="05000000000000000000" pitchFamily="2" charset="2"/>
              <a:buChar char="v"/>
            </a:pPr>
            <a:r>
              <a:rPr lang="en-GB" sz="2400" b="1" dirty="0">
                <a:solidFill>
                  <a:srgbClr val="C00000"/>
                </a:solidFill>
                <a:latin typeface="Times New Roman" pitchFamily="18" charset="0"/>
                <a:cs typeface="Times New Roman" pitchFamily="18" charset="0"/>
              </a:rPr>
              <a:t>Hypotension (Low blood pressure):</a:t>
            </a:r>
          </a:p>
          <a:p>
            <a:pPr algn="just"/>
            <a:r>
              <a:rPr lang="en-GB" sz="2400" dirty="0">
                <a:latin typeface="Times New Roman" pitchFamily="18" charset="0"/>
                <a:cs typeface="Times New Roman" pitchFamily="18" charset="0"/>
              </a:rPr>
              <a:t>Its indicate low blood pressure. </a:t>
            </a:r>
          </a:p>
          <a:p>
            <a:pPr algn="just"/>
            <a:r>
              <a:rPr lang="en-GB" sz="2400" dirty="0">
                <a:latin typeface="Times New Roman" pitchFamily="18" charset="0"/>
                <a:cs typeface="Times New Roman" pitchFamily="18" charset="0"/>
              </a:rPr>
              <a:t>It leads to inadequate blood</a:t>
            </a:r>
            <a:r>
              <a:rPr lang="en-US" sz="2400" dirty="0">
                <a:latin typeface="Times New Roman" pitchFamily="18" charset="0"/>
                <a:cs typeface="Times New Roman" pitchFamily="18" charset="0"/>
              </a:rPr>
              <a:t> </a:t>
            </a:r>
            <a:r>
              <a:rPr lang="en-GB" sz="2400" dirty="0">
                <a:latin typeface="Times New Roman" pitchFamily="18" charset="0"/>
                <a:cs typeface="Times New Roman" pitchFamily="18" charset="0"/>
              </a:rPr>
              <a:t>supply to brain.</a:t>
            </a:r>
            <a:endParaRPr lang="en-US" sz="2400" dirty="0">
              <a:latin typeface="Times New Roman" pitchFamily="18" charset="0"/>
              <a:cs typeface="Times New Roman" pitchFamily="18" charset="0"/>
            </a:endParaRPr>
          </a:p>
          <a:p>
            <a:pPr marL="0" indent="0">
              <a:buNone/>
            </a:pP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1905000"/>
            <a:ext cx="4191000" cy="3429000"/>
          </a:xfrm>
          <a:prstGeom prst="rect">
            <a:avLst/>
          </a:prstGeom>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655205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 y="0"/>
            <a:ext cx="9144000" cy="6858000"/>
          </a:xfrm>
          <a:prstGeom prst="rect">
            <a:avLst/>
          </a:prstGeom>
        </p:spPr>
      </p:pic>
    </p:spTree>
    <p:extLst>
      <p:ext uri="{BB962C8B-B14F-4D97-AF65-F5344CB8AC3E}">
        <p14:creationId xmlns:p14="http://schemas.microsoft.com/office/powerpoint/2010/main" val="3899516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3200" b="1" dirty="0">
                <a:solidFill>
                  <a:srgbClr val="FF0000"/>
                </a:solidFill>
                <a:latin typeface="Agency FB" panose="020B0503020202020204" pitchFamily="34" charset="0"/>
                <a:cs typeface="Times New Roman" pitchFamily="18" charset="0"/>
              </a:rPr>
              <a:t>Anatomy of the Heart </a:t>
            </a:r>
          </a:p>
        </p:txBody>
      </p:sp>
      <p:sp>
        <p:nvSpPr>
          <p:cNvPr id="3" name="Content Placeholder 2"/>
          <p:cNvSpPr>
            <a:spLocks noGrp="1"/>
          </p:cNvSpPr>
          <p:nvPr>
            <p:ph idx="1"/>
          </p:nvPr>
        </p:nvSpPr>
        <p:spPr>
          <a:xfrm>
            <a:off x="457200" y="1219200"/>
            <a:ext cx="4114800" cy="44196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lnSpc>
                <a:spcPct val="160000"/>
              </a:lnSpc>
            </a:pPr>
            <a:r>
              <a:rPr lang="en-US" sz="2400" dirty="0">
                <a:latin typeface="Times New Roman" pitchFamily="18" charset="0"/>
                <a:cs typeface="Times New Roman" pitchFamily="18" charset="0"/>
              </a:rPr>
              <a:t>Heart is a conical, hollow, muscular organ. </a:t>
            </a:r>
          </a:p>
          <a:p>
            <a:pPr algn="just">
              <a:lnSpc>
                <a:spcPct val="160000"/>
              </a:lnSpc>
            </a:pPr>
            <a:r>
              <a:rPr lang="en-US" sz="2400" dirty="0">
                <a:latin typeface="Times New Roman" pitchFamily="18" charset="0"/>
                <a:cs typeface="Times New Roman" pitchFamily="18" charset="0"/>
              </a:rPr>
              <a:t>It lies in the thorax between the lungs and behind the sternum.</a:t>
            </a:r>
          </a:p>
          <a:p>
            <a:pPr algn="just">
              <a:lnSpc>
                <a:spcPct val="160000"/>
              </a:lnSpc>
            </a:pPr>
            <a:r>
              <a:rPr lang="en-US" sz="2400" dirty="0">
                <a:latin typeface="Times New Roman" pitchFamily="18" charset="0"/>
                <a:cs typeface="Times New Roman" pitchFamily="18" charset="0"/>
              </a:rPr>
              <a:t>It is about 10 cm long and weighs about 225 g in women and is heavier in men (about 310 g).</a:t>
            </a:r>
          </a:p>
          <a:p>
            <a:endParaRPr lang="en-US" sz="2800" dirty="0"/>
          </a:p>
          <a:p>
            <a:pPr marL="0" indent="0">
              <a:buNone/>
            </a:pPr>
            <a:endParaRPr lang="en-US" dirty="0"/>
          </a:p>
        </p:txBody>
      </p:sp>
      <p:pic>
        <p:nvPicPr>
          <p:cNvPr id="5" name="Picture 4"/>
          <p:cNvPicPr>
            <a:picLocks noChangeAspect="1"/>
          </p:cNvPicPr>
          <p:nvPr/>
        </p:nvPicPr>
        <p:blipFill>
          <a:blip r:embed="rId2"/>
          <a:stretch>
            <a:fillRect/>
          </a:stretch>
        </p:blipFill>
        <p:spPr>
          <a:xfrm>
            <a:off x="4737242" y="1447800"/>
            <a:ext cx="4241515" cy="3612357"/>
          </a:xfrm>
          <a:prstGeom prst="rect">
            <a:avLst/>
          </a:prstGeom>
        </p:spPr>
      </p:pic>
      <p:sp>
        <p:nvSpPr>
          <p:cNvPr id="6" name="Rectangle 5"/>
          <p:cNvSpPr/>
          <p:nvPr/>
        </p:nvSpPr>
        <p:spPr>
          <a:xfrm>
            <a:off x="474260" y="5786735"/>
            <a:ext cx="8292957" cy="923330"/>
          </a:xfrm>
          <a:prstGeom prst="rect">
            <a:avLst/>
          </a:prstGeom>
        </p:spPr>
        <p:txBody>
          <a:bodyPr wrap="square">
            <a:spAutoFit/>
          </a:bodyPr>
          <a:lstStyle/>
          <a:p>
            <a:r>
              <a:rPr lang="en-US" dirty="0">
                <a:solidFill>
                  <a:srgbClr val="333333"/>
                </a:solidFill>
                <a:latin typeface="Times New Roman" panose="02020603050405020304" pitchFamily="18" charset="0"/>
                <a:cs typeface="Times New Roman" panose="02020603050405020304" pitchFamily="18" charset="0"/>
              </a:rPr>
              <a:t>Blood is carried from the heart to the rest of the body through a complex network of arteries, arterioles and capillaries. Blood is returned to the heart through </a:t>
            </a:r>
            <a:r>
              <a:rPr lang="en-US" dirty="0" err="1">
                <a:solidFill>
                  <a:srgbClr val="333333"/>
                </a:solidFill>
                <a:latin typeface="Times New Roman" panose="02020603050405020304" pitchFamily="18" charset="0"/>
                <a:cs typeface="Times New Roman" panose="02020603050405020304" pitchFamily="18" charset="0"/>
              </a:rPr>
              <a:t>venules</a:t>
            </a:r>
            <a:r>
              <a:rPr lang="en-US" dirty="0">
                <a:solidFill>
                  <a:srgbClr val="333333"/>
                </a:solidFill>
                <a:latin typeface="Times New Roman" panose="02020603050405020304" pitchFamily="18" charset="0"/>
                <a:cs typeface="Times New Roman" panose="02020603050405020304" pitchFamily="18" charset="0"/>
              </a:rPr>
              <a:t> and veins.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9192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639762"/>
          </a:xfrm>
        </p:spPr>
        <p:txBody>
          <a:bodyPr>
            <a:noAutofit/>
          </a:bodyPr>
          <a:lstStyle/>
          <a:p>
            <a:r>
              <a:rPr lang="en-US" sz="3200" b="1" dirty="0">
                <a:solidFill>
                  <a:srgbClr val="FF0000"/>
                </a:solidFill>
                <a:latin typeface="Agency FB" panose="020B0503020202020204" pitchFamily="34" charset="0"/>
              </a:rPr>
              <a:t>Layers of the Heart  </a:t>
            </a:r>
          </a:p>
        </p:txBody>
      </p:sp>
      <p:sp>
        <p:nvSpPr>
          <p:cNvPr id="3" name="Content Placeholder 2"/>
          <p:cNvSpPr>
            <a:spLocks noGrp="1"/>
          </p:cNvSpPr>
          <p:nvPr>
            <p:ph idx="1"/>
          </p:nvPr>
        </p:nvSpPr>
        <p:spPr>
          <a:xfrm>
            <a:off x="457200" y="1066800"/>
            <a:ext cx="4876800" cy="5638800"/>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lnSpc>
                <a:spcPct val="150000"/>
              </a:lnSpc>
              <a:buFont typeface="Wingdings" panose="05000000000000000000" pitchFamily="2" charset="2"/>
              <a:buChar char="Ø"/>
            </a:pPr>
            <a:r>
              <a:rPr lang="en-US" sz="2600" dirty="0">
                <a:latin typeface="Times New Roman" pitchFamily="18" charset="0"/>
                <a:cs typeface="Times New Roman" pitchFamily="18" charset="0"/>
              </a:rPr>
              <a:t>Heart is surrounded by an outer covering called </a:t>
            </a:r>
            <a:r>
              <a:rPr lang="en-US" sz="2600" b="1" dirty="0">
                <a:latin typeface="Times New Roman" pitchFamily="18" charset="0"/>
                <a:cs typeface="Times New Roman" pitchFamily="18" charset="0"/>
              </a:rPr>
              <a:t>pericardium</a:t>
            </a:r>
            <a:r>
              <a:rPr lang="en-US" sz="2600" dirty="0">
                <a:latin typeface="Times New Roman" pitchFamily="18" charset="0"/>
                <a:cs typeface="Times New Roman" pitchFamily="18" charset="0"/>
              </a:rPr>
              <a:t>. It contains two layers called- </a:t>
            </a:r>
          </a:p>
          <a:p>
            <a:pPr algn="just">
              <a:lnSpc>
                <a:spcPct val="150000"/>
              </a:lnSpc>
            </a:pPr>
            <a:r>
              <a:rPr lang="en-US" sz="2600" dirty="0">
                <a:latin typeface="Times New Roman" pitchFamily="18" charset="0"/>
                <a:cs typeface="Times New Roman" pitchFamily="18" charset="0"/>
              </a:rPr>
              <a:t>visceral pericardium </a:t>
            </a:r>
          </a:p>
          <a:p>
            <a:pPr algn="just">
              <a:lnSpc>
                <a:spcPct val="150000"/>
              </a:lnSpc>
            </a:pPr>
            <a:r>
              <a:rPr lang="en-US" sz="2600" dirty="0">
                <a:latin typeface="Times New Roman" pitchFamily="18" charset="0"/>
                <a:cs typeface="Times New Roman" pitchFamily="18" charset="0"/>
              </a:rPr>
              <a:t>parietal pericardium</a:t>
            </a:r>
          </a:p>
          <a:p>
            <a:pPr algn="just">
              <a:lnSpc>
                <a:spcPct val="150000"/>
              </a:lnSpc>
              <a:buFont typeface="Wingdings" panose="05000000000000000000" pitchFamily="2" charset="2"/>
              <a:buChar char="Ø"/>
            </a:pPr>
            <a:r>
              <a:rPr lang="en-US" sz="2600" dirty="0">
                <a:latin typeface="Times New Roman" pitchFamily="18" charset="0"/>
                <a:cs typeface="Times New Roman" pitchFamily="18" charset="0"/>
              </a:rPr>
              <a:t>The middle layer is made of heart muscle fibers. It is called as </a:t>
            </a:r>
            <a:r>
              <a:rPr lang="en-US" sz="2600" b="1" dirty="0">
                <a:latin typeface="Times New Roman" pitchFamily="18" charset="0"/>
                <a:cs typeface="Times New Roman" pitchFamily="18" charset="0"/>
              </a:rPr>
              <a:t>myocardium</a:t>
            </a:r>
            <a:r>
              <a:rPr lang="en-US" sz="2600" dirty="0">
                <a:latin typeface="Times New Roman" pitchFamily="18" charset="0"/>
                <a:cs typeface="Times New Roman" pitchFamily="18" charset="0"/>
              </a:rPr>
              <a:t>.</a:t>
            </a:r>
          </a:p>
          <a:p>
            <a:pPr algn="just">
              <a:lnSpc>
                <a:spcPct val="150000"/>
              </a:lnSpc>
              <a:buFont typeface="Wingdings" panose="05000000000000000000" pitchFamily="2" charset="2"/>
              <a:buChar char="Ø"/>
            </a:pPr>
            <a:r>
              <a:rPr lang="en-US" sz="2600" dirty="0">
                <a:latin typeface="Times New Roman" pitchFamily="18" charset="0"/>
                <a:cs typeface="Times New Roman" pitchFamily="18" charset="0"/>
              </a:rPr>
              <a:t>The inner lining is called as </a:t>
            </a:r>
            <a:r>
              <a:rPr lang="en-US" sz="2600" b="1" dirty="0">
                <a:latin typeface="Times New Roman" pitchFamily="18" charset="0"/>
                <a:cs typeface="Times New Roman" pitchFamily="18" charset="0"/>
              </a:rPr>
              <a:t>endocardium</a:t>
            </a:r>
            <a:r>
              <a:rPr lang="en-US" sz="2600" dirty="0">
                <a:latin typeface="Times New Roman" pitchFamily="18" charset="0"/>
                <a:cs typeface="Times New Roman" pitchFamily="18" charset="0"/>
              </a:rPr>
              <a:t>.</a:t>
            </a:r>
          </a:p>
          <a:p>
            <a:pPr algn="just">
              <a:buFont typeface="Wingdings" panose="05000000000000000000" pitchFamily="2" charset="2"/>
              <a:buChar char="Ø"/>
            </a:pPr>
            <a:endParaRPr lang="en-US" dirty="0"/>
          </a:p>
          <a:p>
            <a:pPr marL="0" indent="0">
              <a:buNone/>
            </a:pPr>
            <a:endParaRPr lang="en-US" dirty="0"/>
          </a:p>
          <a:p>
            <a:pPr marL="0" indent="0">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2057400"/>
            <a:ext cx="3477490" cy="35052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4747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487362"/>
          </a:xfrm>
        </p:spPr>
        <p:txBody>
          <a:bodyPr>
            <a:noAutofit/>
          </a:bodyPr>
          <a:lstStyle/>
          <a:p>
            <a:r>
              <a:rPr lang="en-US" sz="3200" b="1" dirty="0">
                <a:solidFill>
                  <a:srgbClr val="FF0000"/>
                </a:solidFill>
                <a:latin typeface="Agency FB" panose="020B0503020202020204" pitchFamily="34" charset="0"/>
              </a:rPr>
              <a:t>Chambers of the Heart </a:t>
            </a:r>
          </a:p>
        </p:txBody>
      </p:sp>
      <p:sp>
        <p:nvSpPr>
          <p:cNvPr id="3" name="Content Placeholder 2"/>
          <p:cNvSpPr>
            <a:spLocks noGrp="1"/>
          </p:cNvSpPr>
          <p:nvPr>
            <p:ph idx="1"/>
          </p:nvPr>
        </p:nvSpPr>
        <p:spPr>
          <a:xfrm>
            <a:off x="457200" y="990600"/>
            <a:ext cx="4724400" cy="5715000"/>
          </a:xfrm>
        </p:spPr>
        <p:style>
          <a:lnRef idx="2">
            <a:schemeClr val="dk1"/>
          </a:lnRef>
          <a:fillRef idx="1">
            <a:schemeClr val="lt1"/>
          </a:fillRef>
          <a:effectRef idx="0">
            <a:schemeClr val="dk1"/>
          </a:effectRef>
          <a:fontRef idx="minor">
            <a:schemeClr val="dk1"/>
          </a:fontRef>
        </p:style>
        <p:txBody>
          <a:bodyPr>
            <a:noAutofit/>
          </a:bodyPr>
          <a:lstStyle/>
          <a:p>
            <a:pPr marL="0" indent="0" algn="just">
              <a:lnSpc>
                <a:spcPct val="160000"/>
              </a:lnSpc>
              <a:buNone/>
            </a:pPr>
            <a:r>
              <a:rPr lang="en-US" sz="2400" dirty="0">
                <a:latin typeface="Times New Roman" pitchFamily="18" charset="0"/>
                <a:cs typeface="Times New Roman" pitchFamily="18" charset="0"/>
              </a:rPr>
              <a:t>Heart is made of four chambers.</a:t>
            </a:r>
          </a:p>
          <a:p>
            <a:pPr marL="0" indent="0" algn="just">
              <a:lnSpc>
                <a:spcPct val="160000"/>
              </a:lnSpc>
              <a:buNone/>
            </a:pPr>
            <a:r>
              <a:rPr lang="en-US" sz="2400" dirty="0">
                <a:latin typeface="Times New Roman" pitchFamily="18" charset="0"/>
                <a:cs typeface="Times New Roman" pitchFamily="18" charset="0"/>
              </a:rPr>
              <a:t>The two chambers on the right side are known as-</a:t>
            </a:r>
          </a:p>
          <a:p>
            <a:pPr algn="just">
              <a:lnSpc>
                <a:spcPct val="160000"/>
              </a:lnSpc>
            </a:pPr>
            <a:r>
              <a:rPr lang="en-US" sz="2400" dirty="0">
                <a:latin typeface="Times New Roman" pitchFamily="18" charset="0"/>
                <a:cs typeface="Times New Roman" pitchFamily="18" charset="0"/>
              </a:rPr>
              <a:t>Right atrium</a:t>
            </a:r>
          </a:p>
          <a:p>
            <a:pPr algn="just">
              <a:lnSpc>
                <a:spcPct val="160000"/>
              </a:lnSpc>
            </a:pPr>
            <a:r>
              <a:rPr lang="en-US" sz="2400" dirty="0">
                <a:latin typeface="Times New Roman" pitchFamily="18" charset="0"/>
                <a:cs typeface="Times New Roman" pitchFamily="18" charset="0"/>
              </a:rPr>
              <a:t>Right ventricle</a:t>
            </a:r>
          </a:p>
          <a:p>
            <a:pPr marL="0" indent="0" algn="just">
              <a:lnSpc>
                <a:spcPct val="160000"/>
              </a:lnSpc>
              <a:buNone/>
            </a:pPr>
            <a:r>
              <a:rPr lang="en-US" sz="2400" dirty="0">
                <a:latin typeface="Times New Roman" pitchFamily="18" charset="0"/>
                <a:cs typeface="Times New Roman" pitchFamily="18" charset="0"/>
              </a:rPr>
              <a:t>The chambers on the left side are known as-</a:t>
            </a:r>
          </a:p>
          <a:p>
            <a:pPr algn="just">
              <a:lnSpc>
                <a:spcPct val="160000"/>
              </a:lnSpc>
            </a:pPr>
            <a:r>
              <a:rPr lang="en-US" sz="2400" dirty="0">
                <a:latin typeface="Times New Roman" pitchFamily="18" charset="0"/>
                <a:cs typeface="Times New Roman" pitchFamily="18" charset="0"/>
              </a:rPr>
              <a:t>Left atrium</a:t>
            </a:r>
          </a:p>
          <a:p>
            <a:pPr algn="just">
              <a:lnSpc>
                <a:spcPct val="160000"/>
              </a:lnSpc>
            </a:pPr>
            <a:r>
              <a:rPr lang="en-US" sz="2400" dirty="0">
                <a:latin typeface="Times New Roman" pitchFamily="18" charset="0"/>
                <a:cs typeface="Times New Roman" pitchFamily="18" charset="0"/>
              </a:rPr>
              <a:t>Left ventricle</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2362200"/>
            <a:ext cx="3676650" cy="28956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298970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685801"/>
          </a:xfrm>
        </p:spPr>
        <p:txBody>
          <a:bodyPr>
            <a:normAutofit/>
          </a:bodyPr>
          <a:lstStyle/>
          <a:p>
            <a:r>
              <a:rPr lang="en-US" sz="3200" b="1" dirty="0">
                <a:solidFill>
                  <a:srgbClr val="FF0000"/>
                </a:solidFill>
                <a:latin typeface="Agency FB" panose="020B0503020202020204" pitchFamily="34" charset="0"/>
              </a:rPr>
              <a:t>Upper chambers</a:t>
            </a:r>
          </a:p>
        </p:txBody>
      </p:sp>
      <p:sp>
        <p:nvSpPr>
          <p:cNvPr id="3" name="Content Placeholder 2"/>
          <p:cNvSpPr>
            <a:spLocks noGrp="1"/>
          </p:cNvSpPr>
          <p:nvPr>
            <p:ph idx="1"/>
          </p:nvPr>
        </p:nvSpPr>
        <p:spPr>
          <a:xfrm>
            <a:off x="381000" y="1066800"/>
            <a:ext cx="5410200" cy="563880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0" indent="0" algn="just">
              <a:buNone/>
            </a:pPr>
            <a:r>
              <a:rPr lang="en-US" dirty="0">
                <a:solidFill>
                  <a:srgbClr val="C00000"/>
                </a:solidFill>
                <a:latin typeface="Times New Roman" pitchFamily="18" charset="0"/>
                <a:cs typeface="Times New Roman" pitchFamily="18" charset="0"/>
              </a:rPr>
              <a:t>The upper chambers are: </a:t>
            </a:r>
          </a:p>
          <a:p>
            <a:pPr algn="just"/>
            <a:r>
              <a:rPr lang="en-US" dirty="0">
                <a:latin typeface="Times New Roman" pitchFamily="18" charset="0"/>
                <a:cs typeface="Times New Roman" pitchFamily="18" charset="0"/>
              </a:rPr>
              <a:t>The atria</a:t>
            </a:r>
          </a:p>
          <a:p>
            <a:pPr marL="0" indent="0" algn="just">
              <a:buNone/>
            </a:pPr>
            <a:r>
              <a:rPr lang="en-US" dirty="0">
                <a:latin typeface="Times New Roman" pitchFamily="18" charset="0"/>
                <a:cs typeface="Times New Roman" pitchFamily="18" charset="0"/>
              </a:rPr>
              <a:t>       -Right                                                                             </a:t>
            </a:r>
          </a:p>
          <a:p>
            <a:pPr marL="0" indent="0" algn="just">
              <a:buNone/>
            </a:pPr>
            <a:r>
              <a:rPr lang="en-US" dirty="0">
                <a:latin typeface="Times New Roman" pitchFamily="18" charset="0"/>
                <a:cs typeface="Times New Roman" pitchFamily="18" charset="0"/>
              </a:rPr>
              <a:t>       -Left </a:t>
            </a:r>
          </a:p>
          <a:p>
            <a:pPr algn="just">
              <a:buFont typeface="Wingdings" panose="05000000000000000000" pitchFamily="2" charset="2"/>
              <a:buChar char="§"/>
            </a:pPr>
            <a:r>
              <a:rPr lang="en-US" dirty="0">
                <a:solidFill>
                  <a:srgbClr val="C00000"/>
                </a:solidFill>
                <a:latin typeface="Times New Roman" pitchFamily="18" charset="0"/>
                <a:cs typeface="Times New Roman" pitchFamily="18" charset="0"/>
              </a:rPr>
              <a:t>The right atrium: </a:t>
            </a:r>
            <a:r>
              <a:rPr lang="en-US" dirty="0">
                <a:latin typeface="Times New Roman" pitchFamily="18" charset="0"/>
                <a:cs typeface="Times New Roman" pitchFamily="18" charset="0"/>
              </a:rPr>
              <a:t>Receives deoxygenated blood from the body through the:</a:t>
            </a:r>
          </a:p>
          <a:p>
            <a:pPr marL="0" indent="0" algn="just">
              <a:buNone/>
            </a:pPr>
            <a:r>
              <a:rPr lang="en-US" dirty="0">
                <a:latin typeface="Times New Roman" pitchFamily="18" charset="0"/>
                <a:cs typeface="Times New Roman" pitchFamily="18" charset="0"/>
              </a:rPr>
              <a:t>      -Superior vena cava (head and upper</a:t>
            </a:r>
          </a:p>
          <a:p>
            <a:pPr marL="0" indent="0" algn="just">
              <a:buNone/>
            </a:pPr>
            <a:r>
              <a:rPr lang="en-US" dirty="0">
                <a:latin typeface="Times New Roman" pitchFamily="18" charset="0"/>
                <a:cs typeface="Times New Roman" pitchFamily="18" charset="0"/>
              </a:rPr>
              <a:t>        body)              </a:t>
            </a:r>
          </a:p>
          <a:p>
            <a:pPr marL="0" indent="0" algn="just">
              <a:buNone/>
            </a:pPr>
            <a:r>
              <a:rPr lang="en-US" dirty="0">
                <a:latin typeface="Times New Roman" pitchFamily="18" charset="0"/>
                <a:cs typeface="Times New Roman" pitchFamily="18" charset="0"/>
              </a:rPr>
              <a:t>      -Inferior vena cava (legs and lower </a:t>
            </a:r>
          </a:p>
          <a:p>
            <a:pPr marL="0" indent="0" algn="just">
              <a:buNone/>
            </a:pPr>
            <a:r>
              <a:rPr lang="en-US" dirty="0">
                <a:latin typeface="Times New Roman" pitchFamily="18" charset="0"/>
                <a:cs typeface="Times New Roman" pitchFamily="18" charset="0"/>
              </a:rPr>
              <a:t>        torso)</a:t>
            </a:r>
          </a:p>
          <a:p>
            <a:pPr algn="just">
              <a:buFont typeface="Wingdings" panose="05000000000000000000" pitchFamily="2" charset="2"/>
              <a:buChar char="§"/>
            </a:pPr>
            <a:r>
              <a:rPr lang="en-US" dirty="0">
                <a:solidFill>
                  <a:srgbClr val="C00000"/>
                </a:solidFill>
                <a:latin typeface="Times New Roman" pitchFamily="18" charset="0"/>
                <a:cs typeface="Times New Roman" pitchFamily="18" charset="0"/>
              </a:rPr>
              <a:t>The left atrium: </a:t>
            </a:r>
            <a:r>
              <a:rPr lang="en-US" dirty="0">
                <a:latin typeface="Times New Roman" pitchFamily="18" charset="0"/>
                <a:cs typeface="Times New Roman" pitchFamily="18" charset="0"/>
              </a:rPr>
              <a:t>Receives oxygenated blood from the lungs through the:</a:t>
            </a:r>
          </a:p>
          <a:p>
            <a:pPr marL="0" indent="0" algn="just">
              <a:buNone/>
            </a:pPr>
            <a:r>
              <a:rPr lang="en-US" dirty="0">
                <a:latin typeface="Times New Roman" pitchFamily="18" charset="0"/>
                <a:cs typeface="Times New Roman" pitchFamily="18" charset="0"/>
              </a:rPr>
              <a:t>      -Pulmonary vein</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3600" y="2209800"/>
            <a:ext cx="3200400" cy="3124200"/>
          </a:xfrm>
          <a:prstGeom prst="rect">
            <a:avLst/>
          </a:prstGeom>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3361564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09600"/>
          </a:xfrm>
        </p:spPr>
        <p:txBody>
          <a:bodyPr>
            <a:noAutofit/>
          </a:bodyPr>
          <a:lstStyle/>
          <a:p>
            <a:r>
              <a:rPr lang="en-US" sz="3600" b="1" dirty="0">
                <a:solidFill>
                  <a:srgbClr val="FF0000"/>
                </a:solidFill>
                <a:latin typeface="Agency FB" panose="020B0503020202020204" pitchFamily="34" charset="0"/>
              </a:rPr>
              <a:t>Lower chambers</a:t>
            </a:r>
          </a:p>
        </p:txBody>
      </p:sp>
      <p:sp>
        <p:nvSpPr>
          <p:cNvPr id="3" name="Content Placeholder 2"/>
          <p:cNvSpPr>
            <a:spLocks noGrp="1"/>
          </p:cNvSpPr>
          <p:nvPr>
            <p:ph idx="1"/>
          </p:nvPr>
        </p:nvSpPr>
        <p:spPr>
          <a:xfrm>
            <a:off x="457200" y="1066800"/>
            <a:ext cx="4800600" cy="5638800"/>
          </a:xfrm>
        </p:spPr>
        <p:style>
          <a:lnRef idx="2">
            <a:schemeClr val="accent5"/>
          </a:lnRef>
          <a:fillRef idx="1">
            <a:schemeClr val="lt1"/>
          </a:fillRef>
          <a:effectRef idx="0">
            <a:schemeClr val="accent5"/>
          </a:effectRef>
          <a:fontRef idx="minor">
            <a:schemeClr val="dk1"/>
          </a:fontRef>
        </p:style>
        <p:txBody>
          <a:bodyPr>
            <a:normAutofit lnSpcReduction="10000"/>
          </a:bodyPr>
          <a:lstStyle/>
          <a:p>
            <a:pPr marL="0" indent="0" algn="just">
              <a:lnSpc>
                <a:spcPct val="150000"/>
              </a:lnSpc>
              <a:buNone/>
            </a:pPr>
            <a:r>
              <a:rPr lang="en-US" sz="2400" dirty="0">
                <a:solidFill>
                  <a:srgbClr val="C00000"/>
                </a:solidFill>
                <a:latin typeface="Times New Roman" pitchFamily="18" charset="0"/>
                <a:cs typeface="Times New Roman" pitchFamily="18" charset="0"/>
              </a:rPr>
              <a:t>The lower chambers are:</a:t>
            </a:r>
          </a:p>
          <a:p>
            <a:pPr algn="just">
              <a:lnSpc>
                <a:spcPct val="150000"/>
              </a:lnSpc>
            </a:pPr>
            <a:r>
              <a:rPr lang="en-US" sz="2400" dirty="0">
                <a:latin typeface="Times New Roman" pitchFamily="18" charset="0"/>
                <a:cs typeface="Times New Roman" pitchFamily="18" charset="0"/>
              </a:rPr>
              <a:t>The ventricle</a:t>
            </a:r>
          </a:p>
          <a:p>
            <a:pPr marL="0" indent="0" algn="just">
              <a:lnSpc>
                <a:spcPct val="150000"/>
              </a:lnSpc>
              <a:buNone/>
            </a:pPr>
            <a:r>
              <a:rPr lang="en-US" sz="2400" dirty="0">
                <a:latin typeface="Times New Roman" pitchFamily="18" charset="0"/>
                <a:cs typeface="Times New Roman" pitchFamily="18" charset="0"/>
              </a:rPr>
              <a:t>      -Right</a:t>
            </a:r>
          </a:p>
          <a:p>
            <a:pPr marL="0" indent="0" algn="just">
              <a:lnSpc>
                <a:spcPct val="150000"/>
              </a:lnSpc>
              <a:buNone/>
            </a:pPr>
            <a:r>
              <a:rPr lang="en-US" sz="2400" dirty="0">
                <a:latin typeface="Times New Roman" pitchFamily="18" charset="0"/>
                <a:cs typeface="Times New Roman" pitchFamily="18" charset="0"/>
              </a:rPr>
              <a:t>      -Left</a:t>
            </a:r>
          </a:p>
          <a:p>
            <a:pPr algn="just">
              <a:lnSpc>
                <a:spcPct val="150000"/>
              </a:lnSpc>
              <a:buFont typeface="Wingdings" panose="05000000000000000000" pitchFamily="2" charset="2"/>
              <a:buChar char="§"/>
            </a:pPr>
            <a:r>
              <a:rPr lang="en-US" sz="2400" dirty="0">
                <a:solidFill>
                  <a:srgbClr val="C00000"/>
                </a:solidFill>
                <a:latin typeface="Times New Roman" pitchFamily="18" charset="0"/>
                <a:cs typeface="Times New Roman" pitchFamily="18" charset="0"/>
              </a:rPr>
              <a:t>The right ventricle: </a:t>
            </a:r>
            <a:r>
              <a:rPr lang="en-US" sz="2400" dirty="0">
                <a:latin typeface="Times New Roman" pitchFamily="18" charset="0"/>
                <a:cs typeface="Times New Roman" pitchFamily="18" charset="0"/>
              </a:rPr>
              <a:t>Receives de-oxygenated blood as the right atrium contracts.</a:t>
            </a:r>
          </a:p>
          <a:p>
            <a:pPr algn="just">
              <a:lnSpc>
                <a:spcPct val="150000"/>
              </a:lnSpc>
              <a:buFont typeface="Wingdings" panose="05000000000000000000" pitchFamily="2" charset="2"/>
              <a:buChar char="§"/>
            </a:pPr>
            <a:r>
              <a:rPr lang="en-US" sz="2400" dirty="0">
                <a:solidFill>
                  <a:srgbClr val="C00000"/>
                </a:solidFill>
                <a:latin typeface="Times New Roman" pitchFamily="18" charset="0"/>
                <a:cs typeface="Times New Roman" pitchFamily="18" charset="0"/>
              </a:rPr>
              <a:t>The left ventricle: </a:t>
            </a:r>
            <a:r>
              <a:rPr lang="en-US" sz="2400" dirty="0">
                <a:latin typeface="Times New Roman" pitchFamily="18" charset="0"/>
                <a:cs typeface="Times New Roman" pitchFamily="18" charset="0"/>
              </a:rPr>
              <a:t>Receives oxygenated blood as the left atrium contracts.</a:t>
            </a:r>
          </a:p>
          <a:p>
            <a:pPr>
              <a:lnSpc>
                <a:spcPct val="150000"/>
              </a:lnSpc>
              <a:buFont typeface="Wingdings" panose="05000000000000000000" pitchFamily="2" charset="2"/>
              <a:buChar char="§"/>
            </a:pPr>
            <a:endParaRPr lang="en-US" sz="2400" dirty="0">
              <a:latin typeface="Times New Roman" pitchFamily="18" charset="0"/>
              <a:cs typeface="Times New Roman" pitchFamily="18" charset="0"/>
            </a:endParaRPr>
          </a:p>
          <a:p>
            <a:pPr marL="0" indent="0">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600" y="2057400"/>
            <a:ext cx="3352800" cy="373380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108654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533400"/>
          </a:xfrm>
        </p:spPr>
        <p:txBody>
          <a:bodyPr>
            <a:noAutofit/>
          </a:bodyPr>
          <a:lstStyle/>
          <a:p>
            <a:r>
              <a:rPr lang="en-US" sz="3600" b="1" dirty="0">
                <a:solidFill>
                  <a:srgbClr val="FF0000"/>
                </a:solidFill>
                <a:latin typeface="Agency FB" panose="020B0503020202020204" pitchFamily="34" charset="0"/>
              </a:rPr>
              <a:t>Valves of the Heart </a:t>
            </a:r>
          </a:p>
        </p:txBody>
      </p:sp>
      <p:sp>
        <p:nvSpPr>
          <p:cNvPr id="3" name="Content Placeholder 2"/>
          <p:cNvSpPr>
            <a:spLocks noGrp="1"/>
          </p:cNvSpPr>
          <p:nvPr>
            <p:ph idx="1"/>
          </p:nvPr>
        </p:nvSpPr>
        <p:spPr>
          <a:xfrm>
            <a:off x="381000" y="990600"/>
            <a:ext cx="4215938" cy="5791200"/>
          </a:xfrm>
        </p:spPr>
        <p:style>
          <a:lnRef idx="2">
            <a:schemeClr val="dk1"/>
          </a:lnRef>
          <a:fillRef idx="1">
            <a:schemeClr val="lt1"/>
          </a:fillRef>
          <a:effectRef idx="0">
            <a:schemeClr val="dk1"/>
          </a:effectRef>
          <a:fontRef idx="minor">
            <a:schemeClr val="dk1"/>
          </a:fontRef>
        </p:style>
        <p:txBody>
          <a:bodyPr>
            <a:normAutofit/>
          </a:bodyPr>
          <a:lstStyle/>
          <a:p>
            <a:pPr marL="0" indent="0" algn="just">
              <a:lnSpc>
                <a:spcPct val="150000"/>
              </a:lnSpc>
              <a:buNone/>
            </a:pPr>
            <a:r>
              <a:rPr lang="en-US" sz="2400" dirty="0">
                <a:latin typeface="Times New Roman" pitchFamily="18" charset="0"/>
                <a:cs typeface="Times New Roman" pitchFamily="18" charset="0"/>
              </a:rPr>
              <a:t>Valves are located within the chambers of the heart.</a:t>
            </a:r>
          </a:p>
          <a:p>
            <a:pPr algn="just">
              <a:lnSpc>
                <a:spcPct val="150000"/>
              </a:lnSpc>
              <a:buFont typeface="Wingdings" panose="05000000000000000000" pitchFamily="2" charset="2"/>
              <a:buChar char="§"/>
            </a:pPr>
            <a:r>
              <a:rPr lang="en-US" sz="2400" dirty="0">
                <a:solidFill>
                  <a:srgbClr val="C00000"/>
                </a:solidFill>
                <a:latin typeface="Times New Roman" pitchFamily="18" charset="0"/>
                <a:cs typeface="Times New Roman" pitchFamily="18" charset="0"/>
              </a:rPr>
              <a:t>The four valves are known as: </a:t>
            </a:r>
          </a:p>
          <a:p>
            <a:pPr algn="just">
              <a:lnSpc>
                <a:spcPct val="150000"/>
              </a:lnSpc>
            </a:pPr>
            <a:r>
              <a:rPr lang="en-US" sz="2400" dirty="0">
                <a:latin typeface="Times New Roman" pitchFamily="18" charset="0"/>
                <a:cs typeface="Times New Roman" pitchFamily="18" charset="0"/>
              </a:rPr>
              <a:t>The tricuspid valve.</a:t>
            </a:r>
          </a:p>
          <a:p>
            <a:pPr algn="just">
              <a:lnSpc>
                <a:spcPct val="150000"/>
              </a:lnSpc>
            </a:pPr>
            <a:r>
              <a:rPr lang="en-US" sz="2400" dirty="0">
                <a:latin typeface="Times New Roman" pitchFamily="18" charset="0"/>
                <a:cs typeface="Times New Roman" pitchFamily="18" charset="0"/>
              </a:rPr>
              <a:t>The pulmonic or pulmonary valve. </a:t>
            </a:r>
          </a:p>
          <a:p>
            <a:pPr algn="just">
              <a:lnSpc>
                <a:spcPct val="150000"/>
              </a:lnSpc>
            </a:pPr>
            <a:r>
              <a:rPr lang="en-US" sz="2400" dirty="0">
                <a:latin typeface="Times New Roman" pitchFamily="18" charset="0"/>
                <a:cs typeface="Times New Roman" pitchFamily="18" charset="0"/>
              </a:rPr>
              <a:t>The mitral valve. </a:t>
            </a:r>
          </a:p>
          <a:p>
            <a:pPr algn="just">
              <a:lnSpc>
                <a:spcPct val="150000"/>
              </a:lnSpc>
            </a:pPr>
            <a:r>
              <a:rPr lang="en-US" sz="2400" dirty="0">
                <a:latin typeface="Times New Roman" pitchFamily="18" charset="0"/>
                <a:cs typeface="Times New Roman" pitchFamily="18" charset="0"/>
              </a:rPr>
              <a:t>The aortic valve. </a:t>
            </a:r>
          </a:p>
          <a:p>
            <a:pPr marL="0" indent="0" algn="just">
              <a:buNone/>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0" y="2057400"/>
            <a:ext cx="4267200" cy="3962400"/>
          </a:xfrm>
          <a:prstGeom prst="rect">
            <a:avLst/>
          </a:prstGeom>
        </p:spPr>
      </p:pic>
    </p:spTree>
    <p:extLst>
      <p:ext uri="{BB962C8B-B14F-4D97-AF65-F5344CB8AC3E}">
        <p14:creationId xmlns:p14="http://schemas.microsoft.com/office/powerpoint/2010/main" val="2356301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381000"/>
          </a:xfrm>
        </p:spPr>
        <p:txBody>
          <a:bodyPr>
            <a:noAutofit/>
          </a:bodyPr>
          <a:lstStyle/>
          <a:p>
            <a:r>
              <a:rPr lang="en-US" sz="3200" b="1" dirty="0">
                <a:solidFill>
                  <a:srgbClr val="FF0000"/>
                </a:solidFill>
                <a:latin typeface="Agency FB" panose="020B0503020202020204" pitchFamily="34" charset="0"/>
              </a:rPr>
              <a:t>Valves of the Heart</a:t>
            </a:r>
          </a:p>
        </p:txBody>
      </p:sp>
      <p:sp>
        <p:nvSpPr>
          <p:cNvPr id="3" name="Content Placeholder 2"/>
          <p:cNvSpPr>
            <a:spLocks noGrp="1"/>
          </p:cNvSpPr>
          <p:nvPr>
            <p:ph idx="1"/>
          </p:nvPr>
        </p:nvSpPr>
        <p:spPr>
          <a:xfrm>
            <a:off x="457200" y="1066800"/>
            <a:ext cx="4724400" cy="5638800"/>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marL="0" indent="0">
              <a:lnSpc>
                <a:spcPct val="150000"/>
              </a:lnSpc>
              <a:buNone/>
            </a:pPr>
            <a:r>
              <a:rPr lang="en-US" sz="4400" dirty="0">
                <a:solidFill>
                  <a:srgbClr val="C00000"/>
                </a:solidFill>
                <a:latin typeface="Times New Roman" pitchFamily="18" charset="0"/>
                <a:cs typeface="Times New Roman" pitchFamily="18" charset="0"/>
              </a:rPr>
              <a:t>The tricuspid valve:</a:t>
            </a:r>
          </a:p>
          <a:p>
            <a:pPr>
              <a:lnSpc>
                <a:spcPct val="150000"/>
              </a:lnSpc>
            </a:pPr>
            <a:r>
              <a:rPr lang="en-US" sz="4400" dirty="0">
                <a:latin typeface="Times New Roman" pitchFamily="18" charset="0"/>
                <a:cs typeface="Times New Roman" pitchFamily="18" charset="0"/>
              </a:rPr>
              <a:t>Its situated between the atria and the ventricle.</a:t>
            </a:r>
          </a:p>
          <a:p>
            <a:pPr>
              <a:lnSpc>
                <a:spcPct val="150000"/>
              </a:lnSpc>
            </a:pPr>
            <a:r>
              <a:rPr lang="en-US" sz="4400" dirty="0">
                <a:latin typeface="Times New Roman" pitchFamily="18" charset="0"/>
                <a:cs typeface="Times New Roman" pitchFamily="18" charset="0"/>
              </a:rPr>
              <a:t>Controls the opening between the right atrium and the right ventricles.</a:t>
            </a:r>
          </a:p>
          <a:p>
            <a:pPr marL="0" indent="0">
              <a:lnSpc>
                <a:spcPct val="150000"/>
              </a:lnSpc>
              <a:buNone/>
            </a:pPr>
            <a:r>
              <a:rPr lang="en-US" sz="4400" dirty="0">
                <a:solidFill>
                  <a:srgbClr val="C00000"/>
                </a:solidFill>
                <a:latin typeface="Times New Roman" pitchFamily="18" charset="0"/>
                <a:cs typeface="Times New Roman" pitchFamily="18" charset="0"/>
              </a:rPr>
              <a:t>The mitral valve: </a:t>
            </a:r>
          </a:p>
          <a:p>
            <a:pPr>
              <a:lnSpc>
                <a:spcPct val="150000"/>
              </a:lnSpc>
            </a:pPr>
            <a:r>
              <a:rPr lang="en-US" sz="4400" dirty="0">
                <a:latin typeface="Times New Roman" pitchFamily="18" charset="0"/>
                <a:cs typeface="Times New Roman" pitchFamily="18" charset="0"/>
              </a:rPr>
              <a:t>Its</a:t>
            </a:r>
            <a:r>
              <a:rPr lang="en-US" sz="4400" dirty="0">
                <a:solidFill>
                  <a:srgbClr val="C00000"/>
                </a:solidFill>
                <a:latin typeface="Times New Roman" pitchFamily="18" charset="0"/>
                <a:cs typeface="Times New Roman" pitchFamily="18" charset="0"/>
              </a:rPr>
              <a:t> </a:t>
            </a:r>
            <a:r>
              <a:rPr lang="en-US" sz="4400" dirty="0">
                <a:latin typeface="Times New Roman" pitchFamily="18" charset="0"/>
                <a:cs typeface="Times New Roman" pitchFamily="18" charset="0"/>
              </a:rPr>
              <a:t>situated between the atria and the ventricle.</a:t>
            </a:r>
          </a:p>
          <a:p>
            <a:pPr>
              <a:lnSpc>
                <a:spcPct val="150000"/>
              </a:lnSpc>
            </a:pPr>
            <a:r>
              <a:rPr lang="en-US" sz="3800" dirty="0">
                <a:latin typeface="Times New Roman" pitchFamily="18" charset="0"/>
                <a:cs typeface="Times New Roman" pitchFamily="18" charset="0"/>
              </a:rPr>
              <a:t>Controls the blood between the left atrium and the left ventricles.</a:t>
            </a:r>
          </a:p>
          <a:p>
            <a:pPr marL="0" indent="0">
              <a:buNone/>
            </a:pPr>
            <a:endParaRPr lang="en-US" dirty="0">
              <a:solidFill>
                <a:srgbClr val="C00000"/>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1524000"/>
            <a:ext cx="3830782" cy="4031673"/>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42055580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2893</TotalTime>
  <Words>1002</Words>
  <Application>Microsoft Office PowerPoint</Application>
  <PresentationFormat>On-screen Show (4:3)</PresentationFormat>
  <Paragraphs>179</Paragraphs>
  <Slides>28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Agency FB</vt:lpstr>
      <vt:lpstr>Aharoni</vt:lpstr>
      <vt:lpstr>Algerian</vt:lpstr>
      <vt:lpstr>Arial</vt:lpstr>
      <vt:lpstr>Calibri</vt:lpstr>
      <vt:lpstr>Times New Roman</vt:lpstr>
      <vt:lpstr>Wingdings</vt:lpstr>
      <vt:lpstr>Office Theme</vt:lpstr>
      <vt:lpstr>PowerPoint Presentation</vt:lpstr>
      <vt:lpstr>Introduction </vt:lpstr>
      <vt:lpstr>Anatomy of the Heart </vt:lpstr>
      <vt:lpstr>Layers of the Heart  </vt:lpstr>
      <vt:lpstr>Chambers of the Heart </vt:lpstr>
      <vt:lpstr>Upper chambers</vt:lpstr>
      <vt:lpstr>Lower chambers</vt:lpstr>
      <vt:lpstr>Valves of the Heart </vt:lpstr>
      <vt:lpstr>Valves of the Heart</vt:lpstr>
      <vt:lpstr>Valves of the Heart contd..,</vt:lpstr>
      <vt:lpstr>Valves of the Heart contd..,</vt:lpstr>
      <vt:lpstr>Blood vessels attached to heart</vt:lpstr>
      <vt:lpstr>Arterial and venous system </vt:lpstr>
      <vt:lpstr>Structure of arteries &amp; veins</vt:lpstr>
      <vt:lpstr>The Arteries</vt:lpstr>
      <vt:lpstr>PowerPoint Presentation</vt:lpstr>
      <vt:lpstr>Function of arteries</vt:lpstr>
      <vt:lpstr>Function of veins </vt:lpstr>
      <vt:lpstr>Blood circulation </vt:lpstr>
      <vt:lpstr>Function of Heart</vt:lpstr>
      <vt:lpstr>Electrocardiogram </vt:lpstr>
      <vt:lpstr>Cardiac cycle </vt:lpstr>
      <vt:lpstr>Cardiac output </vt:lpstr>
      <vt:lpstr>Blood pressure </vt:lpstr>
      <vt:lpstr>Cardiovascular Disorders  </vt:lpstr>
      <vt:lpstr>DISORDERS OF BLOOD VESSELS: </vt:lpstr>
      <vt:lpstr>DISORDERS OF BLOOD PRESSURE </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Cardiovascular system</dc:title>
  <dc:creator>HP</dc:creator>
  <cp:lastModifiedBy>user</cp:lastModifiedBy>
  <cp:revision>158</cp:revision>
  <dcterms:created xsi:type="dcterms:W3CDTF">2019-08-08T11:49:09Z</dcterms:created>
  <dcterms:modified xsi:type="dcterms:W3CDTF">2024-04-10T06:53:39Z</dcterms:modified>
</cp:coreProperties>
</file>