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103" autoAdjust="0"/>
  </p:normalViewPr>
  <p:slideViewPr>
    <p:cSldViewPr>
      <p:cViewPr>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1DA40B-90DF-4D97-8565-A42A3CD09A95}" type="datetimeFigureOut">
              <a:rPr lang="en-IN" smtClean="0"/>
              <a:t>05-01-2023</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C93DA7D-D4E1-4599-AE0B-634610EBEE7A}" type="slidenum">
              <a:rPr lang="en-IN" smtClean="0"/>
              <a:t>‹#›</a:t>
            </a:fld>
            <a:endParaRPr lang="en-IN"/>
          </a:p>
        </p:txBody>
      </p:sp>
    </p:spTree>
    <p:extLst>
      <p:ext uri="{BB962C8B-B14F-4D97-AF65-F5344CB8AC3E}">
        <p14:creationId xmlns:p14="http://schemas.microsoft.com/office/powerpoint/2010/main" val="10581336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Medicinal chemistry involves the discovery, development, </a:t>
            </a:r>
            <a:r>
              <a:rPr lang="en-GB" dirty="0" err="1" smtClean="0"/>
              <a:t>identifi</a:t>
            </a:r>
            <a:r>
              <a:rPr lang="en-GB" dirty="0" smtClean="0"/>
              <a:t> </a:t>
            </a:r>
            <a:r>
              <a:rPr lang="en-GB" dirty="0" err="1" smtClean="0"/>
              <a:t>cation</a:t>
            </a:r>
            <a:r>
              <a:rPr lang="en-GB" dirty="0" smtClean="0"/>
              <a:t>, and interpretation of the mode of action of biologically active compounds at the molecular level. Emphasis is put on drugs, but the </a:t>
            </a:r>
            <a:r>
              <a:rPr lang="en-GB" dirty="0" err="1" smtClean="0"/>
              <a:t>signifi</a:t>
            </a:r>
            <a:r>
              <a:rPr lang="en-GB" dirty="0" smtClean="0"/>
              <a:t> </a:t>
            </a:r>
            <a:r>
              <a:rPr lang="en-GB" dirty="0" err="1" smtClean="0"/>
              <a:t>cance</a:t>
            </a:r>
            <a:r>
              <a:rPr lang="en-GB" dirty="0" smtClean="0"/>
              <a:t> of medicinal chemistry is also concerned with the study, </a:t>
            </a:r>
            <a:r>
              <a:rPr lang="en-GB" dirty="0" err="1" smtClean="0"/>
              <a:t>identifi</a:t>
            </a:r>
            <a:r>
              <a:rPr lang="en-GB" dirty="0" smtClean="0"/>
              <a:t> </a:t>
            </a:r>
            <a:r>
              <a:rPr lang="en-GB" dirty="0" err="1" smtClean="0"/>
              <a:t>cation</a:t>
            </a:r>
            <a:r>
              <a:rPr lang="en-GB" dirty="0" smtClean="0"/>
              <a:t>, and synthesis of the metabolic products of drugs and related compounds. Medicinal chemistry covers three critical steps.</a:t>
            </a:r>
          </a:p>
          <a:p>
            <a:r>
              <a:rPr lang="en-GB" dirty="0" smtClean="0"/>
              <a:t> • A discovery step , involving the choice of the therapeutic target (receptor, enzyme, transport group, cellular, or in vivo model) and the </a:t>
            </a:r>
            <a:r>
              <a:rPr lang="en-GB" dirty="0" err="1" smtClean="0"/>
              <a:t>identifi</a:t>
            </a:r>
            <a:r>
              <a:rPr lang="en-GB" dirty="0" smtClean="0"/>
              <a:t> </a:t>
            </a:r>
            <a:r>
              <a:rPr lang="en-GB" dirty="0" err="1" smtClean="0"/>
              <a:t>cation</a:t>
            </a:r>
            <a:r>
              <a:rPr lang="en-GB" dirty="0" smtClean="0"/>
              <a:t> (or discovery) and production of new active substances interacting with the selected target. Such compounds are usually called lead compounds ; they can originate from synthetic organic chemistry, from natural sources, or from biotechnological processes. Drug design aims at the development of the drugs with high </a:t>
            </a:r>
            <a:r>
              <a:rPr lang="en-GB" dirty="0" err="1" smtClean="0"/>
              <a:t>specifi</a:t>
            </a:r>
            <a:r>
              <a:rPr lang="en-GB" dirty="0" smtClean="0"/>
              <a:t> </a:t>
            </a:r>
            <a:r>
              <a:rPr lang="en-GB" dirty="0" err="1" smtClean="0"/>
              <a:t>city</a:t>
            </a:r>
            <a:r>
              <a:rPr lang="en-GB" dirty="0" smtClean="0"/>
              <a:t> and therapeutic index. </a:t>
            </a:r>
          </a:p>
          <a:p>
            <a:r>
              <a:rPr lang="en-GB" dirty="0" smtClean="0"/>
              <a:t>• An optimization step , which deals with the improvement of the lead structure. The optimization process takes primarily into account the increase in potency, selectivity, and toxicity. Its </a:t>
            </a:r>
            <a:r>
              <a:rPr lang="en-GB" dirty="0" err="1" smtClean="0"/>
              <a:t>characteristics</a:t>
            </a:r>
            <a:r>
              <a:rPr lang="en-GB" dirty="0" smtClean="0"/>
              <a:t> are the establishment and analysis of structure–activity relationships, in an ideal context to enable the understanding of the molecular mode of action. However, an assessment of the </a:t>
            </a:r>
            <a:r>
              <a:rPr lang="en-GB" dirty="0" err="1" smtClean="0"/>
              <a:t>pharmacokinetic</a:t>
            </a:r>
            <a:r>
              <a:rPr lang="en-GB" dirty="0" smtClean="0"/>
              <a:t> parameters such as absorption, distribution, metabolism, excretion, and oral bioavailability is almost systematically practiced at an early stage of the development in order to eliminate </a:t>
            </a:r>
            <a:r>
              <a:rPr lang="en-GB" dirty="0" err="1" smtClean="0"/>
              <a:t>unsatisfactory</a:t>
            </a:r>
            <a:r>
              <a:rPr lang="en-GB" dirty="0" smtClean="0"/>
              <a:t> candidates.</a:t>
            </a:r>
          </a:p>
          <a:p>
            <a:r>
              <a:rPr lang="en-GB" dirty="0" smtClean="0"/>
              <a:t> • A development step , whose purpose is the continuation of the improvement of the </a:t>
            </a:r>
            <a:r>
              <a:rPr lang="en-GB" dirty="0" err="1" smtClean="0"/>
              <a:t>pharmacokinetic</a:t>
            </a:r>
            <a:r>
              <a:rPr lang="en-GB" dirty="0" smtClean="0"/>
              <a:t> properties and the fi ne-tuning of the pharmaceutical properties (chemical formulation) of the active substances in order to render them suitable for clinical use. This chemical </a:t>
            </a:r>
            <a:r>
              <a:rPr lang="en-GB" dirty="0" err="1" smtClean="0"/>
              <a:t>formulation</a:t>
            </a:r>
            <a:r>
              <a:rPr lang="en-GB" dirty="0" smtClean="0"/>
              <a:t> process can consist in the preparation of better-absorbed compounds, of sustained release formulations, and of water-soluble derivatives, or in the elimination of properties related to the patient’s compliance (causticity, irritation, painful injections, and undesirable organoleptic properties).</a:t>
            </a:r>
            <a:endParaRPr lang="en-IN" dirty="0"/>
          </a:p>
        </p:txBody>
      </p:sp>
      <p:sp>
        <p:nvSpPr>
          <p:cNvPr id="4" name="Slide Number Placeholder 3"/>
          <p:cNvSpPr>
            <a:spLocks noGrp="1"/>
          </p:cNvSpPr>
          <p:nvPr>
            <p:ph type="sldNum" sz="quarter" idx="10"/>
          </p:nvPr>
        </p:nvSpPr>
        <p:spPr/>
        <p:txBody>
          <a:bodyPr/>
          <a:lstStyle/>
          <a:p>
            <a:fld id="{4C93DA7D-D4E1-4599-AE0B-634610EBEE7A}" type="slidenum">
              <a:rPr lang="en-IN" smtClean="0"/>
              <a:t>3</a:t>
            </a:fld>
            <a:endParaRPr lang="en-IN"/>
          </a:p>
        </p:txBody>
      </p:sp>
    </p:spTree>
    <p:extLst>
      <p:ext uri="{BB962C8B-B14F-4D97-AF65-F5344CB8AC3E}">
        <p14:creationId xmlns:p14="http://schemas.microsoft.com/office/powerpoint/2010/main" val="1628008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GB" dirty="0" smtClean="0"/>
              <a:t>Acetanilide was known for many years to be an analgesic (painkiller). It was subsequently found that acetanilide is metabolized to acetaminophen (</a:t>
            </a:r>
            <a:r>
              <a:rPr lang="en-GB" dirty="0" err="1" smtClean="0"/>
              <a:t>Paracetamol</a:t>
            </a:r>
            <a:r>
              <a:rPr lang="en-GB" dirty="0" smtClean="0"/>
              <a:t>) in the liver. Today, acetaminophen is one of the leading over-the-counter pain medications.</a:t>
            </a:r>
          </a:p>
          <a:p>
            <a:pPr marL="228600" indent="-228600">
              <a:buAutoNum type="arabicPeriod"/>
            </a:pPr>
            <a:r>
              <a:rPr lang="en-GB" dirty="0" err="1" smtClean="0"/>
              <a:t>Iproniazid</a:t>
            </a:r>
            <a:r>
              <a:rPr lang="en-GB" dirty="0" smtClean="0"/>
              <a:t> is a monoamine oxidase inhibitor (MAOI) that was developed as the fi </a:t>
            </a:r>
            <a:r>
              <a:rPr lang="en-GB" dirty="0" err="1" smtClean="0"/>
              <a:t>rst</a:t>
            </a:r>
            <a:r>
              <a:rPr lang="en-GB" dirty="0" smtClean="0"/>
              <a:t> antidepressant. It was originally intended to treat tuberculosis but it was then discovered that patients given </a:t>
            </a:r>
            <a:r>
              <a:rPr lang="en-GB" dirty="0" err="1" smtClean="0"/>
              <a:t>iproniazid</a:t>
            </a:r>
            <a:r>
              <a:rPr lang="en-GB" dirty="0" smtClean="0"/>
              <a:t> became ‘inappropriately happy’; subsequently, further research on </a:t>
            </a:r>
            <a:r>
              <a:rPr lang="en-GB" dirty="0" err="1" smtClean="0"/>
              <a:t>iproniazid</a:t>
            </a:r>
            <a:r>
              <a:rPr lang="en-GB" dirty="0" smtClean="0"/>
              <a:t> revealed that it cleaved into </a:t>
            </a:r>
            <a:r>
              <a:rPr lang="en-GB" dirty="0" err="1" smtClean="0"/>
              <a:t>isonicotinic</a:t>
            </a:r>
            <a:r>
              <a:rPr lang="en-GB" dirty="0" smtClean="0"/>
              <a:t> acid (inhibits </a:t>
            </a:r>
            <a:r>
              <a:rPr lang="en-GB" dirty="0" err="1" smtClean="0"/>
              <a:t>mycolic</a:t>
            </a:r>
            <a:r>
              <a:rPr lang="en-GB" dirty="0" smtClean="0"/>
              <a:t> acid synthesis of Mycobacterium tuberculosis ),</a:t>
            </a:r>
            <a:r>
              <a:rPr lang="en-GB" baseline="0" dirty="0" smtClean="0"/>
              <a:t> </a:t>
            </a:r>
            <a:r>
              <a:rPr lang="en-IN" dirty="0" smtClean="0"/>
              <a:t>and </a:t>
            </a:r>
            <a:r>
              <a:rPr lang="en-IN" dirty="0" err="1" smtClean="0"/>
              <a:t>isopropylhydrazide</a:t>
            </a:r>
            <a:r>
              <a:rPr lang="en-IN" dirty="0" smtClean="0"/>
              <a:t> (inhibits MAO) in vivo . </a:t>
            </a:r>
            <a:r>
              <a:rPr lang="en-IN" dirty="0" err="1" smtClean="0"/>
              <a:t>Isopropylhydrazide</a:t>
            </a:r>
            <a:r>
              <a:rPr lang="en-IN" dirty="0" smtClean="0"/>
              <a:t> was responsible for </a:t>
            </a:r>
            <a:r>
              <a:rPr lang="en-IN" dirty="0" err="1" smtClean="0"/>
              <a:t>antidepressant</a:t>
            </a:r>
            <a:r>
              <a:rPr lang="en-IN" dirty="0" smtClean="0"/>
              <a:t> property, and from that lead, other drugs like </a:t>
            </a:r>
            <a:r>
              <a:rPr lang="en-IN" dirty="0" err="1" smtClean="0"/>
              <a:t>phenalzine</a:t>
            </a:r>
            <a:r>
              <a:rPr lang="en-IN" dirty="0" smtClean="0"/>
              <a:t> and </a:t>
            </a:r>
            <a:r>
              <a:rPr lang="en-IN" dirty="0" err="1" smtClean="0"/>
              <a:t>isocarboxazide</a:t>
            </a:r>
            <a:r>
              <a:rPr lang="en-IN" dirty="0" smtClean="0"/>
              <a:t> were developed.</a:t>
            </a:r>
            <a:endParaRPr lang="en-GB" dirty="0" smtClean="0"/>
          </a:p>
          <a:p>
            <a:endParaRPr lang="en-IN" dirty="0"/>
          </a:p>
        </p:txBody>
      </p:sp>
      <p:sp>
        <p:nvSpPr>
          <p:cNvPr id="4" name="Slide Number Placeholder 3"/>
          <p:cNvSpPr>
            <a:spLocks noGrp="1"/>
          </p:cNvSpPr>
          <p:nvPr>
            <p:ph type="sldNum" sz="quarter" idx="10"/>
          </p:nvPr>
        </p:nvSpPr>
        <p:spPr/>
        <p:txBody>
          <a:bodyPr/>
          <a:lstStyle/>
          <a:p>
            <a:fld id="{4C93DA7D-D4E1-4599-AE0B-634610EBEE7A}" type="slidenum">
              <a:rPr lang="en-IN" smtClean="0"/>
              <a:t>4</a:t>
            </a:fld>
            <a:endParaRPr lang="en-IN"/>
          </a:p>
        </p:txBody>
      </p:sp>
    </p:spTree>
    <p:extLst>
      <p:ext uri="{BB962C8B-B14F-4D97-AF65-F5344CB8AC3E}">
        <p14:creationId xmlns:p14="http://schemas.microsoft.com/office/powerpoint/2010/main" val="963030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2.Hydroxyzine is a fi </a:t>
            </a:r>
            <a:r>
              <a:rPr lang="en-GB" dirty="0" err="1" smtClean="0"/>
              <a:t>rst</a:t>
            </a:r>
            <a:r>
              <a:rPr lang="en-GB" dirty="0" smtClean="0"/>
              <a:t>-generation antihistamine, of the </a:t>
            </a:r>
            <a:r>
              <a:rPr lang="en-GB" dirty="0" err="1" smtClean="0"/>
              <a:t>piperazine</a:t>
            </a:r>
            <a:r>
              <a:rPr lang="en-GB" dirty="0" smtClean="0"/>
              <a:t> class that is an H 1 receptor antagonist. It has the major drawback of sedation. It is metabolized in the liver; the main metabolite through oxidation of the alcohol moiety to a carboxylic acid is cetirizine. The metabolite was isolated and screened, and was found that because of carboxylic acid group in its structure it was not able to cross the blood brain barrier of the central nervous system. Cetirizine is the second-generation antihistamine devoid of sedation</a:t>
            </a:r>
            <a:endParaRPr lang="en-IN" dirty="0"/>
          </a:p>
        </p:txBody>
      </p:sp>
      <p:sp>
        <p:nvSpPr>
          <p:cNvPr id="4" name="Slide Number Placeholder 3"/>
          <p:cNvSpPr>
            <a:spLocks noGrp="1"/>
          </p:cNvSpPr>
          <p:nvPr>
            <p:ph type="sldNum" sz="quarter" idx="10"/>
          </p:nvPr>
        </p:nvSpPr>
        <p:spPr/>
        <p:txBody>
          <a:bodyPr/>
          <a:lstStyle/>
          <a:p>
            <a:fld id="{4C93DA7D-D4E1-4599-AE0B-634610EBEE7A}" type="slidenum">
              <a:rPr lang="en-IN" smtClean="0"/>
              <a:t>5</a:t>
            </a:fld>
            <a:endParaRPr lang="en-IN"/>
          </a:p>
        </p:txBody>
      </p:sp>
    </p:spTree>
    <p:extLst>
      <p:ext uri="{BB962C8B-B14F-4D97-AF65-F5344CB8AC3E}">
        <p14:creationId xmlns:p14="http://schemas.microsoft.com/office/powerpoint/2010/main" val="24602222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err="1" smtClean="0"/>
              <a:t>Minoxidil</a:t>
            </a:r>
            <a:r>
              <a:rPr lang="en-GB" b="1" dirty="0" smtClean="0"/>
              <a:t> </a:t>
            </a:r>
            <a:r>
              <a:rPr lang="en-GB" dirty="0" smtClean="0"/>
              <a:t>is a vasodilator and was exclusively used as an oral drug to treat high blood pressure. It was, however, discovered to have the interesting side effects of hair growth and reversing </a:t>
            </a:r>
            <a:r>
              <a:rPr lang="en-GB" dirty="0" err="1" smtClean="0"/>
              <a:t>baldness</a:t>
            </a:r>
            <a:r>
              <a:rPr lang="en-GB" dirty="0" smtClean="0"/>
              <a:t>, and in the 1980s, Upjohn Corporation produced a topical solution that contained two per cent </a:t>
            </a:r>
            <a:r>
              <a:rPr lang="en-GB" dirty="0" err="1" smtClean="0"/>
              <a:t>minoxidil</a:t>
            </a:r>
            <a:r>
              <a:rPr lang="en-GB" dirty="0" smtClean="0"/>
              <a:t> to be used to treat baldness and hair loss.</a:t>
            </a:r>
          </a:p>
          <a:p>
            <a:r>
              <a:rPr lang="en-GB" dirty="0" smtClean="0"/>
              <a:t>During the clinical trial (Phase I) of cardiovascular drug </a:t>
            </a:r>
            <a:r>
              <a:rPr lang="en-GB" b="1" dirty="0" err="1" smtClean="0"/>
              <a:t>sildenafi</a:t>
            </a:r>
            <a:r>
              <a:rPr lang="en-GB" b="1" dirty="0" smtClean="0"/>
              <a:t> l</a:t>
            </a:r>
            <a:r>
              <a:rPr lang="en-GB" dirty="0" smtClean="0"/>
              <a:t>, it was observed that penile erections were a common side effect in the multiple dose of </a:t>
            </a:r>
            <a:r>
              <a:rPr lang="en-GB" dirty="0" err="1" smtClean="0"/>
              <a:t>sildenafi</a:t>
            </a:r>
            <a:r>
              <a:rPr lang="en-GB" dirty="0" smtClean="0"/>
              <a:t> l. Furthermore, emerging data implicated nitric oxide (NO) as a key mediator of the neural and haemodynamic effects that lead to penile erection in men. In particular, in the early 1990s, </a:t>
            </a:r>
            <a:r>
              <a:rPr lang="en-GB" dirty="0" err="1" smtClean="0"/>
              <a:t>Ignarro</a:t>
            </a:r>
            <a:r>
              <a:rPr lang="en-GB" dirty="0" smtClean="0"/>
              <a:t> and others reported that NO is the neurotransmitter that is released from cavernous nerves during sexual stimulation. The NO diffuses into vascular smooth muscle cells of the penis, stimulating the production of </a:t>
            </a:r>
            <a:r>
              <a:rPr lang="en-GB" dirty="0" err="1" smtClean="0"/>
              <a:t>cGMP</a:t>
            </a:r>
            <a:r>
              <a:rPr lang="en-GB" dirty="0" smtClean="0"/>
              <a:t> and leading to corpus </a:t>
            </a:r>
            <a:r>
              <a:rPr lang="en-GB" dirty="0" err="1" smtClean="0"/>
              <a:t>cavernosum</a:t>
            </a:r>
            <a:r>
              <a:rPr lang="en-GB" dirty="0" smtClean="0"/>
              <a:t> smooth muscle relaxation, </a:t>
            </a:r>
            <a:r>
              <a:rPr lang="en-GB" dirty="0" err="1" smtClean="0"/>
              <a:t>vasocongestion</a:t>
            </a:r>
            <a:r>
              <a:rPr lang="en-GB" dirty="0" smtClean="0"/>
              <a:t>, </a:t>
            </a:r>
            <a:r>
              <a:rPr lang="en-GB" dirty="0" err="1" smtClean="0"/>
              <a:t>veno</a:t>
            </a:r>
            <a:r>
              <a:rPr lang="en-GB" dirty="0" smtClean="0"/>
              <a:t>-occlusion (by constriction of the venous </a:t>
            </a:r>
            <a:r>
              <a:rPr lang="en-GB" dirty="0" err="1" smtClean="0"/>
              <a:t>outfl</a:t>
            </a:r>
            <a:r>
              <a:rPr lang="en-GB" dirty="0" smtClean="0"/>
              <a:t> </a:t>
            </a:r>
            <a:r>
              <a:rPr lang="en-GB" dirty="0" err="1" smtClean="0"/>
              <a:t>ow</a:t>
            </a:r>
            <a:r>
              <a:rPr lang="en-GB" dirty="0" smtClean="0"/>
              <a:t> from the penis against the tunica </a:t>
            </a:r>
            <a:r>
              <a:rPr lang="en-GB" dirty="0" err="1" smtClean="0"/>
              <a:t>albuginea</a:t>
            </a:r>
            <a:r>
              <a:rPr lang="en-GB" dirty="0" smtClean="0"/>
              <a:t>), and ultimately, erection. </a:t>
            </a:r>
            <a:r>
              <a:rPr lang="en-GB" dirty="0" err="1" smtClean="0"/>
              <a:t>Sildenafi</a:t>
            </a:r>
            <a:r>
              <a:rPr lang="en-GB" dirty="0" smtClean="0"/>
              <a:t> l is the fi </a:t>
            </a:r>
            <a:r>
              <a:rPr lang="en-GB" dirty="0" err="1" smtClean="0"/>
              <a:t>rst</a:t>
            </a:r>
            <a:r>
              <a:rPr lang="en-GB" dirty="0" smtClean="0"/>
              <a:t> drug marketed for the treatment of male erectile dysfunction </a:t>
            </a:r>
            <a:r>
              <a:rPr lang="en-GB" dirty="0" err="1" smtClean="0"/>
              <a:t>discovered</a:t>
            </a:r>
            <a:r>
              <a:rPr lang="en-GB" dirty="0" smtClean="0"/>
              <a:t> by exploitation of side-effects approach.</a:t>
            </a:r>
            <a:endParaRPr lang="en-IN" dirty="0"/>
          </a:p>
        </p:txBody>
      </p:sp>
      <p:sp>
        <p:nvSpPr>
          <p:cNvPr id="4" name="Slide Number Placeholder 3"/>
          <p:cNvSpPr>
            <a:spLocks noGrp="1"/>
          </p:cNvSpPr>
          <p:nvPr>
            <p:ph type="sldNum" sz="quarter" idx="10"/>
          </p:nvPr>
        </p:nvSpPr>
        <p:spPr/>
        <p:txBody>
          <a:bodyPr/>
          <a:lstStyle/>
          <a:p>
            <a:fld id="{4C93DA7D-D4E1-4599-AE0B-634610EBEE7A}" type="slidenum">
              <a:rPr lang="en-IN" smtClean="0"/>
              <a:t>6</a:t>
            </a:fld>
            <a:endParaRPr lang="en-IN"/>
          </a:p>
        </p:txBody>
      </p:sp>
    </p:spTree>
    <p:extLst>
      <p:ext uri="{BB962C8B-B14F-4D97-AF65-F5344CB8AC3E}">
        <p14:creationId xmlns:p14="http://schemas.microsoft.com/office/powerpoint/2010/main" val="13260635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Random screening involves no intellectualization; all compounds are tested in the bioassay without regard to their structures. Prior to 1935, random screening was essentially the only approach; today, this method is used to a lesser degree. However, random screening programmes are still very important in order to discover drugs or leads that have unexpected and unusual structures for various targets. </a:t>
            </a:r>
            <a:r>
              <a:rPr lang="en-GB" dirty="0" err="1" smtClean="0"/>
              <a:t>Zidovudine</a:t>
            </a:r>
            <a:r>
              <a:rPr lang="en-GB" dirty="0" smtClean="0"/>
              <a:t> (AZT) was the fi </a:t>
            </a:r>
            <a:r>
              <a:rPr lang="en-GB" dirty="0" err="1" smtClean="0"/>
              <a:t>rst</a:t>
            </a:r>
            <a:r>
              <a:rPr lang="en-GB" dirty="0" smtClean="0"/>
              <a:t> drug approved for the treatment of AIDS. Jerome </a:t>
            </a:r>
            <a:r>
              <a:rPr lang="en-GB" dirty="0" err="1" smtClean="0"/>
              <a:t>Horwitz</a:t>
            </a:r>
            <a:r>
              <a:rPr lang="en-GB" dirty="0" smtClean="0"/>
              <a:t> of Barbara Ann </a:t>
            </a:r>
            <a:r>
              <a:rPr lang="en-GB" dirty="0" err="1" smtClean="0"/>
              <a:t>Karmanos</a:t>
            </a:r>
            <a:r>
              <a:rPr lang="en-GB" dirty="0" smtClean="0"/>
              <a:t> Cancer Institute and Wayne State University School of Medicine fi </a:t>
            </a:r>
            <a:r>
              <a:rPr lang="en-GB" dirty="0" err="1" smtClean="0"/>
              <a:t>rst</a:t>
            </a:r>
            <a:r>
              <a:rPr lang="en-GB" dirty="0" smtClean="0"/>
              <a:t> synthesized AZT in 1964, under a US National Institutes of Health (NIH) grant. It was originally intended to treat cancer, but failed to show </a:t>
            </a:r>
            <a:r>
              <a:rPr lang="en-GB" dirty="0" err="1" smtClean="0"/>
              <a:t>effi</a:t>
            </a:r>
            <a:r>
              <a:rPr lang="en-GB" dirty="0" smtClean="0"/>
              <a:t> </a:t>
            </a:r>
            <a:r>
              <a:rPr lang="en-GB" dirty="0" err="1" smtClean="0"/>
              <a:t>cacy</a:t>
            </a:r>
            <a:r>
              <a:rPr lang="en-GB" dirty="0" smtClean="0"/>
              <a:t> and had an unacceptably high side-effect </a:t>
            </a:r>
            <a:r>
              <a:rPr lang="en-GB" dirty="0" err="1" smtClean="0"/>
              <a:t>profi</a:t>
            </a:r>
            <a:r>
              <a:rPr lang="en-GB" dirty="0" smtClean="0"/>
              <a:t> le. The drug then faded from view until February 1985, when Samuel </a:t>
            </a:r>
            <a:r>
              <a:rPr lang="en-GB" dirty="0" err="1" smtClean="0"/>
              <a:t>Broder</a:t>
            </a:r>
            <a:r>
              <a:rPr lang="en-GB" dirty="0" smtClean="0"/>
              <a:t>, Hiroaki </a:t>
            </a:r>
            <a:r>
              <a:rPr lang="en-GB" dirty="0" err="1" smtClean="0"/>
              <a:t>Mitsuya</a:t>
            </a:r>
            <a:r>
              <a:rPr lang="en-GB" dirty="0" smtClean="0"/>
              <a:t>, and Robert </a:t>
            </a:r>
            <a:r>
              <a:rPr lang="en-GB" dirty="0" err="1" smtClean="0"/>
              <a:t>Yarchoan</a:t>
            </a:r>
            <a:r>
              <a:rPr lang="en-GB" dirty="0" smtClean="0"/>
              <a:t>, three </a:t>
            </a:r>
            <a:r>
              <a:rPr lang="en-GB" dirty="0" err="1" smtClean="0"/>
              <a:t>scientists</a:t>
            </a:r>
            <a:r>
              <a:rPr lang="en-GB" dirty="0" smtClean="0"/>
              <a:t> in the National Cancer Institute (NCI), collaborating with Janet </a:t>
            </a:r>
            <a:r>
              <a:rPr lang="en-GB" dirty="0" err="1" smtClean="0"/>
              <a:t>Rideout</a:t>
            </a:r>
            <a:r>
              <a:rPr lang="en-GB" dirty="0" smtClean="0"/>
              <a:t> and several other scientists at Burroughs </a:t>
            </a:r>
            <a:r>
              <a:rPr lang="en-GB" dirty="0" err="1" smtClean="0"/>
              <a:t>Wellcome</a:t>
            </a:r>
            <a:r>
              <a:rPr lang="en-GB" dirty="0" smtClean="0"/>
              <a:t>, started working on it, and they have found that </a:t>
            </a:r>
            <a:r>
              <a:rPr lang="en-GB" dirty="0" err="1" smtClean="0"/>
              <a:t>zidovudine</a:t>
            </a:r>
            <a:r>
              <a:rPr lang="en-GB" dirty="0" smtClean="0"/>
              <a:t> inhibited HIV in vitro and marketed it as the fi </a:t>
            </a:r>
            <a:r>
              <a:rPr lang="en-GB" dirty="0" err="1" smtClean="0"/>
              <a:t>rst</a:t>
            </a:r>
            <a:r>
              <a:rPr lang="en-GB" dirty="0" smtClean="0"/>
              <a:t> AIDS drug.</a:t>
            </a:r>
            <a:endParaRPr lang="en-IN" dirty="0"/>
          </a:p>
        </p:txBody>
      </p:sp>
      <p:sp>
        <p:nvSpPr>
          <p:cNvPr id="4" name="Slide Number Placeholder 3"/>
          <p:cNvSpPr>
            <a:spLocks noGrp="1"/>
          </p:cNvSpPr>
          <p:nvPr>
            <p:ph type="sldNum" sz="quarter" idx="10"/>
          </p:nvPr>
        </p:nvSpPr>
        <p:spPr/>
        <p:txBody>
          <a:bodyPr/>
          <a:lstStyle/>
          <a:p>
            <a:fld id="{4C93DA7D-D4E1-4599-AE0B-634610EBEE7A}" type="slidenum">
              <a:rPr lang="en-IN" smtClean="0"/>
              <a:t>7</a:t>
            </a:fld>
            <a:endParaRPr lang="en-IN"/>
          </a:p>
        </p:txBody>
      </p:sp>
    </p:spTree>
    <p:extLst>
      <p:ext uri="{BB962C8B-B14F-4D97-AF65-F5344CB8AC3E}">
        <p14:creationId xmlns:p14="http://schemas.microsoft.com/office/powerpoint/2010/main" val="40951455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1/5/2023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a:p>
        </p:txBody>
      </p:sp>
      <p:sp>
        <p:nvSpPr>
          <p:cNvPr id="3" name="Subtitle 2"/>
          <p:cNvSpPr>
            <a:spLocks noGrp="1"/>
          </p:cNvSpPr>
          <p:nvPr>
            <p:ph type="subTitle" idx="1"/>
          </p:nvPr>
        </p:nvSpPr>
        <p:spPr/>
        <p:txBody>
          <a:bodyPr/>
          <a:lstStyle/>
          <a:p>
            <a:endParaRPr lang="en-IN"/>
          </a:p>
        </p:txBody>
      </p:sp>
    </p:spTree>
    <p:extLst>
      <p:ext uri="{BB962C8B-B14F-4D97-AF65-F5344CB8AC3E}">
        <p14:creationId xmlns:p14="http://schemas.microsoft.com/office/powerpoint/2010/main" val="20976323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b="1" dirty="0" smtClean="0">
                <a:solidFill>
                  <a:srgbClr val="FF0000"/>
                </a:solidFill>
              </a:rPr>
              <a:t>STAGES OF DRUG DISCOVERY</a:t>
            </a:r>
            <a:br>
              <a:rPr lang="en-IN" b="1" dirty="0" smtClean="0">
                <a:solidFill>
                  <a:srgbClr val="FF0000"/>
                </a:solidFill>
              </a:rPr>
            </a:br>
            <a:r>
              <a:rPr lang="en-IN" sz="2200" b="1" dirty="0" smtClean="0">
                <a:solidFill>
                  <a:srgbClr val="FF0000"/>
                </a:solidFill>
              </a:rPr>
              <a:t>(2000 million dollars)</a:t>
            </a:r>
            <a:endParaRPr lang="en-IN" sz="2200" b="1" dirty="0">
              <a:solidFill>
                <a:srgbClr val="FF0000"/>
              </a:solidFill>
            </a:endParaRP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00" y="1676400"/>
            <a:ext cx="8530657" cy="4648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1072999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68362"/>
          </a:xfrm>
        </p:spPr>
        <p:txBody>
          <a:bodyPr/>
          <a:lstStyle/>
          <a:p>
            <a:r>
              <a:rPr lang="en-IN" b="1" dirty="0" smtClean="0">
                <a:solidFill>
                  <a:srgbClr val="FF0000"/>
                </a:solidFill>
              </a:rPr>
              <a:t>Medicinal Chemistry</a:t>
            </a:r>
            <a:endParaRPr lang="en-IN" b="1" dirty="0">
              <a:solidFill>
                <a:srgbClr val="FF0000"/>
              </a:solidFill>
            </a:endParaRPr>
          </a:p>
        </p:txBody>
      </p:sp>
      <p:sp>
        <p:nvSpPr>
          <p:cNvPr id="3" name="Content Placeholder 2"/>
          <p:cNvSpPr>
            <a:spLocks noGrp="1"/>
          </p:cNvSpPr>
          <p:nvPr>
            <p:ph idx="1"/>
          </p:nvPr>
        </p:nvSpPr>
        <p:spPr>
          <a:xfrm>
            <a:off x="152400" y="1066800"/>
            <a:ext cx="8839200" cy="5059363"/>
          </a:xfrm>
        </p:spPr>
        <p:txBody>
          <a:bodyPr>
            <a:normAutofit fontScale="92500" lnSpcReduction="10000"/>
          </a:bodyPr>
          <a:lstStyle/>
          <a:p>
            <a:pPr algn="just"/>
            <a:r>
              <a:rPr lang="en-GB" b="1" dirty="0">
                <a:solidFill>
                  <a:srgbClr val="7030A0"/>
                </a:solidFill>
              </a:rPr>
              <a:t>A discovery </a:t>
            </a:r>
            <a:r>
              <a:rPr lang="en-GB" b="1" dirty="0" smtClean="0">
                <a:solidFill>
                  <a:srgbClr val="7030A0"/>
                </a:solidFill>
              </a:rPr>
              <a:t>step</a:t>
            </a:r>
            <a:r>
              <a:rPr lang="en-GB" dirty="0" smtClean="0"/>
              <a:t>, </a:t>
            </a:r>
            <a:r>
              <a:rPr lang="en-GB" dirty="0"/>
              <a:t>involving the choice of the therapeutic target (receptor, enzyme, transport group, cellular, or in vivo model</a:t>
            </a:r>
            <a:r>
              <a:rPr lang="en-GB" dirty="0" smtClean="0"/>
              <a:t>) – lead</a:t>
            </a:r>
          </a:p>
          <a:p>
            <a:pPr algn="just"/>
            <a:r>
              <a:rPr lang="en-GB" b="1" dirty="0">
                <a:solidFill>
                  <a:srgbClr val="7030A0"/>
                </a:solidFill>
              </a:rPr>
              <a:t>An optimization </a:t>
            </a:r>
            <a:r>
              <a:rPr lang="en-GB" b="1" dirty="0" smtClean="0">
                <a:solidFill>
                  <a:srgbClr val="7030A0"/>
                </a:solidFill>
              </a:rPr>
              <a:t>step</a:t>
            </a:r>
            <a:r>
              <a:rPr lang="en-GB" dirty="0" smtClean="0"/>
              <a:t>, </a:t>
            </a:r>
            <a:r>
              <a:rPr lang="en-GB" dirty="0"/>
              <a:t>which deals with the improvement of the lead structure</a:t>
            </a:r>
            <a:r>
              <a:rPr lang="en-GB" dirty="0" smtClean="0"/>
              <a:t>.</a:t>
            </a:r>
          </a:p>
          <a:p>
            <a:pPr algn="just"/>
            <a:r>
              <a:rPr lang="en-GB" b="1" dirty="0">
                <a:solidFill>
                  <a:srgbClr val="7030A0"/>
                </a:solidFill>
              </a:rPr>
              <a:t>A development </a:t>
            </a:r>
            <a:r>
              <a:rPr lang="en-GB" b="1" dirty="0" smtClean="0">
                <a:solidFill>
                  <a:srgbClr val="7030A0"/>
                </a:solidFill>
              </a:rPr>
              <a:t>step</a:t>
            </a:r>
            <a:r>
              <a:rPr lang="en-GB" dirty="0" smtClean="0"/>
              <a:t>, </a:t>
            </a:r>
            <a:r>
              <a:rPr lang="en-GB" dirty="0"/>
              <a:t>whose purpose is the continuation of the improvement of the </a:t>
            </a:r>
            <a:r>
              <a:rPr lang="en-GB" dirty="0" err="1"/>
              <a:t>pharmacokinetic</a:t>
            </a:r>
            <a:r>
              <a:rPr lang="en-GB" dirty="0"/>
              <a:t> properties and the fi ne-tuning of the pharmaceutical properties (chemical formulation) of the active substances in order to render them suitable for clinical use.</a:t>
            </a:r>
            <a:endParaRPr lang="en-IN" dirty="0"/>
          </a:p>
        </p:txBody>
      </p:sp>
    </p:spTree>
    <p:extLst>
      <p:ext uri="{BB962C8B-B14F-4D97-AF65-F5344CB8AC3E}">
        <p14:creationId xmlns:p14="http://schemas.microsoft.com/office/powerpoint/2010/main" val="2864401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rgbClr val="FF0000"/>
                </a:solidFill>
              </a:rPr>
              <a:t>Lead from metabolite</a:t>
            </a:r>
            <a:endParaRPr lang="en-IN" dirty="0">
              <a:solidFill>
                <a:srgbClr val="FF0000"/>
              </a:solidFill>
            </a:endParaRPr>
          </a:p>
        </p:txBody>
      </p:sp>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85800" y="1752600"/>
            <a:ext cx="3813992" cy="3248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51640" y="1828800"/>
            <a:ext cx="4392360" cy="2802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28173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srgbClr val="FF0000"/>
                </a:solidFill>
              </a:rPr>
              <a:t>Lead from metabolite</a:t>
            </a:r>
          </a:p>
        </p:txBody>
      </p:sp>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09600" y="2133600"/>
            <a:ext cx="8164927"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53696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0000"/>
                </a:solidFill>
              </a:rPr>
              <a:t>Leads from side effects</a:t>
            </a:r>
            <a:endParaRPr lang="en-IN" b="1" dirty="0">
              <a:solidFill>
                <a:srgbClr val="FF0000"/>
              </a:solidFill>
            </a:endParaRPr>
          </a:p>
        </p:txBody>
      </p:sp>
      <p:sp>
        <p:nvSpPr>
          <p:cNvPr id="3" name="Content Placeholder 2"/>
          <p:cNvSpPr>
            <a:spLocks noGrp="1"/>
          </p:cNvSpPr>
          <p:nvPr>
            <p:ph idx="1"/>
          </p:nvPr>
        </p:nvSpPr>
        <p:spPr/>
        <p:txBody>
          <a:bodyPr/>
          <a:lstStyle/>
          <a:p>
            <a:r>
              <a:rPr lang="en-IN" dirty="0" err="1" smtClean="0"/>
              <a:t>Minoxidil</a:t>
            </a:r>
            <a:r>
              <a:rPr lang="en-IN" dirty="0" smtClean="0"/>
              <a:t> – vasodilator – for hair growth</a:t>
            </a:r>
          </a:p>
          <a:p>
            <a:endParaRPr lang="en-IN" dirty="0" smtClean="0"/>
          </a:p>
          <a:p>
            <a:r>
              <a:rPr lang="en-IN" dirty="0" smtClean="0"/>
              <a:t>Sildenafil-cardiovascular drug – treats penis erection- due to NO(nitric oxide) release</a:t>
            </a:r>
            <a:endParaRPr lang="en-IN" dirty="0"/>
          </a:p>
        </p:txBody>
      </p:sp>
    </p:spTree>
    <p:extLst>
      <p:ext uri="{BB962C8B-B14F-4D97-AF65-F5344CB8AC3E}">
        <p14:creationId xmlns:p14="http://schemas.microsoft.com/office/powerpoint/2010/main" val="4173118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solidFill>
                  <a:srgbClr val="FF0000"/>
                </a:solidFill>
              </a:rPr>
              <a:t>Random screening</a:t>
            </a:r>
          </a:p>
        </p:txBody>
      </p:sp>
      <p:sp>
        <p:nvSpPr>
          <p:cNvPr id="3" name="Content Placeholder 2"/>
          <p:cNvSpPr>
            <a:spLocks noGrp="1"/>
          </p:cNvSpPr>
          <p:nvPr>
            <p:ph idx="1"/>
          </p:nvPr>
        </p:nvSpPr>
        <p:spPr/>
        <p:txBody>
          <a:bodyPr/>
          <a:lstStyle/>
          <a:p>
            <a:pPr algn="just"/>
            <a:r>
              <a:rPr lang="en-IN" dirty="0"/>
              <a:t>no </a:t>
            </a:r>
            <a:r>
              <a:rPr lang="en-IN" dirty="0" smtClean="0"/>
              <a:t>intellectualization</a:t>
            </a:r>
          </a:p>
          <a:p>
            <a:pPr algn="just"/>
            <a:r>
              <a:rPr lang="en-IN" dirty="0" smtClean="0"/>
              <a:t>Prior to 1935 used</a:t>
            </a:r>
          </a:p>
          <a:p>
            <a:pPr algn="just"/>
            <a:r>
              <a:rPr lang="en-GB" dirty="0"/>
              <a:t>to discover drugs or leads that have unexpected and unusual structures for various targets</a:t>
            </a:r>
            <a:r>
              <a:rPr lang="en-GB" dirty="0" smtClean="0"/>
              <a:t>.</a:t>
            </a:r>
          </a:p>
          <a:p>
            <a:pPr algn="just"/>
            <a:r>
              <a:rPr lang="en-GB" b="1" dirty="0" err="1">
                <a:solidFill>
                  <a:srgbClr val="FF0000"/>
                </a:solidFill>
              </a:rPr>
              <a:t>Zidovudine</a:t>
            </a:r>
            <a:r>
              <a:rPr lang="en-GB" b="1" dirty="0">
                <a:solidFill>
                  <a:srgbClr val="FF0000"/>
                </a:solidFill>
              </a:rPr>
              <a:t> (AZT) </a:t>
            </a:r>
            <a:r>
              <a:rPr lang="en-GB" dirty="0"/>
              <a:t>was the </a:t>
            </a:r>
            <a:r>
              <a:rPr lang="en-GB" dirty="0" smtClean="0"/>
              <a:t>first </a:t>
            </a:r>
            <a:r>
              <a:rPr lang="en-GB" dirty="0"/>
              <a:t>drug approved for the treatment of AIDS</a:t>
            </a:r>
            <a:r>
              <a:rPr lang="en-GB" dirty="0" smtClean="0"/>
              <a:t>.</a:t>
            </a:r>
          </a:p>
          <a:p>
            <a:pPr algn="just"/>
            <a:r>
              <a:rPr lang="en-GB" dirty="0" smtClean="0"/>
              <a:t>1965 for cancer – 1985 for AIDS</a:t>
            </a:r>
            <a:endParaRPr lang="en-IN" dirty="0"/>
          </a:p>
        </p:txBody>
      </p:sp>
    </p:spTree>
    <p:extLst>
      <p:ext uri="{BB962C8B-B14F-4D97-AF65-F5344CB8AC3E}">
        <p14:creationId xmlns:p14="http://schemas.microsoft.com/office/powerpoint/2010/main" val="5209394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0000"/>
                </a:solidFill>
              </a:rPr>
              <a:t>Rational drug design</a:t>
            </a:r>
            <a:endParaRPr lang="en-IN" b="1" dirty="0">
              <a:solidFill>
                <a:srgbClr val="FF0000"/>
              </a:solidFill>
            </a:endParaRPr>
          </a:p>
        </p:txBody>
      </p:sp>
      <p:sp>
        <p:nvSpPr>
          <p:cNvPr id="3" name="Content Placeholder 2"/>
          <p:cNvSpPr>
            <a:spLocks noGrp="1"/>
          </p:cNvSpPr>
          <p:nvPr>
            <p:ph idx="1"/>
          </p:nvPr>
        </p:nvSpPr>
        <p:spPr/>
        <p:txBody>
          <a:bodyPr/>
          <a:lstStyle/>
          <a:p>
            <a:pPr algn="just"/>
            <a:r>
              <a:rPr lang="en-GB" dirty="0"/>
              <a:t>The term ‘receptor’ was coined by Ehrlich in 1909 to describe the target</a:t>
            </a:r>
            <a:r>
              <a:rPr lang="en-GB" dirty="0" smtClean="0"/>
              <a:t>.</a:t>
            </a:r>
          </a:p>
          <a:p>
            <a:pPr algn="just"/>
            <a:r>
              <a:rPr lang="en-GB" dirty="0" smtClean="0"/>
              <a:t>3D XRD after many decades</a:t>
            </a:r>
          </a:p>
          <a:p>
            <a:pPr algn="just"/>
            <a:r>
              <a:rPr lang="en-GB" dirty="0" smtClean="0"/>
              <a:t>HIV protease -1988</a:t>
            </a:r>
          </a:p>
          <a:p>
            <a:endParaRPr lang="en-IN"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3768768"/>
            <a:ext cx="3048000" cy="2212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57306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a:bodyPr>
          <a:lstStyle/>
          <a:p>
            <a:r>
              <a:rPr lang="en-IN" b="1" dirty="0" smtClean="0">
                <a:solidFill>
                  <a:srgbClr val="FF0000"/>
                </a:solidFill>
              </a:rPr>
              <a:t>Drugs from Drug design</a:t>
            </a:r>
            <a:endParaRPr lang="en-IN" b="1" dirty="0">
              <a:solidFill>
                <a:srgbClr val="FF0000"/>
              </a:solidFill>
            </a:endParaRPr>
          </a:p>
        </p:txBody>
      </p:sp>
      <p:sp>
        <p:nvSpPr>
          <p:cNvPr id="3" name="Content Placeholder 2"/>
          <p:cNvSpPr>
            <a:spLocks noGrp="1"/>
          </p:cNvSpPr>
          <p:nvPr>
            <p:ph idx="1"/>
          </p:nvPr>
        </p:nvSpPr>
        <p:spPr>
          <a:xfrm>
            <a:off x="457200" y="1219200"/>
            <a:ext cx="8229600" cy="5410200"/>
          </a:xfrm>
        </p:spPr>
        <p:txBody>
          <a:bodyPr>
            <a:normAutofit lnSpcReduction="10000"/>
          </a:bodyPr>
          <a:lstStyle/>
          <a:p>
            <a:pPr algn="just"/>
            <a:r>
              <a:rPr lang="en-IN" b="1" dirty="0" smtClean="0">
                <a:solidFill>
                  <a:srgbClr val="FF0000"/>
                </a:solidFill>
              </a:rPr>
              <a:t>Cimetidine</a:t>
            </a:r>
            <a:r>
              <a:rPr lang="en-IN" dirty="0" smtClean="0"/>
              <a:t>, </a:t>
            </a:r>
            <a:r>
              <a:rPr lang="en-IN" dirty="0"/>
              <a:t>the prototypical </a:t>
            </a:r>
            <a:r>
              <a:rPr lang="en-IN" dirty="0" smtClean="0"/>
              <a:t>H2-receptor </a:t>
            </a:r>
            <a:r>
              <a:rPr lang="en-IN" dirty="0"/>
              <a:t>antagonist from which the later members of the class were developed </a:t>
            </a:r>
            <a:endParaRPr lang="en-IN" dirty="0" smtClean="0"/>
          </a:p>
          <a:p>
            <a:pPr algn="just"/>
            <a:endParaRPr lang="en-IN" dirty="0" smtClean="0"/>
          </a:p>
          <a:p>
            <a:pPr algn="just"/>
            <a:r>
              <a:rPr lang="en-IN" b="1" dirty="0" err="1" smtClean="0">
                <a:solidFill>
                  <a:srgbClr val="FF0000"/>
                </a:solidFill>
              </a:rPr>
              <a:t>Dorzolamide</a:t>
            </a:r>
            <a:r>
              <a:rPr lang="en-IN" dirty="0"/>
              <a:t>, a carbonic anhydrase inhibitor used to treat glaucoma </a:t>
            </a:r>
            <a:endParaRPr lang="en-IN" dirty="0" smtClean="0"/>
          </a:p>
          <a:p>
            <a:pPr algn="just"/>
            <a:r>
              <a:rPr lang="en-IN" dirty="0" smtClean="0"/>
              <a:t>Many </a:t>
            </a:r>
            <a:r>
              <a:rPr lang="en-IN" dirty="0"/>
              <a:t>of </a:t>
            </a:r>
            <a:r>
              <a:rPr lang="en-IN" dirty="0" smtClean="0"/>
              <a:t>the </a:t>
            </a:r>
            <a:r>
              <a:rPr lang="en-IN" dirty="0"/>
              <a:t>a typical </a:t>
            </a:r>
            <a:r>
              <a:rPr lang="en-IN" dirty="0" smtClean="0"/>
              <a:t>antipsychotics </a:t>
            </a:r>
          </a:p>
          <a:p>
            <a:pPr algn="just"/>
            <a:r>
              <a:rPr lang="en-IN" dirty="0" smtClean="0"/>
              <a:t>Selective COX-2 </a:t>
            </a:r>
            <a:r>
              <a:rPr lang="en-IN" dirty="0"/>
              <a:t>inhibitor </a:t>
            </a:r>
            <a:r>
              <a:rPr lang="en-IN" dirty="0" smtClean="0"/>
              <a:t>NSAIDs </a:t>
            </a:r>
          </a:p>
          <a:p>
            <a:pPr algn="just"/>
            <a:r>
              <a:rPr lang="en-IN" dirty="0" smtClean="0"/>
              <a:t>SSRIs </a:t>
            </a:r>
            <a:r>
              <a:rPr lang="en-IN" dirty="0"/>
              <a:t>(selective serotonin reuptake inhibitors), a class of antidepressant</a:t>
            </a:r>
          </a:p>
        </p:txBody>
      </p:sp>
    </p:spTree>
    <p:extLst>
      <p:ext uri="{BB962C8B-B14F-4D97-AF65-F5344CB8AC3E}">
        <p14:creationId xmlns:p14="http://schemas.microsoft.com/office/powerpoint/2010/main" val="21292849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pt-BR" b="1" dirty="0" smtClean="0">
                <a:solidFill>
                  <a:srgbClr val="FF0000"/>
                </a:solidFill>
              </a:rPr>
              <a:t>Zanamivir</a:t>
            </a:r>
            <a:r>
              <a:rPr lang="pt-BR" dirty="0"/>
              <a:t>, </a:t>
            </a:r>
            <a:r>
              <a:rPr lang="pt-BR" dirty="0" smtClean="0"/>
              <a:t>an antiviral drug </a:t>
            </a:r>
          </a:p>
          <a:p>
            <a:r>
              <a:rPr lang="pt-BR" b="1" dirty="0" smtClean="0">
                <a:solidFill>
                  <a:srgbClr val="FF0000"/>
                </a:solidFill>
              </a:rPr>
              <a:t>Enfuvirtide</a:t>
            </a:r>
            <a:r>
              <a:rPr lang="pt-BR" dirty="0"/>
              <a:t>, a peptide HIV entry </a:t>
            </a:r>
            <a:r>
              <a:rPr lang="pt-BR" dirty="0" smtClean="0"/>
              <a:t>inhibitor</a:t>
            </a:r>
            <a:endParaRPr lang="en-IN" dirty="0"/>
          </a:p>
        </p:txBody>
      </p:sp>
    </p:spTree>
    <p:extLst>
      <p:ext uri="{BB962C8B-B14F-4D97-AF65-F5344CB8AC3E}">
        <p14:creationId xmlns:p14="http://schemas.microsoft.com/office/powerpoint/2010/main" val="41806227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IN" dirty="0"/>
          </a:p>
        </p:txBody>
      </p:sp>
      <p:sp>
        <p:nvSpPr>
          <p:cNvPr id="3" name="Content Placeholder 2"/>
          <p:cNvSpPr>
            <a:spLocks noGrp="1"/>
          </p:cNvSpPr>
          <p:nvPr>
            <p:ph idx="1"/>
          </p:nvPr>
        </p:nvSpPr>
        <p:spPr>
          <a:xfrm>
            <a:off x="457200" y="838200"/>
            <a:ext cx="8382000" cy="5791200"/>
          </a:xfrm>
        </p:spPr>
        <p:txBody>
          <a:bodyPr>
            <a:noAutofit/>
          </a:bodyPr>
          <a:lstStyle/>
          <a:p>
            <a:pPr algn="just"/>
            <a:r>
              <a:rPr lang="en-IN" sz="2400" dirty="0"/>
              <a:t>An </a:t>
            </a:r>
            <a:r>
              <a:rPr lang="en-IN" sz="2400" b="1" dirty="0">
                <a:solidFill>
                  <a:srgbClr val="FF0000"/>
                </a:solidFill>
              </a:rPr>
              <a:t>analogue</a:t>
            </a:r>
            <a:r>
              <a:rPr lang="en-IN" sz="2400" dirty="0"/>
              <a:t> is normally accepted as being that modification which brings about a </a:t>
            </a:r>
            <a:r>
              <a:rPr lang="en-IN" sz="2400" dirty="0" smtClean="0"/>
              <a:t>carbon-skeletal </a:t>
            </a:r>
            <a:r>
              <a:rPr lang="en-IN" sz="2400" dirty="0"/>
              <a:t>transformation or substituent synthesis</a:t>
            </a:r>
            <a:r>
              <a:rPr lang="en-IN" sz="2400" dirty="0" smtClean="0"/>
              <a:t>.</a:t>
            </a:r>
          </a:p>
          <a:p>
            <a:pPr algn="just"/>
            <a:endParaRPr lang="en-IN" sz="2400" dirty="0" smtClean="0"/>
          </a:p>
          <a:p>
            <a:pPr algn="just"/>
            <a:r>
              <a:rPr lang="en-IN" sz="2400" b="1" dirty="0" smtClean="0">
                <a:solidFill>
                  <a:srgbClr val="FF0000"/>
                </a:solidFill>
              </a:rPr>
              <a:t> </a:t>
            </a:r>
            <a:r>
              <a:rPr lang="en-IN" sz="2400" b="1" dirty="0">
                <a:solidFill>
                  <a:srgbClr val="FF0000"/>
                </a:solidFill>
              </a:rPr>
              <a:t>Examples </a:t>
            </a:r>
            <a:r>
              <a:rPr lang="en-IN" sz="2400" dirty="0"/>
              <a:t>: </a:t>
            </a:r>
            <a:r>
              <a:rPr lang="en-IN" sz="2400" dirty="0" err="1"/>
              <a:t>oxytetracycline</a:t>
            </a:r>
            <a:r>
              <a:rPr lang="en-IN" sz="2400" dirty="0"/>
              <a:t>, </a:t>
            </a:r>
            <a:r>
              <a:rPr lang="en-IN" sz="2400" dirty="0" err="1"/>
              <a:t>demclocycline</a:t>
            </a:r>
            <a:r>
              <a:rPr lang="en-IN" sz="2400" dirty="0"/>
              <a:t>, chlortetracycline, trans-</a:t>
            </a:r>
            <a:r>
              <a:rPr lang="en-IN" sz="2400" dirty="0" err="1"/>
              <a:t>diethylstilbesterol</a:t>
            </a:r>
            <a:r>
              <a:rPr lang="en-IN" sz="2400" dirty="0"/>
              <a:t> with regard to </a:t>
            </a:r>
            <a:r>
              <a:rPr lang="en-IN" sz="2400" dirty="0" err="1"/>
              <a:t>oestradiol</a:t>
            </a:r>
            <a:r>
              <a:rPr lang="en-IN" sz="2400" dirty="0"/>
              <a:t>. </a:t>
            </a:r>
            <a:endParaRPr lang="en-IN" sz="2400" dirty="0" smtClean="0"/>
          </a:p>
          <a:p>
            <a:pPr algn="just"/>
            <a:endParaRPr lang="en-IN" sz="2400" dirty="0" smtClean="0"/>
          </a:p>
          <a:p>
            <a:pPr algn="just"/>
            <a:r>
              <a:rPr lang="en-IN" sz="2400" dirty="0" smtClean="0"/>
              <a:t>The </a:t>
            </a:r>
            <a:r>
              <a:rPr lang="en-IN" sz="2400" dirty="0"/>
              <a:t>term </a:t>
            </a:r>
            <a:r>
              <a:rPr lang="en-IN" sz="2400" b="1" dirty="0" err="1">
                <a:solidFill>
                  <a:srgbClr val="FF0000"/>
                </a:solidFill>
              </a:rPr>
              <a:t>prodrug</a:t>
            </a:r>
            <a:r>
              <a:rPr lang="en-IN" sz="2400" b="1" dirty="0">
                <a:solidFill>
                  <a:srgbClr val="FF0000"/>
                </a:solidFill>
              </a:rPr>
              <a:t> </a:t>
            </a:r>
            <a:r>
              <a:rPr lang="en-IN" sz="2400" dirty="0"/>
              <a:t>is applied to either an appropriate derivative of a drug that undergoes in vivo hydrolysis to the parent drug, </a:t>
            </a:r>
            <a:endParaRPr lang="en-IN" sz="2400" dirty="0" smtClean="0"/>
          </a:p>
          <a:p>
            <a:pPr algn="just"/>
            <a:endParaRPr lang="en-IN" sz="2400" dirty="0" smtClean="0"/>
          </a:p>
          <a:p>
            <a:pPr algn="just"/>
            <a:r>
              <a:rPr lang="en-IN" sz="2400" dirty="0" smtClean="0"/>
              <a:t>e.g</a:t>
            </a:r>
            <a:r>
              <a:rPr lang="en-IN" sz="2400" dirty="0"/>
              <a:t>., testosterone propionate, chloramphenicol </a:t>
            </a:r>
            <a:r>
              <a:rPr lang="en-IN" sz="2400" dirty="0" err="1"/>
              <a:t>palmitate</a:t>
            </a:r>
            <a:r>
              <a:rPr lang="en-IN" sz="2400" dirty="0"/>
              <a:t> and the like ; or an analogue which is metabolically transformed to a biologically active drug, for instance : </a:t>
            </a:r>
            <a:r>
              <a:rPr lang="en-IN" sz="2400" dirty="0" err="1"/>
              <a:t>phenylbutazone</a:t>
            </a:r>
            <a:r>
              <a:rPr lang="en-IN" sz="2400" dirty="0"/>
              <a:t> undergoes in vivo hydroxylation to </a:t>
            </a:r>
            <a:r>
              <a:rPr lang="en-IN" sz="2400" dirty="0" err="1"/>
              <a:t>oxyphenbutazone</a:t>
            </a:r>
            <a:endParaRPr lang="en-IN" sz="2400" dirty="0"/>
          </a:p>
        </p:txBody>
      </p:sp>
    </p:spTree>
    <p:extLst>
      <p:ext uri="{BB962C8B-B14F-4D97-AF65-F5344CB8AC3E}">
        <p14:creationId xmlns:p14="http://schemas.microsoft.com/office/powerpoint/2010/main" val="2823937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lgn="just"/>
            <a:r>
              <a:rPr lang="en-GB" dirty="0" smtClean="0"/>
              <a:t>‘</a:t>
            </a:r>
            <a:r>
              <a:rPr lang="en-GB" b="1" dirty="0" smtClean="0">
                <a:solidFill>
                  <a:srgbClr val="FF0000"/>
                </a:solidFill>
              </a:rPr>
              <a:t>Drug </a:t>
            </a:r>
            <a:r>
              <a:rPr lang="en-GB" b="1" dirty="0">
                <a:solidFill>
                  <a:srgbClr val="FF0000"/>
                </a:solidFill>
              </a:rPr>
              <a:t>discovery process</a:t>
            </a:r>
            <a:r>
              <a:rPr lang="en-GB" dirty="0"/>
              <a:t>’ may be categorized into four distinct heads, namely : </a:t>
            </a:r>
            <a:endParaRPr lang="en-GB" dirty="0" smtClean="0"/>
          </a:p>
          <a:p>
            <a:pPr algn="just"/>
            <a:endParaRPr lang="en-GB" dirty="0" smtClean="0"/>
          </a:p>
          <a:p>
            <a:pPr algn="just"/>
            <a:r>
              <a:rPr lang="en-GB" dirty="0" smtClean="0"/>
              <a:t>(</a:t>
            </a:r>
            <a:r>
              <a:rPr lang="en-GB" dirty="0"/>
              <a:t>i) Target identification and </a:t>
            </a:r>
            <a:r>
              <a:rPr lang="en-GB" dirty="0" smtClean="0"/>
              <a:t>selection </a:t>
            </a:r>
          </a:p>
          <a:p>
            <a:pPr algn="just"/>
            <a:r>
              <a:rPr lang="en-GB" dirty="0" smtClean="0"/>
              <a:t>(</a:t>
            </a:r>
            <a:r>
              <a:rPr lang="en-GB" dirty="0"/>
              <a:t>ii) Target </a:t>
            </a:r>
            <a:r>
              <a:rPr lang="en-GB" dirty="0" smtClean="0"/>
              <a:t>optimization</a:t>
            </a:r>
          </a:p>
          <a:p>
            <a:pPr algn="just"/>
            <a:r>
              <a:rPr lang="en-GB" dirty="0" smtClean="0"/>
              <a:t>(</a:t>
            </a:r>
            <a:r>
              <a:rPr lang="en-GB" dirty="0"/>
              <a:t>iii) Lead </a:t>
            </a:r>
            <a:r>
              <a:rPr lang="en-GB" dirty="0" smtClean="0"/>
              <a:t>identification </a:t>
            </a:r>
            <a:r>
              <a:rPr lang="en-GB" dirty="0"/>
              <a:t>and </a:t>
            </a:r>
            <a:endParaRPr lang="en-GB" dirty="0" smtClean="0"/>
          </a:p>
          <a:p>
            <a:pPr algn="just"/>
            <a:r>
              <a:rPr lang="en-GB" dirty="0" smtClean="0"/>
              <a:t>(</a:t>
            </a:r>
            <a:r>
              <a:rPr lang="en-GB" dirty="0"/>
              <a:t>iv) Lead </a:t>
            </a:r>
            <a:r>
              <a:rPr lang="en-GB" dirty="0" smtClean="0"/>
              <a:t>optimization</a:t>
            </a:r>
            <a:endParaRPr lang="en-IN" dirty="0"/>
          </a:p>
        </p:txBody>
      </p:sp>
    </p:spTree>
    <p:extLst>
      <p:ext uri="{BB962C8B-B14F-4D97-AF65-F5344CB8AC3E}">
        <p14:creationId xmlns:p14="http://schemas.microsoft.com/office/powerpoint/2010/main" val="40363062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IN" b="1" dirty="0" smtClean="0">
                <a:solidFill>
                  <a:srgbClr val="FF0000"/>
                </a:solidFill>
              </a:rPr>
              <a:t>Rational drug design</a:t>
            </a:r>
            <a:endParaRPr lang="en-IN" b="1" dirty="0">
              <a:solidFill>
                <a:srgbClr val="FF0000"/>
              </a:solidFill>
            </a:endParaRP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9600" y="914400"/>
            <a:ext cx="7848599" cy="583153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15398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FF0000"/>
                </a:solidFill>
              </a:rPr>
              <a:t>Flow chart for computer aided drug design</a:t>
            </a:r>
            <a:endParaRPr lang="en-IN" b="1" dirty="0">
              <a:solidFill>
                <a:srgbClr val="FF0000"/>
              </a:solidFill>
            </a:endParaRP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05000" y="1752600"/>
            <a:ext cx="5484305" cy="454114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16438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IN" b="1" dirty="0" smtClean="0">
                <a:solidFill>
                  <a:srgbClr val="FF0000"/>
                </a:solidFill>
              </a:rPr>
              <a:t>Lead optimization flow chart</a:t>
            </a:r>
            <a:endParaRPr lang="en-IN" b="1" dirty="0">
              <a:solidFill>
                <a:srgbClr val="FF0000"/>
              </a:solidFill>
            </a:endParaRPr>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1125638"/>
            <a:ext cx="7086600" cy="5195743"/>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54959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1412</TotalTime>
  <Words>1409</Words>
  <Application>Microsoft Office PowerPoint</Application>
  <PresentationFormat>On-screen Show (4:3)</PresentationFormat>
  <Paragraphs>61</Paragraphs>
  <Slides>15</Slides>
  <Notes>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STAGES OF DRUG DISCOVERY (2000 million dollars)</vt:lpstr>
      <vt:lpstr>Medicinal Chemistry</vt:lpstr>
      <vt:lpstr>Lead from metabolite</vt:lpstr>
      <vt:lpstr>Lead from metabolite</vt:lpstr>
      <vt:lpstr>Leads from side effects</vt:lpstr>
      <vt:lpstr>Random screening</vt:lpstr>
      <vt:lpstr>Rational drug design</vt:lpstr>
      <vt:lpstr>Drugs from Drug design</vt:lpstr>
      <vt:lpstr>PowerPoint Presentation</vt:lpstr>
      <vt:lpstr>PowerPoint Presentation</vt:lpstr>
      <vt:lpstr>PowerPoint Presentation</vt:lpstr>
      <vt:lpstr>Rational drug design</vt:lpstr>
      <vt:lpstr>Flow chart for computer aided drug design</vt:lpstr>
      <vt:lpstr>Lead optimization flow chart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Windows User</cp:lastModifiedBy>
  <cp:revision>47</cp:revision>
  <dcterms:created xsi:type="dcterms:W3CDTF">2006-08-16T00:00:00Z</dcterms:created>
  <dcterms:modified xsi:type="dcterms:W3CDTF">2023-01-05T08:47:27Z</dcterms:modified>
</cp:coreProperties>
</file>