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yA Reddy" userId="d188a01749e1e24c" providerId="LiveId" clId="{D4CF5C30-488B-4A5A-90C8-93FA05912CB4}"/>
    <pc:docChg chg="custSel addSld delSld modSld">
      <pc:chgData name="AlekyA Reddy" userId="d188a01749e1e24c" providerId="LiveId" clId="{D4CF5C30-488B-4A5A-90C8-93FA05912CB4}" dt="2022-06-08T06:30:26.776" v="74" actId="20577"/>
      <pc:docMkLst>
        <pc:docMk/>
      </pc:docMkLst>
      <pc:sldChg chg="new del">
        <pc:chgData name="AlekyA Reddy" userId="d188a01749e1e24c" providerId="LiveId" clId="{D4CF5C30-488B-4A5A-90C8-93FA05912CB4}" dt="2022-06-08T06:15:25.879" v="5" actId="47"/>
        <pc:sldMkLst>
          <pc:docMk/>
          <pc:sldMk cId="1589520784" sldId="256"/>
        </pc:sldMkLst>
      </pc:sldChg>
      <pc:sldChg chg="modSp new mod">
        <pc:chgData name="AlekyA Reddy" userId="d188a01749e1e24c" providerId="LiveId" clId="{D4CF5C30-488B-4A5A-90C8-93FA05912CB4}" dt="2022-06-08T06:30:26.776" v="74" actId="20577"/>
        <pc:sldMkLst>
          <pc:docMk/>
          <pc:sldMk cId="3924591408" sldId="257"/>
        </pc:sldMkLst>
        <pc:spChg chg="mod">
          <ac:chgData name="AlekyA Reddy" userId="d188a01749e1e24c" providerId="LiveId" clId="{D4CF5C30-488B-4A5A-90C8-93FA05912CB4}" dt="2022-06-08T06:30:26.776" v="74" actId="20577"/>
          <ac:spMkLst>
            <pc:docMk/>
            <pc:sldMk cId="3924591408" sldId="257"/>
            <ac:spMk id="2" creationId="{FBCE827A-EF1B-74ED-A560-56903863C8CB}"/>
          </ac:spMkLst>
        </pc:spChg>
        <pc:spChg chg="mod">
          <ac:chgData name="AlekyA Reddy" userId="d188a01749e1e24c" providerId="LiveId" clId="{D4CF5C30-488B-4A5A-90C8-93FA05912CB4}" dt="2022-06-08T06:17:33.715" v="48"/>
          <ac:spMkLst>
            <pc:docMk/>
            <pc:sldMk cId="3924591408" sldId="257"/>
            <ac:spMk id="3" creationId="{4BA3C302-2E2F-3AE0-5681-C033571373D6}"/>
          </ac:spMkLst>
        </pc:spChg>
      </pc:sldChg>
      <pc:sldChg chg="delSp modSp new mod">
        <pc:chgData name="AlekyA Reddy" userId="d188a01749e1e24c" providerId="LiveId" clId="{D4CF5C30-488B-4A5A-90C8-93FA05912CB4}" dt="2022-06-08T06:18:05.593" v="59" actId="27636"/>
        <pc:sldMkLst>
          <pc:docMk/>
          <pc:sldMk cId="3212314167" sldId="258"/>
        </pc:sldMkLst>
        <pc:spChg chg="del mod">
          <ac:chgData name="AlekyA Reddy" userId="d188a01749e1e24c" providerId="LiveId" clId="{D4CF5C30-488B-4A5A-90C8-93FA05912CB4}" dt="2022-06-08T06:18:00.916" v="55" actId="478"/>
          <ac:spMkLst>
            <pc:docMk/>
            <pc:sldMk cId="3212314167" sldId="258"/>
            <ac:spMk id="2" creationId="{CE6BF7FC-625B-64D9-7387-BC1BE24504CE}"/>
          </ac:spMkLst>
        </pc:spChg>
        <pc:spChg chg="mod">
          <ac:chgData name="AlekyA Reddy" userId="d188a01749e1e24c" providerId="LiveId" clId="{D4CF5C30-488B-4A5A-90C8-93FA05912CB4}" dt="2022-06-08T06:18:05.593" v="59" actId="27636"/>
          <ac:spMkLst>
            <pc:docMk/>
            <pc:sldMk cId="3212314167" sldId="258"/>
            <ac:spMk id="3" creationId="{5B09E003-6E29-362F-718E-F3412B0397E8}"/>
          </ac:spMkLst>
        </pc:spChg>
      </pc:sldChg>
      <pc:sldChg chg="modSp new del mod">
        <pc:chgData name="AlekyA Reddy" userId="d188a01749e1e24c" providerId="LiveId" clId="{D4CF5C30-488B-4A5A-90C8-93FA05912CB4}" dt="2022-06-08T06:16:25.329" v="13" actId="47"/>
        <pc:sldMkLst>
          <pc:docMk/>
          <pc:sldMk cId="4061029115" sldId="259"/>
        </pc:sldMkLst>
        <pc:spChg chg="mod">
          <ac:chgData name="AlekyA Reddy" userId="d188a01749e1e24c" providerId="LiveId" clId="{D4CF5C30-488B-4A5A-90C8-93FA05912CB4}" dt="2022-06-08T06:16:17.317" v="12" actId="27636"/>
          <ac:spMkLst>
            <pc:docMk/>
            <pc:sldMk cId="4061029115" sldId="259"/>
            <ac:spMk id="2" creationId="{3FBAB823-6916-2B84-AA1C-1B59BBC56DD0}"/>
          </ac:spMkLst>
        </pc:spChg>
      </pc:sldChg>
      <pc:sldChg chg="addSp delSp modSp new mod">
        <pc:chgData name="AlekyA Reddy" userId="d188a01749e1e24c" providerId="LiveId" clId="{D4CF5C30-488B-4A5A-90C8-93FA05912CB4}" dt="2022-06-08T06:17:51.769" v="53" actId="1076"/>
        <pc:sldMkLst>
          <pc:docMk/>
          <pc:sldMk cId="1631628375" sldId="260"/>
        </pc:sldMkLst>
        <pc:spChg chg="mod">
          <ac:chgData name="AlekyA Reddy" userId="d188a01749e1e24c" providerId="LiveId" clId="{D4CF5C30-488B-4A5A-90C8-93FA05912CB4}" dt="2022-06-08T06:17:33.715" v="48"/>
          <ac:spMkLst>
            <pc:docMk/>
            <pc:sldMk cId="1631628375" sldId="260"/>
            <ac:spMk id="2" creationId="{A4361472-3262-E6C4-CCE9-603DF6EA3DFF}"/>
          </ac:spMkLst>
        </pc:spChg>
        <pc:spChg chg="del">
          <ac:chgData name="AlekyA Reddy" userId="d188a01749e1e24c" providerId="LiveId" clId="{D4CF5C30-488B-4A5A-90C8-93FA05912CB4}" dt="2022-06-08T06:16:38.839" v="22"/>
          <ac:spMkLst>
            <pc:docMk/>
            <pc:sldMk cId="1631628375" sldId="260"/>
            <ac:spMk id="3" creationId="{28605762-541D-E811-7E0D-82F2EF695255}"/>
          </ac:spMkLst>
        </pc:spChg>
        <pc:graphicFrameChg chg="add mod modGraphic">
          <ac:chgData name="AlekyA Reddy" userId="d188a01749e1e24c" providerId="LiveId" clId="{D4CF5C30-488B-4A5A-90C8-93FA05912CB4}" dt="2022-06-08T06:17:51.769" v="53" actId="1076"/>
          <ac:graphicFrameMkLst>
            <pc:docMk/>
            <pc:sldMk cId="1631628375" sldId="260"/>
            <ac:graphicFrameMk id="4" creationId="{7504F50B-0D22-77F8-AA70-ACA4F11EF14A}"/>
          </ac:graphicFrameMkLst>
        </pc:graphicFrameChg>
      </pc:sldChg>
      <pc:sldChg chg="addSp delSp modSp new mod">
        <pc:chgData name="AlekyA Reddy" userId="d188a01749e1e24c" providerId="LiveId" clId="{D4CF5C30-488B-4A5A-90C8-93FA05912CB4}" dt="2022-06-08T06:17:46.874" v="52" actId="1076"/>
        <pc:sldMkLst>
          <pc:docMk/>
          <pc:sldMk cId="135768631" sldId="261"/>
        </pc:sldMkLst>
        <pc:spChg chg="mod">
          <ac:chgData name="AlekyA Reddy" userId="d188a01749e1e24c" providerId="LiveId" clId="{D4CF5C30-488B-4A5A-90C8-93FA05912CB4}" dt="2022-06-08T06:17:40.422" v="50" actId="207"/>
          <ac:spMkLst>
            <pc:docMk/>
            <pc:sldMk cId="135768631" sldId="261"/>
            <ac:spMk id="2" creationId="{AE2591DF-7AEF-2708-E9EB-407BB9F8277A}"/>
          </ac:spMkLst>
        </pc:spChg>
        <pc:spChg chg="del">
          <ac:chgData name="AlekyA Reddy" userId="d188a01749e1e24c" providerId="LiveId" clId="{D4CF5C30-488B-4A5A-90C8-93FA05912CB4}" dt="2022-06-08T06:17:02.343" v="27"/>
          <ac:spMkLst>
            <pc:docMk/>
            <pc:sldMk cId="135768631" sldId="261"/>
            <ac:spMk id="3" creationId="{6889C83F-A650-442C-1C01-3FFB622C9277}"/>
          </ac:spMkLst>
        </pc:spChg>
        <pc:graphicFrameChg chg="add mod modGraphic">
          <ac:chgData name="AlekyA Reddy" userId="d188a01749e1e24c" providerId="LiveId" clId="{D4CF5C30-488B-4A5A-90C8-93FA05912CB4}" dt="2022-06-08T06:17:46.874" v="52" actId="1076"/>
          <ac:graphicFrameMkLst>
            <pc:docMk/>
            <pc:sldMk cId="135768631" sldId="261"/>
            <ac:graphicFrameMk id="4" creationId="{56D7489A-B3C8-6C2F-B553-177069F4AA30}"/>
          </ac:graphicFrameMkLst>
        </pc:graphicFrameChg>
      </pc:sldChg>
      <pc:sldChg chg="addSp delSp modSp new mod">
        <pc:chgData name="AlekyA Reddy" userId="d188a01749e1e24c" providerId="LiveId" clId="{D4CF5C30-488B-4A5A-90C8-93FA05912CB4}" dt="2022-06-08T06:18:42.843" v="65" actId="14100"/>
        <pc:sldMkLst>
          <pc:docMk/>
          <pc:sldMk cId="2923878956" sldId="262"/>
        </pc:sldMkLst>
        <pc:spChg chg="mod">
          <ac:chgData name="AlekyA Reddy" userId="d188a01749e1e24c" providerId="LiveId" clId="{D4CF5C30-488B-4A5A-90C8-93FA05912CB4}" dt="2022-06-08T06:18:21.800" v="61"/>
          <ac:spMkLst>
            <pc:docMk/>
            <pc:sldMk cId="2923878956" sldId="262"/>
            <ac:spMk id="2" creationId="{52AE7E55-BB5E-D380-0A35-EC78431D739A}"/>
          </ac:spMkLst>
        </pc:spChg>
        <pc:spChg chg="del">
          <ac:chgData name="AlekyA Reddy" userId="d188a01749e1e24c" providerId="LiveId" clId="{D4CF5C30-488B-4A5A-90C8-93FA05912CB4}" dt="2022-06-08T06:18:34.895" v="62"/>
          <ac:spMkLst>
            <pc:docMk/>
            <pc:sldMk cId="2923878956" sldId="262"/>
            <ac:spMk id="3" creationId="{8BCB7783-43A0-CB30-11E9-70CF9BE3321D}"/>
          </ac:spMkLst>
        </pc:spChg>
        <pc:graphicFrameChg chg="add mod modGraphic">
          <ac:chgData name="AlekyA Reddy" userId="d188a01749e1e24c" providerId="LiveId" clId="{D4CF5C30-488B-4A5A-90C8-93FA05912CB4}" dt="2022-06-08T06:18:42.843" v="65" actId="14100"/>
          <ac:graphicFrameMkLst>
            <pc:docMk/>
            <pc:sldMk cId="2923878956" sldId="262"/>
            <ac:graphicFrameMk id="4" creationId="{9A25D87B-5C7C-DFF5-4F0F-678F93ECFEA9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628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22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22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082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97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377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164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620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28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16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7244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487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860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726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609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645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699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BFF7CB6-B66D-4EF9-A96D-173AD2F92592}" type="datetimeFigureOut">
              <a:rPr lang="en-IN" smtClean="0"/>
              <a:t>08-06-2022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F84A45E-7DD7-4449-8045-F11F2207BC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89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E827A-EF1B-74ED-A560-56903863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ea typeface="+mj-lt"/>
                <a:cs typeface="+mj-lt"/>
              </a:rPr>
              <a:t>LESSON 9</a:t>
            </a:r>
            <a:br>
              <a:rPr lang="en-US" b="1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ea typeface="+mj-lt"/>
                <a:cs typeface="+mj-lt"/>
              </a:rPr>
            </a:br>
            <a:r>
              <a:rPr lang="en-US" b="1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ea typeface="+mj-lt"/>
                <a:cs typeface="+mj-lt"/>
              </a:rPr>
              <a:t>LIMIT </a:t>
            </a:r>
            <a:r>
              <a:rPr lang="en-US" b="1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ea typeface="+mj-lt"/>
                <a:cs typeface="+mj-lt"/>
              </a:rPr>
              <a:t>TEST OF HEAVY METALS: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3C302-2E2F-3AE0-5681-C03357137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+mn-lt"/>
                <a:cs typeface="+mn-lt"/>
              </a:rPr>
              <a:t>The term heavy metal refers to any metallic chemical element that has a relatively high density and is toxic or poisonous at low concentration. Heavy metals have a high atomic number, atomic weight and a specific gravity greater than 5.0.</a:t>
            </a:r>
            <a:endParaRPr lang="en-US" dirty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ea typeface="+mn-lt"/>
                <a:cs typeface="+mn-lt"/>
              </a:rPr>
              <a:t>Heavy metals include cadmium, mercury, lead and chromium. When taken in through food or medicinal preparations, they are not properly metabolized in our body and remain accumulated in soft tissues</a:t>
            </a:r>
            <a:endParaRPr lang="en-US" dirty="0">
              <a:latin typeface="Times New Roma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4591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9E003-6E29-362F-718E-F3412B039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214" y="2603500"/>
            <a:ext cx="10344150" cy="34163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/>
                <a:ea typeface="+mn-lt"/>
                <a:cs typeface="+mn-lt"/>
              </a:rPr>
              <a:t>PRINCIPLE: The test is designed to determine the content of metallic impurities that are </a:t>
            </a:r>
            <a:r>
              <a:rPr lang="en-US" dirty="0" err="1">
                <a:latin typeface="Times New Roman"/>
                <a:ea typeface="+mn-lt"/>
                <a:cs typeface="+mn-lt"/>
              </a:rPr>
              <a:t>coloured</a:t>
            </a:r>
            <a:r>
              <a:rPr lang="en-US" dirty="0">
                <a:latin typeface="Times New Roman"/>
                <a:ea typeface="+mn-lt"/>
                <a:cs typeface="+mn-lt"/>
              </a:rPr>
              <a:t> by </a:t>
            </a:r>
            <a:r>
              <a:rPr lang="en-US" dirty="0" err="1">
                <a:latin typeface="Times New Roman"/>
                <a:ea typeface="+mn-lt"/>
                <a:cs typeface="+mn-lt"/>
              </a:rPr>
              <a:t>sulphide</a:t>
            </a:r>
            <a:r>
              <a:rPr lang="en-US" dirty="0">
                <a:latin typeface="Times New Roman"/>
                <a:ea typeface="+mn-lt"/>
                <a:cs typeface="+mn-lt"/>
              </a:rPr>
              <a:t> ion under specified conditions.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ea typeface="+mn-lt"/>
                <a:cs typeface="+mn-lt"/>
              </a:rPr>
              <a:t>The limit for heavy metals is indicated in terms of the parts of lead per million parts of the substance.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ea typeface="+mn-lt"/>
                <a:cs typeface="+mn-lt"/>
              </a:rPr>
              <a:t>The </a:t>
            </a:r>
            <a:r>
              <a:rPr lang="en-US" dirty="0" err="1">
                <a:latin typeface="Times New Roman"/>
                <a:ea typeface="+mn-lt"/>
                <a:cs typeface="+mn-lt"/>
              </a:rPr>
              <a:t>coloured</a:t>
            </a:r>
            <a:r>
              <a:rPr lang="en-US" dirty="0">
                <a:latin typeface="Times New Roman"/>
                <a:ea typeface="+mn-lt"/>
                <a:cs typeface="+mn-lt"/>
              </a:rPr>
              <a:t> produced by the test substance is compared to that of the standard. Methods of preparation: 3 methods are there- Methods A, B &amp; C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ea typeface="+mn-lt"/>
                <a:cs typeface="+mn-lt"/>
              </a:rPr>
              <a:t>Method A: for substances that yield clear, </a:t>
            </a:r>
            <a:r>
              <a:rPr lang="en-US" dirty="0" err="1">
                <a:latin typeface="Times New Roman"/>
                <a:ea typeface="+mn-lt"/>
                <a:cs typeface="+mn-lt"/>
              </a:rPr>
              <a:t>colourless</a:t>
            </a:r>
            <a:r>
              <a:rPr lang="en-US" dirty="0">
                <a:latin typeface="Times New Roman"/>
                <a:ea typeface="+mn-lt"/>
                <a:cs typeface="+mn-lt"/>
              </a:rPr>
              <a:t> solution under the specified test condition.</a:t>
            </a:r>
          </a:p>
          <a:p>
            <a:r>
              <a:rPr lang="en-US" dirty="0">
                <a:latin typeface="Times New Roman"/>
                <a:ea typeface="+mn-lt"/>
                <a:cs typeface="+mn-lt"/>
              </a:rPr>
              <a:t> Method B: for substances that do not yield clear, </a:t>
            </a:r>
            <a:r>
              <a:rPr lang="en-US" dirty="0" err="1">
                <a:latin typeface="Times New Roman"/>
                <a:ea typeface="+mn-lt"/>
                <a:cs typeface="+mn-lt"/>
              </a:rPr>
              <a:t>colourless</a:t>
            </a:r>
            <a:r>
              <a:rPr lang="en-US" dirty="0">
                <a:latin typeface="Times New Roman"/>
                <a:ea typeface="+mn-lt"/>
                <a:cs typeface="+mn-lt"/>
              </a:rPr>
              <a:t> solution under the test condition. </a:t>
            </a:r>
          </a:p>
          <a:p>
            <a:r>
              <a:rPr lang="en-US" dirty="0">
                <a:latin typeface="Times New Roman"/>
                <a:ea typeface="+mn-lt"/>
                <a:cs typeface="+mn-lt"/>
              </a:rPr>
              <a:t>Method C: for substances that yield clear, </a:t>
            </a:r>
            <a:r>
              <a:rPr lang="en-US" dirty="0" err="1">
                <a:latin typeface="Times New Roman"/>
                <a:ea typeface="+mn-lt"/>
                <a:cs typeface="+mn-lt"/>
              </a:rPr>
              <a:t>colourless</a:t>
            </a:r>
            <a:r>
              <a:rPr lang="en-US" dirty="0">
                <a:latin typeface="Times New Roman"/>
                <a:ea typeface="+mn-lt"/>
                <a:cs typeface="+mn-lt"/>
              </a:rPr>
              <a:t> solutions with sodium hydroxide (NaOH) solution.</a:t>
            </a:r>
            <a:endParaRPr lang="en-US" dirty="0">
              <a:latin typeface="Times New Roman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2314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61472-3262-E6C4-CCE9-603DF6EA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A</a:t>
            </a: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504F50B-0D22-77F8-AA70-ACA4F11EF1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602383"/>
              </p:ext>
            </p:extLst>
          </p:nvPr>
        </p:nvGraphicFramePr>
        <p:xfrm>
          <a:off x="695325" y="2154238"/>
          <a:ext cx="10239102" cy="4470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876">
                  <a:extLst>
                    <a:ext uri="{9D8B030D-6E8A-4147-A177-3AD203B41FA5}">
                      <a16:colId xmlns:a16="http://schemas.microsoft.com/office/drawing/2014/main" val="3717844956"/>
                    </a:ext>
                  </a:extLst>
                </a:gridCol>
                <a:gridCol w="4326850">
                  <a:extLst>
                    <a:ext uri="{9D8B030D-6E8A-4147-A177-3AD203B41FA5}">
                      <a16:colId xmlns:a16="http://schemas.microsoft.com/office/drawing/2014/main" val="1934590164"/>
                    </a:ext>
                  </a:extLst>
                </a:gridCol>
                <a:gridCol w="5163376">
                  <a:extLst>
                    <a:ext uri="{9D8B030D-6E8A-4147-A177-3AD203B41FA5}">
                      <a16:colId xmlns:a16="http://schemas.microsoft.com/office/drawing/2014/main" val="1700796961"/>
                    </a:ext>
                  </a:extLst>
                </a:gridCol>
              </a:tblGrid>
              <a:tr h="41448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 dirty="0">
                          <a:latin typeface="Trebuchet MS"/>
                        </a:rPr>
                        <a:t>TEST SOLUTION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 dirty="0">
                          <a:latin typeface="Trebuchet MS"/>
                        </a:rPr>
                        <a:t>STANDARD SOLUTION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087599"/>
                  </a:ext>
                </a:extLst>
              </a:tr>
              <a:tr h="1230082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Times New Roman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 25ml of test solution was taken in a 50 ml 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nessler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cylinder</a:t>
                      </a:r>
                      <a:endParaRPr lang="en-US" sz="14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2ml of standard lead solution which is</a:t>
                      </a:r>
                    </a:p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prepared by lead nitrate solution containing 0.02mg lead and diluted with 25ml distilled water is taken in a 50ml 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nessler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cylinder</a:t>
                      </a:r>
                      <a:endParaRPr lang="en-US" sz="1400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03954"/>
                  </a:ext>
                </a:extLst>
              </a:tr>
              <a:tr h="1042895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Times New Roman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Then </a:t>
                      </a:r>
                      <a:r>
                        <a:rPr lang="en-US" sz="1400" b="1" i="0" u="none" strike="noStrike" noProof="0" dirty="0" err="1">
                          <a:latin typeface="Times New Roman"/>
                        </a:rPr>
                        <a:t>ph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was adjusted with </a:t>
                      </a:r>
                      <a:r>
                        <a:rPr lang="en-US" sz="1400" b="1" i="0" u="none" strike="noStrike" noProof="0" dirty="0" err="1">
                          <a:latin typeface="Times New Roman"/>
                        </a:rPr>
                        <a:t>dil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acetic acid </a:t>
                      </a:r>
                      <a:r>
                        <a:rPr lang="en-US" sz="1400" b="1" i="0" u="none" strike="noStrike" noProof="0" dirty="0" err="1">
                          <a:latin typeface="Times New Roman"/>
                        </a:rPr>
                        <a:t>orammonia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to 3.0 to 4.0.and diluted with distilled water to about 35ml and mixed</a:t>
                      </a:r>
                      <a:endParaRPr lang="en-US" sz="1400" b="1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Then 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ph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was adjusted with 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dil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acetic acid 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orammonia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to 3.0 to 4.0.and diluted with distilled water to about 35ml and mixed</a:t>
                      </a:r>
                      <a:endParaRPr lang="en-US" sz="1400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92371"/>
                  </a:ext>
                </a:extLst>
              </a:tr>
              <a:tr h="1176601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Times New Roman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To it 10 ml of freshly prepared saturated solution of hydrogen </a:t>
                      </a:r>
                      <a:r>
                        <a:rPr lang="en-US" sz="1400" b="1" i="0" u="none" strike="noStrike" noProof="0" dirty="0" err="1">
                          <a:latin typeface="Times New Roman"/>
                        </a:rPr>
                        <a:t>sulphide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was added and made </a:t>
                      </a:r>
                      <a:r>
                        <a:rPr lang="en-US" sz="1400" b="1" i="0" u="none" strike="noStrike" noProof="0" dirty="0" err="1">
                          <a:latin typeface="Times New Roman"/>
                        </a:rPr>
                        <a:t>upto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50ml with distilled water and stand for 5min</a:t>
                      </a:r>
                      <a:endParaRPr lang="en-US" sz="1400" b="1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To it 10 ml of freshly prepared saturated solution of hydrogen 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sulphide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was added and made 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upto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50ml with distilled water and stand for 5min</a:t>
                      </a:r>
                      <a:endParaRPr lang="en-US" sz="1400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85915"/>
                  </a:ext>
                </a:extLst>
              </a:tr>
              <a:tr h="60661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Times New Roman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 The intensity of </a:t>
                      </a:r>
                      <a:r>
                        <a:rPr lang="en-US" sz="1400" b="1" i="0" u="none" strike="noStrike" noProof="0" err="1">
                          <a:latin typeface="Times New Roman"/>
                        </a:rPr>
                        <a:t>colour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was viewed vertically downwards</a:t>
                      </a:r>
                      <a:endParaRPr lang="en-US" sz="14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latin typeface="Times New Roman"/>
                        </a:rPr>
                        <a:t> The intensity of </a:t>
                      </a:r>
                      <a:r>
                        <a:rPr lang="en-US" sz="1400" b="1" i="0" u="none" strike="noStrike" noProof="0" dirty="0" err="1">
                          <a:latin typeface="Times New Roman"/>
                        </a:rPr>
                        <a:t>colour</a:t>
                      </a:r>
                      <a:r>
                        <a:rPr lang="en-US" sz="1400" b="1" i="0" u="none" strike="noStrike" noProof="0" dirty="0">
                          <a:latin typeface="Times New Roman"/>
                        </a:rPr>
                        <a:t> was viewed vertically downwards</a:t>
                      </a:r>
                      <a:endParaRPr lang="en-US" sz="1400" b="1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816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62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591DF-7AEF-2708-E9EB-407BB9F82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bg1"/>
                </a:solidFill>
                <a:latin typeface="Times New Roman"/>
                <a:cs typeface="Times New Roman"/>
              </a:rPr>
              <a:t>METHOD B</a:t>
            </a:r>
            <a:br>
              <a:rPr lang="en-US" dirty="0">
                <a:solidFill>
                  <a:schemeClr val="bg1"/>
                </a:solidFill>
              </a:rPr>
            </a:b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6D7489A-B3C8-6C2F-B553-177069F4AA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204162"/>
              </p:ext>
            </p:extLst>
          </p:nvPr>
        </p:nvGraphicFramePr>
        <p:xfrm>
          <a:off x="852487" y="2082800"/>
          <a:ext cx="9963150" cy="4565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925">
                  <a:extLst>
                    <a:ext uri="{9D8B030D-6E8A-4147-A177-3AD203B41FA5}">
                      <a16:colId xmlns:a16="http://schemas.microsoft.com/office/drawing/2014/main" val="1918466580"/>
                    </a:ext>
                  </a:extLst>
                </a:gridCol>
                <a:gridCol w="4121790">
                  <a:extLst>
                    <a:ext uri="{9D8B030D-6E8A-4147-A177-3AD203B41FA5}">
                      <a16:colId xmlns:a16="http://schemas.microsoft.com/office/drawing/2014/main" val="3689714467"/>
                    </a:ext>
                  </a:extLst>
                </a:gridCol>
                <a:gridCol w="4667435">
                  <a:extLst>
                    <a:ext uri="{9D8B030D-6E8A-4147-A177-3AD203B41FA5}">
                      <a16:colId xmlns:a16="http://schemas.microsoft.com/office/drawing/2014/main" val="592750081"/>
                    </a:ext>
                  </a:extLst>
                </a:gridCol>
              </a:tblGrid>
              <a:tr h="38177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b="0" i="0" u="none" strike="noStrike" noProof="0" dirty="0">
                          <a:latin typeface="Trebuchet MS"/>
                        </a:rPr>
                        <a:t>TEST SOLUTION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b="0" i="0" u="none" strike="noStrike" noProof="0" dirty="0">
                          <a:latin typeface="Trebuchet MS"/>
                        </a:rPr>
                        <a:t>STANDARD SOLUTION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20267"/>
                  </a:ext>
                </a:extLst>
              </a:tr>
              <a:tr h="676288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Specified quantity of a substance was weighed in a crucible and moistened with 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sulphuric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acid,then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ignited on a low flame till completely charred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 2ml of standard lead solution which is prepared by lead nitrate solution containing 0.02mg lead and diluted with 25ml distilled</a:t>
                      </a:r>
                    </a:p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water is taken in a 50ml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nessler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cylinder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351136"/>
                  </a:ext>
                </a:extLst>
              </a:tr>
              <a:tr h="676288"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Few drops of nitric acid were added  and</a:t>
                      </a:r>
                    </a:p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heated to 500oc in muffle furnace .Allowed to cool and 4ml of hydrochloric acid was added and evaporated to dryness.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then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ph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was adjusted with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dil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acetic acid or ammonia to 3.0 to 4.0. and diluted with distilled water to about 35ml and mixed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704926"/>
                  </a:ext>
                </a:extLst>
              </a:tr>
              <a:tr h="534485"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The residue was moistened with 10ml of</a:t>
                      </a:r>
                    </a:p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hydrochloric acid and digested for 2 min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To it 10 ml of freshly prepared saturated solution of hydrogen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sulphide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was added and made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upto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50ml with distilled water and stand for 5min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711331"/>
                  </a:ext>
                </a:extLst>
              </a:tr>
              <a:tr h="676288"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err="1">
                          <a:latin typeface="Times New Roman"/>
                        </a:rPr>
                        <a:t>Neutralised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with ammonia solution and diluted to 25ml with water and made just acidic with acetic acid to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ph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3.0 to 4.0,filtered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 the intensity of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colour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was viewed vertically downwards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960339"/>
                  </a:ext>
                </a:extLst>
              </a:tr>
              <a:tr h="381775"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 volume of the filtrate was adjusted to 35ml in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nessler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cylinder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87245"/>
                  </a:ext>
                </a:extLst>
              </a:tr>
              <a:tr h="676288"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To it 10 ml of freshly prepared saturated solution of hydrogen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sulphide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was added and made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upto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50ml with distilled water and stand for 5min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46597"/>
                  </a:ext>
                </a:extLst>
              </a:tr>
              <a:tr h="381775">
                <a:tc>
                  <a:txBody>
                    <a:bodyPr/>
                    <a:lstStyle/>
                    <a:p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imes New Roman"/>
                        </a:rPr>
                        <a:t> the intensity of </a:t>
                      </a:r>
                      <a:r>
                        <a:rPr lang="en-US" sz="1200" b="1" i="0" u="none" strike="noStrike" noProof="0" err="1">
                          <a:latin typeface="Times New Roman"/>
                        </a:rPr>
                        <a:t>colour</a:t>
                      </a:r>
                      <a:r>
                        <a:rPr lang="en-US" sz="1200" b="1" i="0" u="none" strike="noStrike" noProof="0" dirty="0">
                          <a:latin typeface="Times New Roman"/>
                        </a:rPr>
                        <a:t> was viewed vertically downwards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250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68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E7E55-BB5E-D380-0A35-EC78431D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Method C:</a:t>
            </a:r>
            <a:br>
              <a:rPr lang="en-US" dirty="0"/>
            </a:b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A25D87B-5C7C-DFF5-4F0F-678F93ECFE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165066"/>
              </p:ext>
            </p:extLst>
          </p:nvPr>
        </p:nvGraphicFramePr>
        <p:xfrm>
          <a:off x="787014" y="2429692"/>
          <a:ext cx="10055157" cy="4131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980">
                  <a:extLst>
                    <a:ext uri="{9D8B030D-6E8A-4147-A177-3AD203B41FA5}">
                      <a16:colId xmlns:a16="http://schemas.microsoft.com/office/drawing/2014/main" val="834997580"/>
                    </a:ext>
                  </a:extLst>
                </a:gridCol>
                <a:gridCol w="4165399">
                  <a:extLst>
                    <a:ext uri="{9D8B030D-6E8A-4147-A177-3AD203B41FA5}">
                      <a16:colId xmlns:a16="http://schemas.microsoft.com/office/drawing/2014/main" val="4231211180"/>
                    </a:ext>
                  </a:extLst>
                </a:gridCol>
                <a:gridCol w="5043778">
                  <a:extLst>
                    <a:ext uri="{9D8B030D-6E8A-4147-A177-3AD203B41FA5}">
                      <a16:colId xmlns:a16="http://schemas.microsoft.com/office/drawing/2014/main" val="2281118669"/>
                    </a:ext>
                  </a:extLst>
                </a:gridCol>
              </a:tblGrid>
              <a:tr h="368546"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TEST SOLUTION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STANDARD SOLUTION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887165"/>
                  </a:ext>
                </a:extLst>
              </a:tr>
              <a:tr h="928184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20ml of the solution of test sample was</a:t>
                      </a:r>
                    </a:p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placed in a </a:t>
                      </a:r>
                      <a:r>
                        <a:rPr lang="en-US" b="1" i="0" u="none" strike="noStrike" noProof="0" err="1">
                          <a:latin typeface="Times New Roman"/>
                        </a:rPr>
                        <a:t>nessler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cylinder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2ml of standard solution of lead containing 0.02mg of lead was placed in </a:t>
                      </a:r>
                      <a:r>
                        <a:rPr lang="en-US" b="1" i="0" u="none" strike="noStrike" noProof="0" dirty="0" err="1">
                          <a:latin typeface="Times New Roman"/>
                        </a:rPr>
                        <a:t>nessler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cylinder and diluted to 20 ml with distilled water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292780"/>
                  </a:ext>
                </a:extLst>
              </a:tr>
              <a:tr h="548094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 5ml of dilute sodium hydroxide solution was added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 5ml of dilute sodium hydroxide solution was added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05801"/>
                  </a:ext>
                </a:extLst>
              </a:tr>
              <a:tr h="499791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Distilled water was added </a:t>
                      </a:r>
                      <a:r>
                        <a:rPr lang="en-US" b="1" i="0" u="none" strike="noStrike" noProof="0" err="1">
                          <a:latin typeface="Times New Roman"/>
                        </a:rPr>
                        <a:t>upto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50ml and mixed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Distilled water was added </a:t>
                      </a:r>
                      <a:r>
                        <a:rPr lang="en-US" b="1" i="0" u="none" strike="noStrike" noProof="0" err="1">
                          <a:latin typeface="Times New Roman"/>
                        </a:rPr>
                        <a:t>upto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50ml and mixed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0761"/>
                  </a:ext>
                </a:extLst>
              </a:tr>
              <a:tr h="548094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Then 5 drops of sodium </a:t>
                      </a:r>
                      <a:r>
                        <a:rPr lang="en-US" b="1" i="0" u="none" strike="noStrike" noProof="0" err="1">
                          <a:latin typeface="Times New Roman"/>
                        </a:rPr>
                        <a:t>sulphide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was added and stirred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Then 5 drops of sodium </a:t>
                      </a:r>
                      <a:r>
                        <a:rPr lang="en-US" b="1" i="0" u="none" strike="noStrike" noProof="0" err="1">
                          <a:latin typeface="Times New Roman"/>
                        </a:rPr>
                        <a:t>sulphide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was added and stirred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60279"/>
                  </a:ext>
                </a:extLst>
              </a:tr>
              <a:tr h="869391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Intensity of </a:t>
                      </a:r>
                      <a:r>
                        <a:rPr lang="en-US" b="1" i="0" u="none" strike="noStrike" noProof="0" err="1">
                          <a:latin typeface="Times New Roman"/>
                        </a:rPr>
                        <a:t>colour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was compared by viewing vertically downwards against white background</a:t>
                      </a:r>
                      <a:endParaRPr lang="en-US" b="1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 u="none" strike="noStrike" noProof="0" dirty="0">
                          <a:latin typeface="Times New Roman"/>
                        </a:rPr>
                        <a:t>Intensity of </a:t>
                      </a:r>
                      <a:r>
                        <a:rPr lang="en-US" b="1" i="0" u="none" strike="noStrike" noProof="0" dirty="0" err="1">
                          <a:latin typeface="Times New Roman"/>
                        </a:rPr>
                        <a:t>colour</a:t>
                      </a:r>
                      <a:r>
                        <a:rPr lang="en-US" b="1" i="0" u="none" strike="noStrike" noProof="0" dirty="0">
                          <a:latin typeface="Times New Roman"/>
                        </a:rPr>
                        <a:t> was compared by viewing vertically downwards against white background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728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878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</TotalTime>
  <Words>749</Words>
  <Application>Microsoft Office PowerPoint</Application>
  <PresentationFormat>Widescreen</PresentationFormat>
  <Paragraphs>69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Century Gothic</vt:lpstr>
      <vt:lpstr>Times New Roman</vt:lpstr>
      <vt:lpstr>Trebuchet MS</vt:lpstr>
      <vt:lpstr>Wingdings 3</vt:lpstr>
      <vt:lpstr>Ion Boardroom</vt:lpstr>
      <vt:lpstr>LESSON 9 LIMIT TEST OF HEAVY METALS:</vt:lpstr>
      <vt:lpstr>PowerPoint Presentation</vt:lpstr>
      <vt:lpstr>METHOD A</vt:lpstr>
      <vt:lpstr>METHOD B </vt:lpstr>
      <vt:lpstr>Method C: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 TEST OF HEAVY METALS:</dc:title>
  <dc:creator>AlekyA Reddy</dc:creator>
  <cp:lastModifiedBy>AlekyA Reddy</cp:lastModifiedBy>
  <cp:revision>1</cp:revision>
  <dcterms:created xsi:type="dcterms:W3CDTF">2022-06-08T06:15:00Z</dcterms:created>
  <dcterms:modified xsi:type="dcterms:W3CDTF">2022-06-08T06:30:28Z</dcterms:modified>
</cp:coreProperties>
</file>