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26A452F8-91F1-4A53-A456-4FEA085FFC95}"/>
    <pc:docChg chg="custSel addSld delSld modSld">
      <pc:chgData name="AlekyA Reddy" userId="d188a01749e1e24c" providerId="LiveId" clId="{26A452F8-91F1-4A53-A456-4FEA085FFC95}" dt="2022-06-08T06:11:16.101" v="72" actId="14100"/>
      <pc:docMkLst>
        <pc:docMk/>
      </pc:docMkLst>
      <pc:sldChg chg="new del">
        <pc:chgData name="AlekyA Reddy" userId="d188a01749e1e24c" providerId="LiveId" clId="{26A452F8-91F1-4A53-A456-4FEA085FFC95}" dt="2022-06-08T06:07:44.354" v="4" actId="47"/>
        <pc:sldMkLst>
          <pc:docMk/>
          <pc:sldMk cId="2940815546" sldId="256"/>
        </pc:sldMkLst>
      </pc:sldChg>
      <pc:sldChg chg="modSp new mod">
        <pc:chgData name="AlekyA Reddy" userId="d188a01749e1e24c" providerId="LiveId" clId="{26A452F8-91F1-4A53-A456-4FEA085FFC95}" dt="2022-06-08T06:10:25.573" v="59" actId="20577"/>
        <pc:sldMkLst>
          <pc:docMk/>
          <pc:sldMk cId="4294247165" sldId="257"/>
        </pc:sldMkLst>
        <pc:spChg chg="mod">
          <ac:chgData name="AlekyA Reddy" userId="d188a01749e1e24c" providerId="LiveId" clId="{26A452F8-91F1-4A53-A456-4FEA085FFC95}" dt="2022-06-08T06:10:25.573" v="59" actId="20577"/>
          <ac:spMkLst>
            <pc:docMk/>
            <pc:sldMk cId="4294247165" sldId="257"/>
            <ac:spMk id="2" creationId="{D8F00F70-0C26-DC9C-4CFE-8785369F2C83}"/>
          </ac:spMkLst>
        </pc:spChg>
        <pc:spChg chg="mod">
          <ac:chgData name="AlekyA Reddy" userId="d188a01749e1e24c" providerId="LiveId" clId="{26A452F8-91F1-4A53-A456-4FEA085FFC95}" dt="2022-06-08T06:10:16.467" v="47"/>
          <ac:spMkLst>
            <pc:docMk/>
            <pc:sldMk cId="4294247165" sldId="257"/>
            <ac:spMk id="3" creationId="{AEE2B5CA-44B7-C438-5642-2A53DC0EE453}"/>
          </ac:spMkLst>
        </pc:spChg>
      </pc:sldChg>
      <pc:sldChg chg="delSp modSp new mod">
        <pc:chgData name="AlekyA Reddy" userId="d188a01749e1e24c" providerId="LiveId" clId="{26A452F8-91F1-4A53-A456-4FEA085FFC95}" dt="2022-06-08T06:10:30.887" v="60" actId="478"/>
        <pc:sldMkLst>
          <pc:docMk/>
          <pc:sldMk cId="26729721" sldId="258"/>
        </pc:sldMkLst>
        <pc:spChg chg="del mod">
          <ac:chgData name="AlekyA Reddy" userId="d188a01749e1e24c" providerId="LiveId" clId="{26A452F8-91F1-4A53-A456-4FEA085FFC95}" dt="2022-06-08T06:10:30.887" v="60" actId="478"/>
          <ac:spMkLst>
            <pc:docMk/>
            <pc:sldMk cId="26729721" sldId="258"/>
            <ac:spMk id="2" creationId="{DBFA85FF-56A9-6A7F-4A4F-13FE59B9D693}"/>
          </ac:spMkLst>
        </pc:spChg>
        <pc:spChg chg="mod">
          <ac:chgData name="AlekyA Reddy" userId="d188a01749e1e24c" providerId="LiveId" clId="{26A452F8-91F1-4A53-A456-4FEA085FFC95}" dt="2022-06-08T06:10:16.566" v="48" actId="27636"/>
          <ac:spMkLst>
            <pc:docMk/>
            <pc:sldMk cId="26729721" sldId="258"/>
            <ac:spMk id="3" creationId="{206A5FFC-5EC8-27E6-0FDA-F02A8D169FAE}"/>
          </ac:spMkLst>
        </pc:spChg>
      </pc:sldChg>
      <pc:sldChg chg="addSp delSp modSp new mod">
        <pc:chgData name="AlekyA Reddy" userId="d188a01749e1e24c" providerId="LiveId" clId="{26A452F8-91F1-4A53-A456-4FEA085FFC95}" dt="2022-06-08T06:10:43.239" v="63" actId="1076"/>
        <pc:sldMkLst>
          <pc:docMk/>
          <pc:sldMk cId="651419692" sldId="259"/>
        </pc:sldMkLst>
        <pc:spChg chg="del mod">
          <ac:chgData name="AlekyA Reddy" userId="d188a01749e1e24c" providerId="LiveId" clId="{26A452F8-91F1-4A53-A456-4FEA085FFC95}" dt="2022-06-08T06:10:34.746" v="61" actId="478"/>
          <ac:spMkLst>
            <pc:docMk/>
            <pc:sldMk cId="651419692" sldId="259"/>
            <ac:spMk id="2" creationId="{DF773B3D-05B1-7833-6EC7-96D6846415EA}"/>
          </ac:spMkLst>
        </pc:spChg>
        <pc:spChg chg="mod">
          <ac:chgData name="AlekyA Reddy" userId="d188a01749e1e24c" providerId="LiveId" clId="{26A452F8-91F1-4A53-A456-4FEA085FFC95}" dt="2022-06-08T06:10:16.566" v="49" actId="27636"/>
          <ac:spMkLst>
            <pc:docMk/>
            <pc:sldMk cId="651419692" sldId="259"/>
            <ac:spMk id="3" creationId="{31D9ECE1-F708-A300-7A50-44319CA71068}"/>
          </ac:spMkLst>
        </pc:spChg>
        <pc:picChg chg="add mod">
          <ac:chgData name="AlekyA Reddy" userId="d188a01749e1e24c" providerId="LiveId" clId="{26A452F8-91F1-4A53-A456-4FEA085FFC95}" dt="2022-06-08T06:10:38.355" v="62" actId="1076"/>
          <ac:picMkLst>
            <pc:docMk/>
            <pc:sldMk cId="651419692" sldId="259"/>
            <ac:picMk id="4" creationId="{7921C9FC-346F-1E92-26B5-D673F92C4083}"/>
          </ac:picMkLst>
        </pc:picChg>
        <pc:picChg chg="add mod">
          <ac:chgData name="AlekyA Reddy" userId="d188a01749e1e24c" providerId="LiveId" clId="{26A452F8-91F1-4A53-A456-4FEA085FFC95}" dt="2022-06-08T06:10:43.239" v="63" actId="1076"/>
          <ac:picMkLst>
            <pc:docMk/>
            <pc:sldMk cId="651419692" sldId="259"/>
            <ac:picMk id="5" creationId="{04303597-3B1D-2FE4-46FC-16B0F6429F97}"/>
          </ac:picMkLst>
        </pc:picChg>
      </pc:sldChg>
      <pc:sldChg chg="addSp delSp modSp new mod">
        <pc:chgData name="AlekyA Reddy" userId="d188a01749e1e24c" providerId="LiveId" clId="{26A452F8-91F1-4A53-A456-4FEA085FFC95}" dt="2022-06-08T06:10:47.828" v="64" actId="478"/>
        <pc:sldMkLst>
          <pc:docMk/>
          <pc:sldMk cId="1137279713" sldId="260"/>
        </pc:sldMkLst>
        <pc:spChg chg="del mod">
          <ac:chgData name="AlekyA Reddy" userId="d188a01749e1e24c" providerId="LiveId" clId="{26A452F8-91F1-4A53-A456-4FEA085FFC95}" dt="2022-06-08T06:10:47.828" v="64" actId="478"/>
          <ac:spMkLst>
            <pc:docMk/>
            <pc:sldMk cId="1137279713" sldId="260"/>
            <ac:spMk id="2" creationId="{A2AEE555-C65E-2586-76C9-598D5C640B82}"/>
          </ac:spMkLst>
        </pc:spChg>
        <pc:spChg chg="del">
          <ac:chgData name="AlekyA Reddy" userId="d188a01749e1e24c" providerId="LiveId" clId="{26A452F8-91F1-4A53-A456-4FEA085FFC95}" dt="2022-06-08T06:08:39.166" v="15"/>
          <ac:spMkLst>
            <pc:docMk/>
            <pc:sldMk cId="1137279713" sldId="260"/>
            <ac:spMk id="3" creationId="{62A64022-0561-B8A4-1D09-FBB149F1162A}"/>
          </ac:spMkLst>
        </pc:spChg>
        <pc:picChg chg="add mod">
          <ac:chgData name="AlekyA Reddy" userId="d188a01749e1e24c" providerId="LiveId" clId="{26A452F8-91F1-4A53-A456-4FEA085FFC95}" dt="2022-06-08T06:10:16.467" v="47"/>
          <ac:picMkLst>
            <pc:docMk/>
            <pc:sldMk cId="1137279713" sldId="260"/>
            <ac:picMk id="4" creationId="{77D911E6-EAAD-EDBE-F5E3-0DA01AB02C3A}"/>
          </ac:picMkLst>
        </pc:picChg>
      </pc:sldChg>
      <pc:sldChg chg="delSp modSp new mod">
        <pc:chgData name="AlekyA Reddy" userId="d188a01749e1e24c" providerId="LiveId" clId="{26A452F8-91F1-4A53-A456-4FEA085FFC95}" dt="2022-06-08T06:10:56.787" v="67" actId="14100"/>
        <pc:sldMkLst>
          <pc:docMk/>
          <pc:sldMk cId="48879247" sldId="261"/>
        </pc:sldMkLst>
        <pc:spChg chg="del">
          <ac:chgData name="AlekyA Reddy" userId="d188a01749e1e24c" providerId="LiveId" clId="{26A452F8-91F1-4A53-A456-4FEA085FFC95}" dt="2022-06-08T06:08:55.582" v="19" actId="478"/>
          <ac:spMkLst>
            <pc:docMk/>
            <pc:sldMk cId="48879247" sldId="261"/>
            <ac:spMk id="2" creationId="{78023443-C119-2093-2ABE-3285E46FD9F3}"/>
          </ac:spMkLst>
        </pc:spChg>
        <pc:spChg chg="mod">
          <ac:chgData name="AlekyA Reddy" userId="d188a01749e1e24c" providerId="LiveId" clId="{26A452F8-91F1-4A53-A456-4FEA085FFC95}" dt="2022-06-08T06:10:56.787" v="67" actId="14100"/>
          <ac:spMkLst>
            <pc:docMk/>
            <pc:sldMk cId="48879247" sldId="261"/>
            <ac:spMk id="3" creationId="{EEADBD66-0080-E3C7-B403-8C396971C5AD}"/>
          </ac:spMkLst>
        </pc:spChg>
      </pc:sldChg>
      <pc:sldChg chg="delSp modSp new mod">
        <pc:chgData name="AlekyA Reddy" userId="d188a01749e1e24c" providerId="LiveId" clId="{26A452F8-91F1-4A53-A456-4FEA085FFC95}" dt="2022-06-08T06:11:01.260" v="69" actId="27636"/>
        <pc:sldMkLst>
          <pc:docMk/>
          <pc:sldMk cId="1796644108" sldId="262"/>
        </pc:sldMkLst>
        <pc:spChg chg="del">
          <ac:chgData name="AlekyA Reddy" userId="d188a01749e1e24c" providerId="LiveId" clId="{26A452F8-91F1-4A53-A456-4FEA085FFC95}" dt="2022-06-08T06:09:21.655" v="29" actId="478"/>
          <ac:spMkLst>
            <pc:docMk/>
            <pc:sldMk cId="1796644108" sldId="262"/>
            <ac:spMk id="2" creationId="{51646625-8DE6-CB59-CCA0-DE9F5DCAFF5E}"/>
          </ac:spMkLst>
        </pc:spChg>
        <pc:spChg chg="mod">
          <ac:chgData name="AlekyA Reddy" userId="d188a01749e1e24c" providerId="LiveId" clId="{26A452F8-91F1-4A53-A456-4FEA085FFC95}" dt="2022-06-08T06:11:01.260" v="69" actId="27636"/>
          <ac:spMkLst>
            <pc:docMk/>
            <pc:sldMk cId="1796644108" sldId="262"/>
            <ac:spMk id="3" creationId="{142BB793-D969-A5D3-2046-992B948432CD}"/>
          </ac:spMkLst>
        </pc:spChg>
      </pc:sldChg>
      <pc:sldChg chg="delSp modSp new mod">
        <pc:chgData name="AlekyA Reddy" userId="d188a01749e1e24c" providerId="LiveId" clId="{26A452F8-91F1-4A53-A456-4FEA085FFC95}" dt="2022-06-08T06:11:10.446" v="71" actId="27636"/>
        <pc:sldMkLst>
          <pc:docMk/>
          <pc:sldMk cId="703045836" sldId="263"/>
        </pc:sldMkLst>
        <pc:spChg chg="del">
          <ac:chgData name="AlekyA Reddy" userId="d188a01749e1e24c" providerId="LiveId" clId="{26A452F8-91F1-4A53-A456-4FEA085FFC95}" dt="2022-06-08T06:09:41.638" v="37" actId="478"/>
          <ac:spMkLst>
            <pc:docMk/>
            <pc:sldMk cId="703045836" sldId="263"/>
            <ac:spMk id="2" creationId="{BFE5D833-E7CD-C343-944C-38874E7AB039}"/>
          </ac:spMkLst>
        </pc:spChg>
        <pc:spChg chg="mod">
          <ac:chgData name="AlekyA Reddy" userId="d188a01749e1e24c" providerId="LiveId" clId="{26A452F8-91F1-4A53-A456-4FEA085FFC95}" dt="2022-06-08T06:11:10.446" v="71" actId="27636"/>
          <ac:spMkLst>
            <pc:docMk/>
            <pc:sldMk cId="703045836" sldId="263"/>
            <ac:spMk id="3" creationId="{EB1E710E-22B3-0747-C5EB-8C5C192E6219}"/>
          </ac:spMkLst>
        </pc:spChg>
      </pc:sldChg>
      <pc:sldChg chg="delSp modSp new mod">
        <pc:chgData name="AlekyA Reddy" userId="d188a01749e1e24c" providerId="LiveId" clId="{26A452F8-91F1-4A53-A456-4FEA085FFC95}" dt="2022-06-08T06:11:16.101" v="72" actId="14100"/>
        <pc:sldMkLst>
          <pc:docMk/>
          <pc:sldMk cId="2722847242" sldId="264"/>
        </pc:sldMkLst>
        <pc:spChg chg="del">
          <ac:chgData name="AlekyA Reddy" userId="d188a01749e1e24c" providerId="LiveId" clId="{26A452F8-91F1-4A53-A456-4FEA085FFC95}" dt="2022-06-08T06:10:04.359" v="45" actId="478"/>
          <ac:spMkLst>
            <pc:docMk/>
            <pc:sldMk cId="2722847242" sldId="264"/>
            <ac:spMk id="2" creationId="{728CD18A-F7C2-8613-52BD-4DF4F35C23AD}"/>
          </ac:spMkLst>
        </pc:spChg>
        <pc:spChg chg="mod">
          <ac:chgData name="AlekyA Reddy" userId="d188a01749e1e24c" providerId="LiveId" clId="{26A452F8-91F1-4A53-A456-4FEA085FFC95}" dt="2022-06-08T06:11:16.101" v="72" actId="14100"/>
          <ac:spMkLst>
            <pc:docMk/>
            <pc:sldMk cId="2722847242" sldId="264"/>
            <ac:spMk id="3" creationId="{5735C99D-04A0-230D-C893-EF3D04094219}"/>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1162473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2359686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1616156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5AF3A5-678D-4588-9CB4-908E1A38A482}"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608456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5AF3A5-678D-4588-9CB4-908E1A38A482}"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2867699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5AF3A5-678D-4588-9CB4-908E1A38A482}"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60807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AF3A5-678D-4588-9CB4-908E1A38A482}"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1967529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5AF3A5-678D-4588-9CB4-908E1A38A482}"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2679136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5AF3A5-678D-4588-9CB4-908E1A38A482}"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3206565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5AF3A5-678D-4588-9CB4-908E1A38A482}"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1758084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1610225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2593534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287700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5AF3A5-678D-4588-9CB4-908E1A38A482}"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3584023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5AF3A5-678D-4588-9CB4-908E1A38A482}" type="datetimeFigureOut">
              <a:rPr lang="en-IN" smtClean="0"/>
              <a:t>08-06-2022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1541722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867473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A5AF3A5-678D-4588-9CB4-908E1A38A482}"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F0F992C-1F11-484B-A436-574B5E0118AD}" type="slidenum">
              <a:rPr lang="en-IN" smtClean="0"/>
              <a:t>‹#›</a:t>
            </a:fld>
            <a:endParaRPr lang="en-IN"/>
          </a:p>
        </p:txBody>
      </p:sp>
    </p:spTree>
    <p:extLst>
      <p:ext uri="{BB962C8B-B14F-4D97-AF65-F5344CB8AC3E}">
        <p14:creationId xmlns:p14="http://schemas.microsoft.com/office/powerpoint/2010/main" val="239667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A5AF3A5-678D-4588-9CB4-908E1A38A482}" type="datetimeFigureOut">
              <a:rPr lang="en-IN" smtClean="0"/>
              <a:t>08-06-2022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F0F992C-1F11-484B-A436-574B5E0118AD}" type="slidenum">
              <a:rPr lang="en-IN" smtClean="0"/>
              <a:t>‹#›</a:t>
            </a:fld>
            <a:endParaRPr lang="en-IN"/>
          </a:p>
        </p:txBody>
      </p:sp>
    </p:spTree>
    <p:extLst>
      <p:ext uri="{BB962C8B-B14F-4D97-AF65-F5344CB8AC3E}">
        <p14:creationId xmlns:p14="http://schemas.microsoft.com/office/powerpoint/2010/main" val="2257040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0F70-0C26-DC9C-4CFE-8785369F2C83}"/>
              </a:ext>
            </a:extLst>
          </p:cNvPr>
          <p:cNvSpPr>
            <a:spLocks noGrp="1"/>
          </p:cNvSpPr>
          <p:nvPr>
            <p:ph type="title"/>
          </p:nvPr>
        </p:nvSpPr>
        <p:spPr/>
        <p:txBody>
          <a:bodyPr/>
          <a:lstStyle/>
          <a:p>
            <a:r>
              <a:rPr lang="en-US" dirty="0"/>
              <a:t>LESSON 8</a:t>
            </a:r>
            <a:endParaRPr lang="en-IN" dirty="0"/>
          </a:p>
        </p:txBody>
      </p:sp>
      <p:sp>
        <p:nvSpPr>
          <p:cNvPr id="3" name="Content Placeholder 2">
            <a:extLst>
              <a:ext uri="{FF2B5EF4-FFF2-40B4-BE49-F238E27FC236}">
                <a16:creationId xmlns:a16="http://schemas.microsoft.com/office/drawing/2014/main" id="{AEE2B5CA-44B7-C438-5642-2A53DC0EE453}"/>
              </a:ext>
            </a:extLst>
          </p:cNvPr>
          <p:cNvSpPr>
            <a:spLocks noGrp="1"/>
          </p:cNvSpPr>
          <p:nvPr>
            <p:ph idx="1"/>
          </p:nvPr>
        </p:nvSpPr>
        <p:spPr/>
        <p:txBody>
          <a:bodyPr/>
          <a:lstStyle/>
          <a:p>
            <a:pPr marL="0" indent="0">
              <a:buNone/>
            </a:pPr>
            <a:r>
              <a:rPr lang="en-US" dirty="0">
                <a:latin typeface="Times New Roman"/>
                <a:ea typeface="+mn-lt"/>
                <a:cs typeface="+mn-lt"/>
              </a:rPr>
              <a:t>LIMIT TEST OF ARSENIC:</a:t>
            </a:r>
          </a:p>
          <a:p>
            <a:r>
              <a:rPr lang="en-US" dirty="0">
                <a:latin typeface="Times New Roman"/>
                <a:ea typeface="+mn-lt"/>
                <a:cs typeface="+mn-lt"/>
              </a:rPr>
              <a:t>Arsenic is a well known undesirable and harmful impurity, present in medicinal substances. All pharmacopoeias prescribe a limit test for it.</a:t>
            </a:r>
          </a:p>
          <a:p>
            <a:r>
              <a:rPr lang="en-US" dirty="0">
                <a:latin typeface="Times New Roman"/>
                <a:ea typeface="+mn-lt"/>
                <a:cs typeface="+mn-lt"/>
              </a:rPr>
              <a:t>The </a:t>
            </a:r>
            <a:r>
              <a:rPr lang="en-US" dirty="0" err="1">
                <a:latin typeface="Times New Roman"/>
                <a:ea typeface="+mn-lt"/>
                <a:cs typeface="+mn-lt"/>
              </a:rPr>
              <a:t>pharmacopoeial</a:t>
            </a:r>
            <a:r>
              <a:rPr lang="en-US" dirty="0">
                <a:latin typeface="Times New Roman"/>
                <a:ea typeface="+mn-lt"/>
                <a:cs typeface="+mn-lt"/>
              </a:rPr>
              <a:t> method is known as </a:t>
            </a:r>
            <a:r>
              <a:rPr lang="en-US" dirty="0" err="1">
                <a:latin typeface="Times New Roman"/>
                <a:ea typeface="+mn-lt"/>
                <a:cs typeface="+mn-lt"/>
              </a:rPr>
              <a:t>Gutzeit</a:t>
            </a:r>
            <a:r>
              <a:rPr lang="en-US" dirty="0">
                <a:latin typeface="Times New Roman"/>
                <a:ea typeface="+mn-lt"/>
                <a:cs typeface="+mn-lt"/>
              </a:rPr>
              <a:t> Test.</a:t>
            </a:r>
          </a:p>
          <a:p>
            <a:pPr marL="0" indent="0">
              <a:buNone/>
            </a:pPr>
            <a:r>
              <a:rPr lang="en-US" dirty="0">
                <a:latin typeface="Times New Roman"/>
                <a:ea typeface="+mn-lt"/>
                <a:cs typeface="+mn-lt"/>
              </a:rPr>
              <a:t>PRINCIPLE: The test is based on the fact that arsenic in the arsenious state can easily be reduced to arsine gas (AsH3). When this gas is passed over mercuric bromide paper, it produces a stain which ranges in </a:t>
            </a:r>
            <a:r>
              <a:rPr lang="en-US" dirty="0" err="1">
                <a:latin typeface="Times New Roman"/>
                <a:ea typeface="+mn-lt"/>
                <a:cs typeface="+mn-lt"/>
              </a:rPr>
              <a:t>colour</a:t>
            </a:r>
            <a:r>
              <a:rPr lang="en-US" dirty="0">
                <a:latin typeface="Times New Roman"/>
                <a:ea typeface="+mn-lt"/>
                <a:cs typeface="+mn-lt"/>
              </a:rPr>
              <a:t> from yellow to brown. The intensity and length of which are proportional to the amount of arsenic present</a:t>
            </a:r>
          </a:p>
          <a:p>
            <a:endParaRPr lang="en-IN" dirty="0"/>
          </a:p>
        </p:txBody>
      </p:sp>
    </p:spTree>
    <p:extLst>
      <p:ext uri="{BB962C8B-B14F-4D97-AF65-F5344CB8AC3E}">
        <p14:creationId xmlns:p14="http://schemas.microsoft.com/office/powerpoint/2010/main" val="4294247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A5FFC-5EC8-27E6-0FDA-F02A8D169FAE}"/>
              </a:ext>
            </a:extLst>
          </p:cNvPr>
          <p:cNvSpPr>
            <a:spLocks noGrp="1"/>
          </p:cNvSpPr>
          <p:nvPr>
            <p:ph idx="1"/>
          </p:nvPr>
        </p:nvSpPr>
        <p:spPr/>
        <p:txBody>
          <a:bodyPr>
            <a:normAutofit fontScale="47500" lnSpcReduction="20000"/>
          </a:bodyPr>
          <a:lstStyle/>
          <a:p>
            <a:r>
              <a:rPr lang="en-US" sz="2800" dirty="0">
                <a:latin typeface="Times New Roman"/>
                <a:ea typeface="+mn-lt"/>
                <a:cs typeface="+mn-lt"/>
              </a:rPr>
              <a:t>According to B.P, mercuric chloride paper is used instead of mercuric bromide paper.</a:t>
            </a:r>
            <a:endParaRPr lang="en-US" sz="2800" dirty="0">
              <a:latin typeface="Times New Roman"/>
              <a:cs typeface="Times New Roman"/>
            </a:endParaRPr>
          </a:p>
          <a:p>
            <a:r>
              <a:rPr lang="en-US" sz="2800" dirty="0">
                <a:latin typeface="Times New Roman"/>
                <a:ea typeface="+mn-lt"/>
                <a:cs typeface="+mn-lt"/>
              </a:rPr>
              <a:t>A standard stain prepared from a definite quantity of arsenic, is used for comparison and provides the limit, which the sample under test must not exceed.</a:t>
            </a:r>
          </a:p>
          <a:p>
            <a:pPr marL="0" indent="0">
              <a:buNone/>
            </a:pPr>
            <a:r>
              <a:rPr lang="en-US" sz="2800" dirty="0">
                <a:latin typeface="Times New Roman"/>
                <a:ea typeface="+mn-lt"/>
                <a:cs typeface="+mn-lt"/>
              </a:rPr>
              <a:t>Reduction of Arsenic to Arsine gas:</a:t>
            </a:r>
            <a:endParaRPr lang="en-US" sz="2800" dirty="0">
              <a:latin typeface="Times New Roman"/>
              <a:cs typeface="Times New Roman"/>
            </a:endParaRPr>
          </a:p>
          <a:p>
            <a:r>
              <a:rPr lang="en-US" sz="2800" dirty="0">
                <a:latin typeface="Times New Roman"/>
                <a:ea typeface="+mn-lt"/>
                <a:cs typeface="+mn-lt"/>
              </a:rPr>
              <a:t>The reduction from arsenic to arsine, both in the standard and sample, may be achieved by the combined actions of zinc, stannous acid, potassium iodide etc.</a:t>
            </a:r>
            <a:endParaRPr lang="en-US" sz="2800" dirty="0">
              <a:latin typeface="Times New Roman"/>
              <a:cs typeface="Times New Roman"/>
            </a:endParaRPr>
          </a:p>
          <a:p>
            <a:r>
              <a:rPr lang="en-US" sz="2800" dirty="0">
                <a:latin typeface="Times New Roman"/>
                <a:ea typeface="+mn-lt"/>
                <a:cs typeface="+mn-lt"/>
              </a:rPr>
              <a:t>When the sample is dissolved in acid, the arsenic present in the sample gets converted to arsenic acid which gets reduced by reducing agents (like potassium iodide, stannous acid etc.) to arsenious acid.</a:t>
            </a:r>
            <a:endParaRPr lang="en-US" sz="2800" dirty="0">
              <a:latin typeface="Times New Roman"/>
              <a:cs typeface="Times New Roman"/>
            </a:endParaRPr>
          </a:p>
          <a:p>
            <a:r>
              <a:rPr lang="en-US" sz="2800" dirty="0">
                <a:latin typeface="Times New Roman"/>
                <a:ea typeface="+mn-lt"/>
                <a:cs typeface="+mn-lt"/>
              </a:rPr>
              <a:t>The nascent hydrogen formed during the reaction further reduces arsenious acid to arsine gas, which reacts with mercuric chloride paper giving a yellow stain.</a:t>
            </a:r>
            <a:endParaRPr lang="en-US" sz="2800" dirty="0">
              <a:latin typeface="Times New Roman"/>
              <a:cs typeface="Times New Roman"/>
            </a:endParaRPr>
          </a:p>
          <a:p>
            <a:r>
              <a:rPr lang="en-US" sz="2800" dirty="0">
                <a:latin typeface="Times New Roman"/>
                <a:ea typeface="+mn-lt"/>
                <a:cs typeface="+mn-lt"/>
              </a:rPr>
              <a:t>The test is carried out in a specified apparatus. Reaction involved in the method:</a:t>
            </a:r>
            <a:endParaRPr lang="en-US" sz="2800" dirty="0">
              <a:latin typeface="Times New Roman"/>
              <a:cs typeface="Times New Roman"/>
            </a:endParaRPr>
          </a:p>
          <a:p>
            <a:pPr marL="0" indent="0">
              <a:buNone/>
            </a:pPr>
            <a:r>
              <a:rPr lang="en-US" sz="2800" dirty="0">
                <a:latin typeface="Times New Roman"/>
                <a:ea typeface="+mn-lt"/>
                <a:cs typeface="+mn-lt"/>
              </a:rPr>
              <a:t>H3AsO3 + H2SnO2                       H3AsO3 + H2SnO3</a:t>
            </a:r>
            <a:endParaRPr lang="en-US" sz="2800" dirty="0">
              <a:latin typeface="Times New Roman"/>
              <a:cs typeface="Times New Roman"/>
            </a:endParaRPr>
          </a:p>
          <a:p>
            <a:pPr marL="0" indent="0">
              <a:buNone/>
            </a:pPr>
            <a:r>
              <a:rPr lang="en-US" sz="2800" dirty="0">
                <a:latin typeface="Times New Roman"/>
                <a:ea typeface="+mn-lt"/>
                <a:cs typeface="+mn-lt"/>
              </a:rPr>
              <a:t>Arsenic acid + stannous acid    arsenious acid</a:t>
            </a:r>
            <a:endParaRPr lang="en-US" sz="2800" dirty="0">
              <a:latin typeface="Times New Roman"/>
            </a:endParaRPr>
          </a:p>
          <a:p>
            <a:endParaRPr lang="en-IN" dirty="0"/>
          </a:p>
        </p:txBody>
      </p:sp>
    </p:spTree>
    <p:extLst>
      <p:ext uri="{BB962C8B-B14F-4D97-AF65-F5344CB8AC3E}">
        <p14:creationId xmlns:p14="http://schemas.microsoft.com/office/powerpoint/2010/main" val="26729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D9ECE1-F708-A300-7A50-44319CA71068}"/>
              </a:ext>
            </a:extLst>
          </p:cNvPr>
          <p:cNvSpPr>
            <a:spLocks noGrp="1"/>
          </p:cNvSpPr>
          <p:nvPr>
            <p:ph idx="1"/>
          </p:nvPr>
        </p:nvSpPr>
        <p:spPr/>
        <p:txBody>
          <a:bodyPr>
            <a:normAutofit fontScale="92500" lnSpcReduction="20000"/>
          </a:bodyPr>
          <a:lstStyle/>
          <a:p>
            <a:r>
              <a:rPr lang="en-US" dirty="0">
                <a:latin typeface="Times New Roman"/>
                <a:ea typeface="+mn-lt"/>
                <a:cs typeface="+mn-lt"/>
              </a:rPr>
              <a:t>H3AsO3 + 3H2                       AsH3 + 3 H2O</a:t>
            </a:r>
            <a:endParaRPr lang="en-US" dirty="0">
              <a:latin typeface="Times New Roman"/>
              <a:cs typeface="Times New Roman"/>
            </a:endParaRPr>
          </a:p>
          <a:p>
            <a:r>
              <a:rPr lang="en-US" dirty="0">
                <a:latin typeface="Times New Roman"/>
                <a:ea typeface="+mn-lt"/>
                <a:cs typeface="+mn-lt"/>
              </a:rPr>
              <a:t>Arsenious acid + hydrogen    Arsine gas</a:t>
            </a:r>
            <a:endParaRPr lang="en-US" dirty="0">
              <a:latin typeface="Times New Roman"/>
              <a:cs typeface="Times New Roman"/>
            </a:endParaRPr>
          </a:p>
          <a:p>
            <a:pPr marL="0" indent="0">
              <a:buNone/>
            </a:pPr>
            <a:endParaRPr lang="en-US" dirty="0">
              <a:latin typeface="Times New Roman"/>
              <a:ea typeface="+mn-lt"/>
              <a:cs typeface="+mn-lt"/>
            </a:endParaRPr>
          </a:p>
          <a:p>
            <a:pPr marL="0" indent="0">
              <a:buNone/>
            </a:pPr>
            <a:r>
              <a:rPr lang="en-US" dirty="0">
                <a:latin typeface="Times New Roman"/>
                <a:ea typeface="+mn-lt"/>
                <a:cs typeface="+mn-lt"/>
              </a:rPr>
              <a:t>                                                              AsH2</a:t>
            </a:r>
            <a:endParaRPr lang="en-US" dirty="0">
              <a:latin typeface="Times New Roman"/>
              <a:cs typeface="Times New Roman"/>
            </a:endParaRPr>
          </a:p>
          <a:p>
            <a:r>
              <a:rPr lang="en-US" dirty="0">
                <a:latin typeface="Times New Roman"/>
                <a:ea typeface="+mn-lt"/>
                <a:cs typeface="+mn-lt"/>
              </a:rPr>
              <a:t>2AsH3 + HgCl2                          Hg         + 2HCl</a:t>
            </a:r>
            <a:endParaRPr lang="en-US" dirty="0">
              <a:latin typeface="Times New Roman"/>
              <a:cs typeface="Times New Roman"/>
            </a:endParaRPr>
          </a:p>
          <a:p>
            <a:pPr marL="0" indent="0">
              <a:buNone/>
            </a:pPr>
            <a:r>
              <a:rPr lang="en-US" dirty="0">
                <a:latin typeface="Times New Roman"/>
                <a:ea typeface="+mn-lt"/>
                <a:cs typeface="+mn-lt"/>
              </a:rPr>
              <a:t>                                                              AsH2</a:t>
            </a:r>
            <a:endParaRPr lang="en-US" dirty="0">
              <a:latin typeface="Times New Roman"/>
              <a:cs typeface="Times New Roman"/>
            </a:endParaRPr>
          </a:p>
          <a:p>
            <a:pPr marL="0" indent="0">
              <a:buNone/>
            </a:pPr>
            <a:r>
              <a:rPr lang="en-US" dirty="0">
                <a:latin typeface="Times New Roman"/>
                <a:ea typeface="+mn-lt"/>
                <a:cs typeface="+mn-lt"/>
              </a:rPr>
              <a:t>                                          Mercuric arsenide stain</a:t>
            </a:r>
            <a:endParaRPr lang="en-US" dirty="0">
              <a:latin typeface="Times New Roman"/>
              <a:cs typeface="Times New Roman"/>
            </a:endParaRPr>
          </a:p>
          <a:p>
            <a:endParaRPr lang="en-US" dirty="0">
              <a:latin typeface="Times New Roman"/>
              <a:cs typeface="Times New Roman"/>
            </a:endParaRPr>
          </a:p>
          <a:p>
            <a:r>
              <a:rPr lang="en-US" dirty="0">
                <a:latin typeface="Times New Roman"/>
                <a:ea typeface="+mn-lt"/>
                <a:cs typeface="+mn-lt"/>
              </a:rPr>
              <a:t>All reagents used for the limit test of arsenic should be free from arsenic and designated as </a:t>
            </a:r>
            <a:r>
              <a:rPr lang="en-US" dirty="0" err="1">
                <a:latin typeface="Times New Roman"/>
                <a:ea typeface="+mn-lt"/>
                <a:cs typeface="+mn-lt"/>
              </a:rPr>
              <a:t>AsT</a:t>
            </a:r>
            <a:r>
              <a:rPr lang="en-US" dirty="0">
                <a:latin typeface="Times New Roman"/>
                <a:ea typeface="+mn-lt"/>
                <a:cs typeface="+mn-lt"/>
              </a:rPr>
              <a:t> in pharmacopoeias</a:t>
            </a:r>
            <a:endParaRPr lang="en-US" dirty="0">
              <a:latin typeface="Times New Roman"/>
            </a:endParaRPr>
          </a:p>
          <a:p>
            <a:endParaRPr lang="en-IN" dirty="0"/>
          </a:p>
        </p:txBody>
      </p:sp>
      <p:pic>
        <p:nvPicPr>
          <p:cNvPr id="4" name="Picture 3">
            <a:extLst>
              <a:ext uri="{FF2B5EF4-FFF2-40B4-BE49-F238E27FC236}">
                <a16:creationId xmlns:a16="http://schemas.microsoft.com/office/drawing/2014/main" id="{7921C9FC-346F-1E92-26B5-D673F92C4083}"/>
              </a:ext>
            </a:extLst>
          </p:cNvPr>
          <p:cNvPicPr/>
          <p:nvPr/>
        </p:nvPicPr>
        <p:blipFill>
          <a:blip r:embed="rId2"/>
          <a:srcRect/>
          <a:stretch>
            <a:fillRect/>
          </a:stretch>
        </p:blipFill>
        <p:spPr bwMode="auto">
          <a:xfrm>
            <a:off x="3152585" y="2717871"/>
            <a:ext cx="857256" cy="142876"/>
          </a:xfrm>
          <a:prstGeom prst="rect">
            <a:avLst/>
          </a:prstGeom>
          <a:noFill/>
          <a:ln w="9525">
            <a:noFill/>
            <a:miter lim="800000"/>
            <a:headEnd/>
            <a:tailEnd/>
          </a:ln>
        </p:spPr>
      </p:pic>
      <p:pic>
        <p:nvPicPr>
          <p:cNvPr id="5" name="Picture 4">
            <a:extLst>
              <a:ext uri="{FF2B5EF4-FFF2-40B4-BE49-F238E27FC236}">
                <a16:creationId xmlns:a16="http://schemas.microsoft.com/office/drawing/2014/main" id="{04303597-3B1D-2FE4-46FC-16B0F6429F97}"/>
              </a:ext>
            </a:extLst>
          </p:cNvPr>
          <p:cNvPicPr/>
          <p:nvPr/>
        </p:nvPicPr>
        <p:blipFill>
          <a:blip r:embed="rId2"/>
          <a:srcRect/>
          <a:stretch>
            <a:fillRect/>
          </a:stretch>
        </p:blipFill>
        <p:spPr bwMode="auto">
          <a:xfrm>
            <a:off x="3295463" y="3995631"/>
            <a:ext cx="857256" cy="142876"/>
          </a:xfrm>
          <a:prstGeom prst="rect">
            <a:avLst/>
          </a:prstGeom>
          <a:noFill/>
          <a:ln w="9525">
            <a:noFill/>
            <a:miter lim="800000"/>
            <a:headEnd/>
            <a:tailEnd/>
          </a:ln>
        </p:spPr>
      </p:pic>
    </p:spTree>
    <p:extLst>
      <p:ext uri="{BB962C8B-B14F-4D97-AF65-F5344CB8AC3E}">
        <p14:creationId xmlns:p14="http://schemas.microsoft.com/office/powerpoint/2010/main" val="651419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7D911E6-EAAD-EDBE-F5E3-0DA01AB02C3A}"/>
              </a:ext>
            </a:extLst>
          </p:cNvPr>
          <p:cNvPicPr>
            <a:picLocks noGrp="1" noChangeAspect="1"/>
          </p:cNvPicPr>
          <p:nvPr>
            <p:ph idx="1"/>
          </p:nvPr>
        </p:nvPicPr>
        <p:blipFill>
          <a:blip r:embed="rId2"/>
          <a:stretch>
            <a:fillRect/>
          </a:stretch>
        </p:blipFill>
        <p:spPr>
          <a:xfrm>
            <a:off x="2763149" y="2603500"/>
            <a:ext cx="5610015" cy="3416300"/>
          </a:xfrm>
        </p:spPr>
      </p:pic>
    </p:spTree>
    <p:extLst>
      <p:ext uri="{BB962C8B-B14F-4D97-AF65-F5344CB8AC3E}">
        <p14:creationId xmlns:p14="http://schemas.microsoft.com/office/powerpoint/2010/main" val="1137279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ADBD66-0080-E3C7-B403-8C396971C5AD}"/>
              </a:ext>
            </a:extLst>
          </p:cNvPr>
          <p:cNvSpPr>
            <a:spLocks noGrp="1"/>
          </p:cNvSpPr>
          <p:nvPr>
            <p:ph idx="1"/>
          </p:nvPr>
        </p:nvSpPr>
        <p:spPr>
          <a:xfrm>
            <a:off x="439782" y="2457450"/>
            <a:ext cx="11312435" cy="4111397"/>
          </a:xfrm>
        </p:spPr>
        <p:txBody>
          <a:bodyPr>
            <a:normAutofit fontScale="55000" lnSpcReduction="20000"/>
          </a:bodyPr>
          <a:lstStyle/>
          <a:p>
            <a:pPr marL="0" indent="0">
              <a:buNone/>
            </a:pPr>
            <a:r>
              <a:rPr lang="en-US" dirty="0">
                <a:ea typeface="+mn-lt"/>
                <a:cs typeface="+mn-lt"/>
              </a:rPr>
              <a:t>APPARATUS:</a:t>
            </a:r>
            <a:endParaRPr lang="en-US" dirty="0"/>
          </a:p>
          <a:p>
            <a:pPr marL="0" indent="0">
              <a:buNone/>
            </a:pPr>
            <a:r>
              <a:rPr lang="en-US" sz="2800" dirty="0">
                <a:latin typeface="Times New Roman"/>
                <a:ea typeface="+mn-lt"/>
                <a:cs typeface="+mn-lt"/>
              </a:rPr>
              <a:t>⦁    It is having a wide mouthed glass bottle of 120 ml capacity (diameter of mouth of the bottle is 2.5 cm). </a:t>
            </a:r>
            <a:endParaRPr lang="en-US" sz="2800" dirty="0">
              <a:latin typeface="Times New Roman"/>
              <a:cs typeface="Times New Roman"/>
            </a:endParaRPr>
          </a:p>
          <a:p>
            <a:pPr marL="0" indent="0">
              <a:buNone/>
            </a:pPr>
            <a:r>
              <a:rPr lang="en-US" sz="2800" dirty="0">
                <a:latin typeface="Times New Roman"/>
                <a:ea typeface="+mn-lt"/>
                <a:cs typeface="+mn-lt"/>
              </a:rPr>
              <a:t>⦁    The bottle is fitted with a rubber bung through which passes a glass tube of 200 mm long, having an external diameter of 8 mm and an internal diameter of 6.5 mm. </a:t>
            </a:r>
            <a:endParaRPr lang="en-US" sz="2800" dirty="0">
              <a:latin typeface="Times New Roman"/>
              <a:cs typeface="Times New Roman"/>
            </a:endParaRPr>
          </a:p>
          <a:p>
            <a:pPr marL="0" indent="0">
              <a:buNone/>
            </a:pPr>
            <a:r>
              <a:rPr lang="en-US" sz="2800" dirty="0">
                <a:latin typeface="Times New Roman"/>
                <a:ea typeface="+mn-lt"/>
                <a:cs typeface="+mn-lt"/>
              </a:rPr>
              <a:t>⦁    The tube is constricted at its lower end and there is a hole near the constricted part, not less than 2 mm in diameter. </a:t>
            </a:r>
            <a:endParaRPr lang="en-US" sz="2800" dirty="0">
              <a:latin typeface="Times New Roman"/>
              <a:cs typeface="Times New Roman"/>
            </a:endParaRPr>
          </a:p>
          <a:p>
            <a:pPr marL="0" indent="0">
              <a:buNone/>
            </a:pPr>
            <a:r>
              <a:rPr lang="en-US" sz="2800" dirty="0">
                <a:latin typeface="Times New Roman"/>
                <a:ea typeface="+mn-lt"/>
                <a:cs typeface="+mn-lt"/>
              </a:rPr>
              <a:t>⦁    The upper end of the glass tube has been fitted with two rubber bungs, each having a hole (diameter- 6.5 mm) bored centrally. </a:t>
            </a:r>
            <a:endParaRPr lang="en-US" sz="2800" dirty="0">
              <a:latin typeface="Times New Roman"/>
              <a:cs typeface="Times New Roman"/>
            </a:endParaRPr>
          </a:p>
          <a:p>
            <a:pPr marL="0" indent="0">
              <a:buNone/>
            </a:pPr>
            <a:r>
              <a:rPr lang="en-US" sz="2800" dirty="0">
                <a:latin typeface="Times New Roman"/>
                <a:ea typeface="+mn-lt"/>
                <a:cs typeface="+mn-lt"/>
              </a:rPr>
              <a:t>⦁    One of the bungs has been fitted to the upper end of the tube, while the second bung has to be fitted upon the first bung in such a way that mercuric chloride paper gets exactly sandwiched between the central perforations (holes) of the two. </a:t>
            </a:r>
          </a:p>
          <a:p>
            <a:pPr marL="0" indent="0">
              <a:buNone/>
            </a:pPr>
            <a:r>
              <a:rPr lang="en-US" sz="2800" dirty="0">
                <a:latin typeface="Times New Roman"/>
                <a:ea typeface="+mn-lt"/>
                <a:cs typeface="+mn-lt"/>
              </a:rPr>
              <a:t>⦁    The bungs are kept in close contact by using a spring clip is such a manner that gas evolved from the bottle must have to pass through the internal circle (diameter-6.5mm) of mercuric chloride paper. </a:t>
            </a:r>
          </a:p>
          <a:p>
            <a:pPr marL="0" indent="0">
              <a:buNone/>
            </a:pPr>
            <a:r>
              <a:rPr lang="en-US" sz="2800" dirty="0">
                <a:latin typeface="Times New Roman"/>
                <a:ea typeface="+mn-lt"/>
                <a:cs typeface="+mn-lt"/>
              </a:rPr>
              <a:t>⦁    During the test, the hole near the constricted part of the glass tube (lower portion) serves as an exit for water which condenses in the constricted part of the tube. </a:t>
            </a:r>
            <a:endParaRPr lang="en-US" sz="2800" dirty="0">
              <a:latin typeface="Times New Roman"/>
              <a:cs typeface="Times New Roman"/>
            </a:endParaRPr>
          </a:p>
          <a:p>
            <a:pPr marL="0" indent="0">
              <a:buNone/>
            </a:pPr>
            <a:r>
              <a:rPr lang="en-US" sz="2800" dirty="0">
                <a:latin typeface="Times New Roman"/>
                <a:ea typeface="+mn-lt"/>
                <a:cs typeface="+mn-lt"/>
              </a:rPr>
              <a:t>⦁    An important feature of the apparatus has been the standardization of the area of mercuric chloride paper which is exposed to the arsine gas. </a:t>
            </a:r>
            <a:endParaRPr lang="en-US" sz="2800" dirty="0">
              <a:latin typeface="Times New Roman"/>
            </a:endParaRPr>
          </a:p>
          <a:p>
            <a:endParaRPr lang="en-IN" dirty="0"/>
          </a:p>
        </p:txBody>
      </p:sp>
    </p:spTree>
    <p:extLst>
      <p:ext uri="{BB962C8B-B14F-4D97-AF65-F5344CB8AC3E}">
        <p14:creationId xmlns:p14="http://schemas.microsoft.com/office/powerpoint/2010/main" val="48879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BB793-D969-A5D3-2046-992B948432CD}"/>
              </a:ext>
            </a:extLst>
          </p:cNvPr>
          <p:cNvSpPr>
            <a:spLocks noGrp="1"/>
          </p:cNvSpPr>
          <p:nvPr>
            <p:ph idx="1"/>
          </p:nvPr>
        </p:nvSpPr>
        <p:spPr>
          <a:xfrm>
            <a:off x="705393" y="2085975"/>
            <a:ext cx="11051177" cy="4523830"/>
          </a:xfrm>
        </p:spPr>
        <p:txBody>
          <a:bodyPr>
            <a:normAutofit fontScale="55000" lnSpcReduction="20000"/>
          </a:bodyPr>
          <a:lstStyle/>
          <a:p>
            <a:pPr marL="0" indent="0">
              <a:buNone/>
            </a:pPr>
            <a:r>
              <a:rPr lang="en-US" sz="2800" dirty="0">
                <a:latin typeface="Times New Roman"/>
                <a:ea typeface="+mn-lt"/>
                <a:cs typeface="+mn-lt"/>
              </a:rPr>
              <a:t>Reagents and material required for the test:</a:t>
            </a:r>
            <a:endParaRPr lang="en-US" sz="2800" dirty="0">
              <a:latin typeface="Times New Roman"/>
              <a:cs typeface="Times New Roman"/>
            </a:endParaRPr>
          </a:p>
          <a:p>
            <a:pPr marL="0" indent="0">
              <a:buNone/>
            </a:pPr>
            <a:r>
              <a:rPr lang="en-US" sz="2800" dirty="0">
                <a:latin typeface="Times New Roman"/>
                <a:ea typeface="+mn-lt"/>
                <a:cs typeface="+mn-lt"/>
              </a:rPr>
              <a:t>⦁    Hydrochloric acid </a:t>
            </a:r>
            <a:r>
              <a:rPr lang="en-US" sz="2800" dirty="0" err="1">
                <a:latin typeface="Times New Roman"/>
                <a:ea typeface="+mn-lt"/>
                <a:cs typeface="+mn-lt"/>
              </a:rPr>
              <a:t>AsT</a:t>
            </a:r>
            <a:r>
              <a:rPr lang="en-US" sz="2800" dirty="0">
                <a:latin typeface="Times New Roman"/>
                <a:ea typeface="+mn-lt"/>
                <a:cs typeface="+mn-lt"/>
              </a:rPr>
              <a:t> </a:t>
            </a:r>
            <a:endParaRPr lang="en-US" sz="2800" dirty="0">
              <a:latin typeface="Times New Roman"/>
              <a:cs typeface="Times New Roman"/>
            </a:endParaRPr>
          </a:p>
          <a:p>
            <a:pPr marL="0" indent="0">
              <a:buNone/>
            </a:pPr>
            <a:r>
              <a:rPr lang="en-US" sz="2800" dirty="0">
                <a:latin typeface="Times New Roman"/>
                <a:ea typeface="+mn-lt"/>
                <a:cs typeface="+mn-lt"/>
              </a:rPr>
              <a:t>⦁    Potassium iodide </a:t>
            </a:r>
            <a:r>
              <a:rPr lang="en-US" sz="2800" dirty="0" err="1">
                <a:latin typeface="Times New Roman"/>
                <a:ea typeface="+mn-lt"/>
                <a:cs typeface="+mn-lt"/>
              </a:rPr>
              <a:t>AsT</a:t>
            </a:r>
            <a:r>
              <a:rPr lang="en-US" sz="2800" dirty="0">
                <a:latin typeface="Times New Roman"/>
                <a:ea typeface="+mn-lt"/>
                <a:cs typeface="+mn-lt"/>
              </a:rPr>
              <a:t> </a:t>
            </a:r>
            <a:endParaRPr lang="en-US" sz="2800" dirty="0">
              <a:latin typeface="Times New Roman"/>
              <a:cs typeface="Times New Roman"/>
            </a:endParaRPr>
          </a:p>
          <a:p>
            <a:pPr marL="0" indent="0">
              <a:buNone/>
            </a:pPr>
            <a:r>
              <a:rPr lang="en-US" sz="2800" dirty="0">
                <a:latin typeface="Times New Roman"/>
                <a:ea typeface="+mn-lt"/>
                <a:cs typeface="+mn-lt"/>
              </a:rPr>
              <a:t>⦁    Zinc </a:t>
            </a:r>
            <a:r>
              <a:rPr lang="en-US" sz="2800" dirty="0" err="1">
                <a:latin typeface="Times New Roman"/>
                <a:ea typeface="+mn-lt"/>
                <a:cs typeface="+mn-lt"/>
              </a:rPr>
              <a:t>AsT</a:t>
            </a:r>
            <a:r>
              <a:rPr lang="en-US" sz="2800" dirty="0">
                <a:latin typeface="Times New Roman"/>
                <a:ea typeface="+mn-lt"/>
                <a:cs typeface="+mn-lt"/>
              </a:rPr>
              <a:t> </a:t>
            </a:r>
            <a:endParaRPr lang="en-US" sz="2800" dirty="0">
              <a:latin typeface="Times New Roman"/>
              <a:cs typeface="Times New Roman"/>
            </a:endParaRPr>
          </a:p>
          <a:p>
            <a:pPr marL="285750" indent="-285750"/>
            <a:r>
              <a:rPr lang="en-US" sz="2800" dirty="0">
                <a:latin typeface="Times New Roman"/>
                <a:ea typeface="+mn-lt"/>
                <a:cs typeface="+mn-lt"/>
              </a:rPr>
              <a:t>Nitric acid </a:t>
            </a:r>
            <a:r>
              <a:rPr lang="en-US" sz="2800" dirty="0" err="1">
                <a:latin typeface="Times New Roman"/>
                <a:ea typeface="+mn-lt"/>
                <a:cs typeface="+mn-lt"/>
              </a:rPr>
              <a:t>AsT</a:t>
            </a:r>
            <a:endParaRPr lang="en-US" sz="2800" dirty="0">
              <a:latin typeface="Times New Roman"/>
              <a:cs typeface="Times New Roman"/>
            </a:endParaRPr>
          </a:p>
          <a:p>
            <a:pPr marL="0" indent="0">
              <a:buNone/>
            </a:pPr>
            <a:r>
              <a:rPr lang="en-US" sz="2800" dirty="0">
                <a:latin typeface="Times New Roman"/>
                <a:ea typeface="+mn-lt"/>
                <a:cs typeface="+mn-lt"/>
              </a:rPr>
              <a:t>⦁    Sodium carbonate As T </a:t>
            </a:r>
            <a:endParaRPr lang="en-US" sz="2800" dirty="0">
              <a:latin typeface="Times New Roman"/>
              <a:cs typeface="Times New Roman"/>
            </a:endParaRPr>
          </a:p>
          <a:p>
            <a:pPr marL="0" indent="0">
              <a:buNone/>
            </a:pPr>
            <a:r>
              <a:rPr lang="en-US" sz="2800" dirty="0">
                <a:latin typeface="Times New Roman"/>
                <a:ea typeface="+mn-lt"/>
                <a:cs typeface="+mn-lt"/>
              </a:rPr>
              <a:t>⦁    Stannous acid </a:t>
            </a:r>
            <a:r>
              <a:rPr lang="en-US" sz="2800" dirty="0" err="1">
                <a:latin typeface="Times New Roman"/>
                <a:ea typeface="+mn-lt"/>
                <a:cs typeface="+mn-lt"/>
              </a:rPr>
              <a:t>AsT</a:t>
            </a:r>
            <a:r>
              <a:rPr lang="en-US" sz="2800" dirty="0">
                <a:latin typeface="Times New Roman"/>
                <a:ea typeface="+mn-lt"/>
                <a:cs typeface="+mn-lt"/>
              </a:rPr>
              <a:t> </a:t>
            </a:r>
            <a:endParaRPr lang="en-US" sz="2800" dirty="0">
              <a:latin typeface="Times New Roman"/>
              <a:cs typeface="Times New Roman"/>
            </a:endParaRPr>
          </a:p>
          <a:p>
            <a:pPr marL="0" indent="0">
              <a:buNone/>
            </a:pPr>
            <a:r>
              <a:rPr lang="en-US" sz="2800" dirty="0">
                <a:latin typeface="Times New Roman"/>
                <a:ea typeface="+mn-lt"/>
                <a:cs typeface="+mn-lt"/>
              </a:rPr>
              <a:t>⦁    Potassium chlorate </a:t>
            </a:r>
            <a:r>
              <a:rPr lang="en-US" sz="2800" dirty="0" err="1">
                <a:latin typeface="Times New Roman"/>
                <a:ea typeface="+mn-lt"/>
                <a:cs typeface="+mn-lt"/>
              </a:rPr>
              <a:t>AsT</a:t>
            </a:r>
            <a:r>
              <a:rPr lang="en-US" sz="2800" dirty="0">
                <a:latin typeface="Times New Roman"/>
                <a:ea typeface="+mn-lt"/>
                <a:cs typeface="+mn-lt"/>
              </a:rPr>
              <a:t> </a:t>
            </a:r>
            <a:endParaRPr lang="en-US" sz="2800" dirty="0">
              <a:latin typeface="Times New Roman"/>
              <a:cs typeface="Times New Roman"/>
            </a:endParaRPr>
          </a:p>
          <a:p>
            <a:pPr marL="0" indent="0">
              <a:buNone/>
            </a:pPr>
            <a:r>
              <a:rPr lang="en-US" sz="2800" dirty="0">
                <a:latin typeface="Times New Roman"/>
                <a:ea typeface="+mn-lt"/>
                <a:cs typeface="+mn-lt"/>
              </a:rPr>
              <a:t>⦁    Mercuric chloride paper </a:t>
            </a:r>
            <a:r>
              <a:rPr lang="en-US" sz="2800" dirty="0" err="1">
                <a:latin typeface="Times New Roman"/>
                <a:ea typeface="+mn-lt"/>
                <a:cs typeface="+mn-lt"/>
              </a:rPr>
              <a:t>AsT</a:t>
            </a:r>
            <a:r>
              <a:rPr lang="en-US" sz="2800" dirty="0">
                <a:latin typeface="Times New Roman"/>
                <a:ea typeface="+mn-lt"/>
                <a:cs typeface="+mn-lt"/>
              </a:rPr>
              <a:t> </a:t>
            </a:r>
            <a:endParaRPr lang="en-US" sz="2800" dirty="0">
              <a:latin typeface="Times New Roman"/>
              <a:cs typeface="Times New Roman"/>
            </a:endParaRPr>
          </a:p>
          <a:p>
            <a:pPr marL="0" indent="0">
              <a:buNone/>
            </a:pPr>
            <a:r>
              <a:rPr lang="en-US" sz="2800" dirty="0">
                <a:latin typeface="Times New Roman"/>
                <a:ea typeface="+mn-lt"/>
                <a:cs typeface="+mn-lt"/>
              </a:rPr>
              <a:t>PROCEDURE: </a:t>
            </a:r>
            <a:endParaRPr lang="en-US" sz="2800" dirty="0">
              <a:latin typeface="Times New Roman"/>
              <a:cs typeface="Times New Roman"/>
            </a:endParaRPr>
          </a:p>
          <a:p>
            <a:pPr marL="457200" indent="-457200"/>
            <a:r>
              <a:rPr lang="en-US" sz="2800" dirty="0">
                <a:latin typeface="Times New Roman"/>
                <a:ea typeface="+mn-lt"/>
                <a:cs typeface="+mn-lt"/>
              </a:rPr>
              <a:t>The glass tube is first of all lightly packed with cotton wool, which is previously moistened with solutions of lead acetate and dried. </a:t>
            </a:r>
            <a:endParaRPr lang="en-US" sz="2800" dirty="0">
              <a:latin typeface="Times New Roman"/>
              <a:cs typeface="Times New Roman"/>
            </a:endParaRPr>
          </a:p>
          <a:p>
            <a:pPr marL="0" indent="0">
              <a:buNone/>
            </a:pPr>
            <a:r>
              <a:rPr lang="en-US" sz="2800" dirty="0">
                <a:latin typeface="Times New Roman"/>
                <a:ea typeface="+mn-lt"/>
                <a:cs typeface="+mn-lt"/>
              </a:rPr>
              <a:t>Reason: because if impurity of Hydrogen </a:t>
            </a:r>
            <a:r>
              <a:rPr lang="en-US" sz="2800" dirty="0" err="1">
                <a:latin typeface="Times New Roman"/>
                <a:ea typeface="+mn-lt"/>
                <a:cs typeface="+mn-lt"/>
              </a:rPr>
              <a:t>sulphide</a:t>
            </a:r>
            <a:r>
              <a:rPr lang="en-US" sz="2800" dirty="0">
                <a:latin typeface="Times New Roman"/>
                <a:ea typeface="+mn-lt"/>
                <a:cs typeface="+mn-lt"/>
              </a:rPr>
              <a:t> gas (metallic zinc may contain traces of </a:t>
            </a:r>
            <a:r>
              <a:rPr lang="en-US" sz="2800" dirty="0" err="1">
                <a:latin typeface="Times New Roman"/>
                <a:ea typeface="+mn-lt"/>
                <a:cs typeface="+mn-lt"/>
              </a:rPr>
              <a:t>sulphide</a:t>
            </a:r>
            <a:r>
              <a:rPr lang="en-US" sz="2800" dirty="0">
                <a:latin typeface="Times New Roman"/>
                <a:ea typeface="+mn-lt"/>
                <a:cs typeface="+mn-lt"/>
              </a:rPr>
              <a:t> which on reaction with acid yields H2S) is present, it will get trapped by lead acetate present in cotton; otherwise this gas will itself stain the mercuric chloride paper</a:t>
            </a:r>
            <a:endParaRPr lang="en-IN" dirty="0"/>
          </a:p>
        </p:txBody>
      </p:sp>
    </p:spTree>
    <p:extLst>
      <p:ext uri="{BB962C8B-B14F-4D97-AF65-F5344CB8AC3E}">
        <p14:creationId xmlns:p14="http://schemas.microsoft.com/office/powerpoint/2010/main" val="179664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E710E-22B3-0747-C5EB-8C5C192E6219}"/>
              </a:ext>
            </a:extLst>
          </p:cNvPr>
          <p:cNvSpPr>
            <a:spLocks noGrp="1"/>
          </p:cNvSpPr>
          <p:nvPr>
            <p:ph idx="1"/>
          </p:nvPr>
        </p:nvSpPr>
        <p:spPr>
          <a:xfrm>
            <a:off x="444137" y="2243138"/>
            <a:ext cx="11312434" cy="4314415"/>
          </a:xfrm>
        </p:spPr>
        <p:txBody>
          <a:bodyPr>
            <a:normAutofit lnSpcReduction="10000"/>
          </a:bodyPr>
          <a:lstStyle/>
          <a:p>
            <a:r>
              <a:rPr lang="en-US" dirty="0">
                <a:latin typeface="Times New Roman"/>
                <a:ea typeface="+mn-lt"/>
                <a:cs typeface="+mn-lt"/>
              </a:rPr>
              <a:t>⦁    The cotton has been so arranged in the tube that the upper surface of the cotton should not be less than 2.5 cm below the top of the tube and has been lightly packed to allow the arsine gas quite efficiently. </a:t>
            </a:r>
            <a:endParaRPr lang="en-US" dirty="0">
              <a:latin typeface="Times New Roman"/>
              <a:cs typeface="Times New Roman"/>
            </a:endParaRPr>
          </a:p>
          <a:p>
            <a:r>
              <a:rPr lang="en-US" dirty="0">
                <a:latin typeface="Times New Roman"/>
                <a:ea typeface="+mn-lt"/>
                <a:cs typeface="+mn-lt"/>
              </a:rPr>
              <a:t>⦁    Then the mercuric chloride paper is placed in between the upper two bungs, fitted by using a spring clip. </a:t>
            </a:r>
            <a:endParaRPr lang="en-US" dirty="0">
              <a:latin typeface="Times New Roman"/>
              <a:cs typeface="Times New Roman"/>
            </a:endParaRPr>
          </a:p>
          <a:p>
            <a:r>
              <a:rPr lang="en-US" dirty="0">
                <a:latin typeface="Times New Roman"/>
                <a:ea typeface="+mn-lt"/>
                <a:cs typeface="+mn-lt"/>
              </a:rPr>
              <a:t>⦁    Then the test solution containing- 5ml of 1 gm of the substance to be examined is kept in the wide mouthed bottle. To this 5 ml of 1 gm of potassium iodide (KI </a:t>
            </a:r>
            <a:r>
              <a:rPr lang="en-US" dirty="0" err="1">
                <a:latin typeface="Times New Roman"/>
                <a:ea typeface="+mn-lt"/>
                <a:cs typeface="+mn-lt"/>
              </a:rPr>
              <a:t>AsT</a:t>
            </a:r>
            <a:r>
              <a:rPr lang="en-US" dirty="0">
                <a:latin typeface="Times New Roman"/>
                <a:ea typeface="+mn-lt"/>
                <a:cs typeface="+mn-lt"/>
              </a:rPr>
              <a:t>), 5 ml of stannous chloride acid solution </a:t>
            </a:r>
            <a:r>
              <a:rPr lang="en-US" dirty="0" err="1">
                <a:latin typeface="Times New Roman"/>
                <a:ea typeface="+mn-lt"/>
                <a:cs typeface="+mn-lt"/>
              </a:rPr>
              <a:t>AsT</a:t>
            </a:r>
            <a:r>
              <a:rPr lang="en-US" dirty="0">
                <a:latin typeface="Times New Roman"/>
                <a:ea typeface="+mn-lt"/>
                <a:cs typeface="+mn-lt"/>
              </a:rPr>
              <a:t> and 10 </a:t>
            </a:r>
            <a:r>
              <a:rPr lang="en-US" dirty="0" err="1">
                <a:latin typeface="Times New Roman"/>
                <a:ea typeface="+mn-lt"/>
                <a:cs typeface="+mn-lt"/>
              </a:rPr>
              <a:t>gms</a:t>
            </a:r>
            <a:r>
              <a:rPr lang="en-US" dirty="0">
                <a:latin typeface="Times New Roman"/>
                <a:ea typeface="+mn-lt"/>
                <a:cs typeface="+mn-lt"/>
              </a:rPr>
              <a:t> of zinc Zn </a:t>
            </a:r>
            <a:r>
              <a:rPr lang="en-US" dirty="0" err="1">
                <a:latin typeface="Times New Roman"/>
                <a:ea typeface="+mn-lt"/>
                <a:cs typeface="+mn-lt"/>
              </a:rPr>
              <a:t>AsT</a:t>
            </a:r>
            <a:r>
              <a:rPr lang="en-US" dirty="0">
                <a:latin typeface="Times New Roman"/>
                <a:ea typeface="+mn-lt"/>
                <a:cs typeface="+mn-lt"/>
              </a:rPr>
              <a:t> are added. </a:t>
            </a:r>
            <a:endParaRPr lang="en-US" dirty="0">
              <a:latin typeface="Times New Roman"/>
              <a:cs typeface="Times New Roman"/>
            </a:endParaRPr>
          </a:p>
          <a:p>
            <a:r>
              <a:rPr lang="en-US" dirty="0">
                <a:latin typeface="Times New Roman"/>
                <a:ea typeface="+mn-lt"/>
                <a:cs typeface="+mn-lt"/>
              </a:rPr>
              <a:t>⦁    Then the glass tube is kept in position quickly and the action is allowed to continue for 40 mins. </a:t>
            </a:r>
            <a:endParaRPr lang="en-US" dirty="0">
              <a:latin typeface="Times New Roman"/>
              <a:cs typeface="Times New Roman"/>
            </a:endParaRPr>
          </a:p>
          <a:p>
            <a:r>
              <a:rPr lang="en-US" dirty="0">
                <a:latin typeface="Times New Roman"/>
                <a:ea typeface="+mn-lt"/>
                <a:cs typeface="+mn-lt"/>
              </a:rPr>
              <a:t>⦁    A yellow stain which gets produced on the mercuric chloride paper, if arsenic is present, has been compared by day light with the standard stain-which is produced by operating in a similar manner with known quantities of dil. Arsenic solution. </a:t>
            </a:r>
            <a:endParaRPr lang="en-US" dirty="0">
              <a:latin typeface="Times New Roman"/>
              <a:cs typeface="Times New Roman"/>
            </a:endParaRPr>
          </a:p>
          <a:p>
            <a:r>
              <a:rPr lang="en-US" dirty="0">
                <a:latin typeface="Times New Roman"/>
                <a:ea typeface="+mn-lt"/>
                <a:cs typeface="+mn-lt"/>
              </a:rPr>
              <a:t>⦁    The most suitable temperature for running the test is generally about 40® Celsius. </a:t>
            </a:r>
            <a:endParaRPr lang="en-US" dirty="0">
              <a:latin typeface="Times New Roman"/>
              <a:cs typeface="Times New Roman"/>
            </a:endParaRPr>
          </a:p>
          <a:p>
            <a:r>
              <a:rPr lang="en-US" dirty="0">
                <a:latin typeface="Times New Roman"/>
                <a:ea typeface="+mn-lt"/>
                <a:cs typeface="+mn-lt"/>
              </a:rPr>
              <a:t>⦁    The comparison of the stains is done immediately at the completion of the test and the standard stains as they start fading while keeping. So both these tests i.e. test &amp; standard should be carried out simultaneously</a:t>
            </a:r>
            <a:endParaRPr lang="en-US" dirty="0">
              <a:latin typeface="Times New Roman"/>
            </a:endParaRPr>
          </a:p>
          <a:p>
            <a:endParaRPr lang="en-IN" dirty="0"/>
          </a:p>
        </p:txBody>
      </p:sp>
    </p:spTree>
    <p:extLst>
      <p:ext uri="{BB962C8B-B14F-4D97-AF65-F5344CB8AC3E}">
        <p14:creationId xmlns:p14="http://schemas.microsoft.com/office/powerpoint/2010/main" val="703045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35C99D-04A0-230D-C893-EF3D04094219}"/>
              </a:ext>
            </a:extLst>
          </p:cNvPr>
          <p:cNvSpPr>
            <a:spLocks noGrp="1"/>
          </p:cNvSpPr>
          <p:nvPr>
            <p:ph idx="1"/>
          </p:nvPr>
        </p:nvSpPr>
        <p:spPr>
          <a:xfrm>
            <a:off x="838200" y="2471738"/>
            <a:ext cx="10515600" cy="4111941"/>
          </a:xfrm>
        </p:spPr>
        <p:txBody>
          <a:bodyPr>
            <a:normAutofit fontScale="55000" lnSpcReduction="20000"/>
          </a:bodyPr>
          <a:lstStyle/>
          <a:p>
            <a:pPr marL="0" indent="0">
              <a:buNone/>
            </a:pPr>
            <a:r>
              <a:rPr lang="en-US" sz="2800" dirty="0">
                <a:latin typeface="Times New Roman"/>
                <a:ea typeface="+mn-lt"/>
                <a:cs typeface="+mn-lt"/>
              </a:rPr>
              <a:t>Preparation of Standard Stain:</a:t>
            </a:r>
            <a:endParaRPr lang="en-US" sz="2800" dirty="0">
              <a:latin typeface="Times New Roman"/>
              <a:cs typeface="Times New Roman"/>
            </a:endParaRPr>
          </a:p>
          <a:p>
            <a:r>
              <a:rPr lang="en-US" sz="2800" dirty="0">
                <a:latin typeface="Times New Roman"/>
                <a:ea typeface="+mn-lt"/>
                <a:cs typeface="+mn-lt"/>
              </a:rPr>
              <a:t>Standard stains are produced by using dilute arsenic solution. Limit of Arsenic is 1 parts per million (1 ppm).</a:t>
            </a:r>
            <a:endParaRPr lang="en-US" sz="2800" dirty="0">
              <a:latin typeface="Times New Roman"/>
              <a:cs typeface="Times New Roman"/>
            </a:endParaRPr>
          </a:p>
          <a:p>
            <a:r>
              <a:rPr lang="en-US" sz="2800" dirty="0">
                <a:latin typeface="Times New Roman"/>
                <a:ea typeface="+mn-lt"/>
                <a:cs typeface="+mn-lt"/>
              </a:rPr>
              <a:t>Dilute arsenic solution 0.132 gm of As2O3/100 ml</a:t>
            </a:r>
            <a:endParaRPr lang="en-US" sz="2800" dirty="0">
              <a:latin typeface="Times New Roman"/>
              <a:cs typeface="Times New Roman"/>
            </a:endParaRPr>
          </a:p>
          <a:p>
            <a:r>
              <a:rPr lang="en-US" sz="2800" dirty="0">
                <a:latin typeface="Times New Roman"/>
                <a:ea typeface="+mn-lt"/>
                <a:cs typeface="+mn-lt"/>
              </a:rPr>
              <a:t>Now, from this arsenic solution of 100 ml let us take 1 ml. This 1 ml is diluted with 100 ml of water. Again take 1 ml of this solution. Therefore this 1ml solution now contains 0.00001 gm of arsenic which is proportional to 1*10-6 or 1 parts per million.</a:t>
            </a:r>
            <a:endParaRPr lang="en-US" sz="2800" dirty="0">
              <a:latin typeface="Times New Roman"/>
              <a:cs typeface="Times New Roman"/>
            </a:endParaRPr>
          </a:p>
          <a:p>
            <a:r>
              <a:rPr lang="en-US" sz="2800" dirty="0">
                <a:latin typeface="Times New Roman"/>
                <a:ea typeface="+mn-lt"/>
                <a:cs typeface="+mn-lt"/>
              </a:rPr>
              <a:t>If the sample under investigation shows a stain of lesser intensity than that of the standard then the sample passes the test.</a:t>
            </a:r>
            <a:endParaRPr lang="en-US" sz="2800" dirty="0">
              <a:latin typeface="Times New Roman"/>
              <a:cs typeface="Times New Roman"/>
            </a:endParaRPr>
          </a:p>
          <a:p>
            <a:r>
              <a:rPr lang="en-US" sz="2800" dirty="0">
                <a:latin typeface="Times New Roman"/>
                <a:ea typeface="+mn-lt"/>
                <a:cs typeface="+mn-lt"/>
              </a:rPr>
              <a:t>Notes:</a:t>
            </a:r>
            <a:endParaRPr lang="en-US" sz="2800" dirty="0">
              <a:latin typeface="Times New Roman"/>
              <a:cs typeface="Times New Roman"/>
            </a:endParaRPr>
          </a:p>
          <a:p>
            <a:r>
              <a:rPr lang="en-US" sz="2800" dirty="0">
                <a:latin typeface="Times New Roman"/>
                <a:ea typeface="+mn-lt"/>
                <a:cs typeface="+mn-lt"/>
              </a:rPr>
              <a:t>⦁    Care must be taken that the mercuric chloride paper remains dry throughout the test. </a:t>
            </a:r>
            <a:endParaRPr lang="en-US" sz="2800" dirty="0">
              <a:latin typeface="Times New Roman"/>
              <a:cs typeface="Times New Roman"/>
            </a:endParaRPr>
          </a:p>
          <a:p>
            <a:r>
              <a:rPr lang="en-US" sz="2800" dirty="0">
                <a:latin typeface="Times New Roman"/>
                <a:ea typeface="+mn-lt"/>
                <a:cs typeface="+mn-lt"/>
              </a:rPr>
              <a:t>⦁    The most suitable temperature for carrying out the test is generally 40® Celsius. </a:t>
            </a:r>
            <a:endParaRPr lang="en-US" sz="2800" dirty="0">
              <a:latin typeface="Times New Roman"/>
              <a:cs typeface="Times New Roman"/>
            </a:endParaRPr>
          </a:p>
          <a:p>
            <a:r>
              <a:rPr lang="en-US" sz="2800" dirty="0">
                <a:latin typeface="Times New Roman"/>
                <a:ea typeface="+mn-lt"/>
                <a:cs typeface="+mn-lt"/>
              </a:rPr>
              <a:t>⦁    The tubes must be washed with hydrochloric acid </a:t>
            </a:r>
            <a:r>
              <a:rPr lang="en-US" sz="2800" dirty="0" err="1">
                <a:latin typeface="Times New Roman"/>
                <a:ea typeface="+mn-lt"/>
                <a:cs typeface="+mn-lt"/>
              </a:rPr>
              <a:t>AsT</a:t>
            </a:r>
            <a:r>
              <a:rPr lang="en-US" sz="2800" dirty="0">
                <a:latin typeface="Times New Roman"/>
                <a:ea typeface="+mn-lt"/>
                <a:cs typeface="+mn-lt"/>
              </a:rPr>
              <a:t>, rinsed with water and dried between successive tests. </a:t>
            </a:r>
            <a:endParaRPr lang="en-US" sz="2800" dirty="0">
              <a:latin typeface="Times New Roman"/>
              <a:cs typeface="Times New Roman"/>
            </a:endParaRPr>
          </a:p>
          <a:p>
            <a:r>
              <a:rPr lang="en-US" sz="2800" dirty="0">
                <a:latin typeface="Times New Roman"/>
                <a:ea typeface="+mn-lt"/>
                <a:cs typeface="+mn-lt"/>
              </a:rPr>
              <a:t>⦁    Stannous chloride is required for the complete evolution of arsine. Stannous salts reduce arsenic to arsenious state. </a:t>
            </a:r>
            <a:endParaRPr lang="en-US" sz="2800" dirty="0">
              <a:latin typeface="Times New Roman"/>
              <a:cs typeface="Times New Roman"/>
            </a:endParaRPr>
          </a:p>
          <a:p>
            <a:r>
              <a:rPr lang="en-US" sz="2800" dirty="0">
                <a:latin typeface="Times New Roman"/>
                <a:ea typeface="+mn-lt"/>
                <a:cs typeface="+mn-lt"/>
              </a:rPr>
              <a:t>⦁    It is very essential to maintain the rate of evolution of hydrogen gas by using particular size of zinc, controlling the concentration of acids and other salts of the reaction along with the temperature. </a:t>
            </a:r>
            <a:endParaRPr lang="en-US" sz="2800" dirty="0">
              <a:latin typeface="Times New Roman"/>
              <a:cs typeface="Times New Roman"/>
            </a:endParaRPr>
          </a:p>
          <a:p>
            <a:r>
              <a:rPr lang="en-US" sz="2800" dirty="0">
                <a:latin typeface="Times New Roman"/>
                <a:ea typeface="+mn-lt"/>
                <a:cs typeface="+mn-lt"/>
              </a:rPr>
              <a:t>⦁    Rapid evolution gives rise to a long and diffuse stain while a slow evolution gives rise to a short stain of intense </a:t>
            </a:r>
            <a:r>
              <a:rPr lang="en-US" sz="2800" dirty="0" err="1">
                <a:latin typeface="Times New Roman"/>
                <a:ea typeface="+mn-lt"/>
                <a:cs typeface="+mn-lt"/>
              </a:rPr>
              <a:t>colouration</a:t>
            </a:r>
            <a:r>
              <a:rPr lang="en-US" sz="2800" dirty="0">
                <a:latin typeface="Times New Roman"/>
                <a:ea typeface="+mn-lt"/>
                <a:cs typeface="+mn-lt"/>
              </a:rPr>
              <a:t>. </a:t>
            </a:r>
            <a:endParaRPr lang="en-US" sz="2800" dirty="0"/>
          </a:p>
          <a:p>
            <a:endParaRPr lang="en-IN" dirty="0"/>
          </a:p>
        </p:txBody>
      </p:sp>
    </p:spTree>
    <p:extLst>
      <p:ext uri="{BB962C8B-B14F-4D97-AF65-F5344CB8AC3E}">
        <p14:creationId xmlns:p14="http://schemas.microsoft.com/office/powerpoint/2010/main" val="27228472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8</TotalTime>
  <Words>1202</Words>
  <Application>Microsoft Office PowerPoint</Application>
  <PresentationFormat>Widescreen</PresentationFormat>
  <Paragraphs>63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Times New Roman</vt:lpstr>
      <vt:lpstr>Wingdings 3</vt:lpstr>
      <vt:lpstr>Ion Boardroom</vt:lpstr>
      <vt:lpstr>LESSON 8</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8</dc:title>
  <dc:creator>AlekyA Reddy</dc:creator>
  <cp:lastModifiedBy>AlekyA Reddy</cp:lastModifiedBy>
  <cp:revision>1</cp:revision>
  <dcterms:created xsi:type="dcterms:W3CDTF">2022-06-08T06:06:52Z</dcterms:created>
  <dcterms:modified xsi:type="dcterms:W3CDTF">2022-06-08T06:14:55Z</dcterms:modified>
</cp:coreProperties>
</file>