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yA Reddy" userId="d188a01749e1e24c" providerId="LiveId" clId="{6503F420-40BC-4A2C-8AD3-04BE8F61D7D2}"/>
    <pc:docChg chg="custSel addSld delSld modSld">
      <pc:chgData name="AlekyA Reddy" userId="d188a01749e1e24c" providerId="LiveId" clId="{6503F420-40BC-4A2C-8AD3-04BE8F61D7D2}" dt="2022-06-08T08:14:21.119" v="73" actId="27636"/>
      <pc:docMkLst>
        <pc:docMk/>
      </pc:docMkLst>
      <pc:sldChg chg="modSp new del">
        <pc:chgData name="AlekyA Reddy" userId="d188a01749e1e24c" providerId="LiveId" clId="{6503F420-40BC-4A2C-8AD3-04BE8F61D7D2}" dt="2022-06-08T08:11:17.962" v="7" actId="47"/>
        <pc:sldMkLst>
          <pc:docMk/>
          <pc:sldMk cId="745482842" sldId="256"/>
        </pc:sldMkLst>
        <pc:spChg chg="mod">
          <ac:chgData name="AlekyA Reddy" userId="d188a01749e1e24c" providerId="LiveId" clId="{6503F420-40BC-4A2C-8AD3-04BE8F61D7D2}" dt="2022-06-08T08:11:15.837" v="6"/>
          <ac:spMkLst>
            <pc:docMk/>
            <pc:sldMk cId="745482842" sldId="256"/>
            <ac:spMk id="2" creationId="{8C80F039-7A3C-683E-36D6-AF87173BDB05}"/>
          </ac:spMkLst>
        </pc:spChg>
        <pc:spChg chg="mod">
          <ac:chgData name="AlekyA Reddy" userId="d188a01749e1e24c" providerId="LiveId" clId="{6503F420-40BC-4A2C-8AD3-04BE8F61D7D2}" dt="2022-06-08T08:11:15.837" v="6"/>
          <ac:spMkLst>
            <pc:docMk/>
            <pc:sldMk cId="745482842" sldId="256"/>
            <ac:spMk id="3" creationId="{C43C54D0-9D16-1F73-B859-B2183314B4AC}"/>
          </ac:spMkLst>
        </pc:spChg>
      </pc:sldChg>
      <pc:sldChg chg="modSp new mod">
        <pc:chgData name="AlekyA Reddy" userId="d188a01749e1e24c" providerId="LiveId" clId="{6503F420-40BC-4A2C-8AD3-04BE8F61D7D2}" dt="2022-06-08T08:11:39.029" v="19" actId="27636"/>
        <pc:sldMkLst>
          <pc:docMk/>
          <pc:sldMk cId="1411808308" sldId="257"/>
        </pc:sldMkLst>
        <pc:spChg chg="mod">
          <ac:chgData name="AlekyA Reddy" userId="d188a01749e1e24c" providerId="LiveId" clId="{6503F420-40BC-4A2C-8AD3-04BE8F61D7D2}" dt="2022-06-08T08:11:23.647" v="15" actId="20577"/>
          <ac:spMkLst>
            <pc:docMk/>
            <pc:sldMk cId="1411808308" sldId="257"/>
            <ac:spMk id="2" creationId="{EAE932D1-DB3F-1C07-CA58-F0A25E02E480}"/>
          </ac:spMkLst>
        </pc:spChg>
        <pc:spChg chg="mod">
          <ac:chgData name="AlekyA Reddy" userId="d188a01749e1e24c" providerId="LiveId" clId="{6503F420-40BC-4A2C-8AD3-04BE8F61D7D2}" dt="2022-06-08T08:11:39.029" v="19" actId="27636"/>
          <ac:spMkLst>
            <pc:docMk/>
            <pc:sldMk cId="1411808308" sldId="257"/>
            <ac:spMk id="3" creationId="{7F745CEE-29D1-A2A6-C08C-79BD5E35EE31}"/>
          </ac:spMkLst>
        </pc:spChg>
      </pc:sldChg>
      <pc:sldChg chg="delSp modSp new mod">
        <pc:chgData name="AlekyA Reddy" userId="d188a01749e1e24c" providerId="LiveId" clId="{6503F420-40BC-4A2C-8AD3-04BE8F61D7D2}" dt="2022-06-08T08:11:59.862" v="26" actId="14100"/>
        <pc:sldMkLst>
          <pc:docMk/>
          <pc:sldMk cId="741981700" sldId="258"/>
        </pc:sldMkLst>
        <pc:spChg chg="del mod">
          <ac:chgData name="AlekyA Reddy" userId="d188a01749e1e24c" providerId="LiveId" clId="{6503F420-40BC-4A2C-8AD3-04BE8F61D7D2}" dt="2022-06-08T08:11:52.180" v="22" actId="478"/>
          <ac:spMkLst>
            <pc:docMk/>
            <pc:sldMk cId="741981700" sldId="258"/>
            <ac:spMk id="2" creationId="{1B06EFCF-A620-2B18-16CC-7082D73C3F6A}"/>
          </ac:spMkLst>
        </pc:spChg>
        <pc:spChg chg="mod">
          <ac:chgData name="AlekyA Reddy" userId="d188a01749e1e24c" providerId="LiveId" clId="{6503F420-40BC-4A2C-8AD3-04BE8F61D7D2}" dt="2022-06-08T08:11:59.862" v="26" actId="14100"/>
          <ac:spMkLst>
            <pc:docMk/>
            <pc:sldMk cId="741981700" sldId="258"/>
            <ac:spMk id="3" creationId="{64E8C83A-3EC2-388C-5F09-373BBBE3BC41}"/>
          </ac:spMkLst>
        </pc:spChg>
      </pc:sldChg>
      <pc:sldChg chg="delSp modSp new mod">
        <pc:chgData name="AlekyA Reddy" userId="d188a01749e1e24c" providerId="LiveId" clId="{6503F420-40BC-4A2C-8AD3-04BE8F61D7D2}" dt="2022-06-08T08:12:19.331" v="31" actId="27636"/>
        <pc:sldMkLst>
          <pc:docMk/>
          <pc:sldMk cId="2405723900" sldId="259"/>
        </pc:sldMkLst>
        <pc:spChg chg="del mod">
          <ac:chgData name="AlekyA Reddy" userId="d188a01749e1e24c" providerId="LiveId" clId="{6503F420-40BC-4A2C-8AD3-04BE8F61D7D2}" dt="2022-06-08T08:12:16.182" v="29" actId="478"/>
          <ac:spMkLst>
            <pc:docMk/>
            <pc:sldMk cId="2405723900" sldId="259"/>
            <ac:spMk id="2" creationId="{00AFE9DD-8A6C-EBDE-0F22-5453CD4017ED}"/>
          </ac:spMkLst>
        </pc:spChg>
        <pc:spChg chg="mod">
          <ac:chgData name="AlekyA Reddy" userId="d188a01749e1e24c" providerId="LiveId" clId="{6503F420-40BC-4A2C-8AD3-04BE8F61D7D2}" dt="2022-06-08T08:12:19.331" v="31" actId="27636"/>
          <ac:spMkLst>
            <pc:docMk/>
            <pc:sldMk cId="2405723900" sldId="259"/>
            <ac:spMk id="3" creationId="{F3EC3219-8A0E-274B-84D5-9776E8275B33}"/>
          </ac:spMkLst>
        </pc:spChg>
      </pc:sldChg>
      <pc:sldChg chg="delSp modSp new mod">
        <pc:chgData name="AlekyA Reddy" userId="d188a01749e1e24c" providerId="LiveId" clId="{6503F420-40BC-4A2C-8AD3-04BE8F61D7D2}" dt="2022-06-08T08:12:38.531" v="38" actId="27636"/>
        <pc:sldMkLst>
          <pc:docMk/>
          <pc:sldMk cId="1722523864" sldId="260"/>
        </pc:sldMkLst>
        <pc:spChg chg="del mod">
          <ac:chgData name="AlekyA Reddy" userId="d188a01749e1e24c" providerId="LiveId" clId="{6503F420-40BC-4A2C-8AD3-04BE8F61D7D2}" dt="2022-06-08T08:12:32.358" v="34" actId="478"/>
          <ac:spMkLst>
            <pc:docMk/>
            <pc:sldMk cId="1722523864" sldId="260"/>
            <ac:spMk id="2" creationId="{745167CF-DB8E-05B8-675D-600C907A5B69}"/>
          </ac:spMkLst>
        </pc:spChg>
        <pc:spChg chg="mod">
          <ac:chgData name="AlekyA Reddy" userId="d188a01749e1e24c" providerId="LiveId" clId="{6503F420-40BC-4A2C-8AD3-04BE8F61D7D2}" dt="2022-06-08T08:12:38.531" v="38" actId="27636"/>
          <ac:spMkLst>
            <pc:docMk/>
            <pc:sldMk cId="1722523864" sldId="260"/>
            <ac:spMk id="3" creationId="{23EE361D-6B1D-9F4E-0EFB-40A3440A916F}"/>
          </ac:spMkLst>
        </pc:spChg>
      </pc:sldChg>
      <pc:sldChg chg="delSp modSp new mod">
        <pc:chgData name="AlekyA Reddy" userId="d188a01749e1e24c" providerId="LiveId" clId="{6503F420-40BC-4A2C-8AD3-04BE8F61D7D2}" dt="2022-06-08T08:12:56.014" v="42" actId="14100"/>
        <pc:sldMkLst>
          <pc:docMk/>
          <pc:sldMk cId="3938120697" sldId="261"/>
        </pc:sldMkLst>
        <pc:spChg chg="del mod">
          <ac:chgData name="AlekyA Reddy" userId="d188a01749e1e24c" providerId="LiveId" clId="{6503F420-40BC-4A2C-8AD3-04BE8F61D7D2}" dt="2022-06-08T08:12:50.068" v="40" actId="478"/>
          <ac:spMkLst>
            <pc:docMk/>
            <pc:sldMk cId="3938120697" sldId="261"/>
            <ac:spMk id="2" creationId="{6CFA79C6-83B3-F1E2-F4DB-0C1212B1A30A}"/>
          </ac:spMkLst>
        </pc:spChg>
        <pc:spChg chg="mod">
          <ac:chgData name="AlekyA Reddy" userId="d188a01749e1e24c" providerId="LiveId" clId="{6503F420-40BC-4A2C-8AD3-04BE8F61D7D2}" dt="2022-06-08T08:12:56.014" v="42" actId="14100"/>
          <ac:spMkLst>
            <pc:docMk/>
            <pc:sldMk cId="3938120697" sldId="261"/>
            <ac:spMk id="3" creationId="{01B7B6F4-867C-1475-0E27-804DB3955FAD}"/>
          </ac:spMkLst>
        </pc:spChg>
      </pc:sldChg>
      <pc:sldChg chg="delSp modSp new mod">
        <pc:chgData name="AlekyA Reddy" userId="d188a01749e1e24c" providerId="LiveId" clId="{6503F420-40BC-4A2C-8AD3-04BE8F61D7D2}" dt="2022-06-08T08:13:15.738" v="50" actId="27636"/>
        <pc:sldMkLst>
          <pc:docMk/>
          <pc:sldMk cId="1473207166" sldId="262"/>
        </pc:sldMkLst>
        <pc:spChg chg="del">
          <ac:chgData name="AlekyA Reddy" userId="d188a01749e1e24c" providerId="LiveId" clId="{6503F420-40BC-4A2C-8AD3-04BE8F61D7D2}" dt="2022-06-08T08:13:11.357" v="48" actId="478"/>
          <ac:spMkLst>
            <pc:docMk/>
            <pc:sldMk cId="1473207166" sldId="262"/>
            <ac:spMk id="2" creationId="{6CA36860-DB83-46BC-3E56-576DC32442B6}"/>
          </ac:spMkLst>
        </pc:spChg>
        <pc:spChg chg="mod">
          <ac:chgData name="AlekyA Reddy" userId="d188a01749e1e24c" providerId="LiveId" clId="{6503F420-40BC-4A2C-8AD3-04BE8F61D7D2}" dt="2022-06-08T08:13:15.738" v="50" actId="27636"/>
          <ac:spMkLst>
            <pc:docMk/>
            <pc:sldMk cId="1473207166" sldId="262"/>
            <ac:spMk id="3" creationId="{2BD85567-CD46-6B01-94DA-C19BF6FAA6BA}"/>
          </ac:spMkLst>
        </pc:spChg>
      </pc:sldChg>
      <pc:sldChg chg="delSp modSp new mod">
        <pc:chgData name="AlekyA Reddy" userId="d188a01749e1e24c" providerId="LiveId" clId="{6503F420-40BC-4A2C-8AD3-04BE8F61D7D2}" dt="2022-06-08T08:13:29.196" v="52" actId="478"/>
        <pc:sldMkLst>
          <pc:docMk/>
          <pc:sldMk cId="2805715122" sldId="263"/>
        </pc:sldMkLst>
        <pc:spChg chg="del">
          <ac:chgData name="AlekyA Reddy" userId="d188a01749e1e24c" providerId="LiveId" clId="{6503F420-40BC-4A2C-8AD3-04BE8F61D7D2}" dt="2022-06-08T08:13:29.196" v="52" actId="478"/>
          <ac:spMkLst>
            <pc:docMk/>
            <pc:sldMk cId="2805715122" sldId="263"/>
            <ac:spMk id="2" creationId="{41E32B22-D99D-9B52-A4B1-369EF8087BCB}"/>
          </ac:spMkLst>
        </pc:spChg>
        <pc:spChg chg="mod">
          <ac:chgData name="AlekyA Reddy" userId="d188a01749e1e24c" providerId="LiveId" clId="{6503F420-40BC-4A2C-8AD3-04BE8F61D7D2}" dt="2022-06-08T08:13:26.308" v="51"/>
          <ac:spMkLst>
            <pc:docMk/>
            <pc:sldMk cId="2805715122" sldId="263"/>
            <ac:spMk id="3" creationId="{3ACC160A-67C4-739A-9D24-BD3F659EA7F8}"/>
          </ac:spMkLst>
        </pc:spChg>
      </pc:sldChg>
      <pc:sldChg chg="delSp modSp new mod">
        <pc:chgData name="AlekyA Reddy" userId="d188a01749e1e24c" providerId="LiveId" clId="{6503F420-40BC-4A2C-8AD3-04BE8F61D7D2}" dt="2022-06-08T08:13:46.123" v="58" actId="14100"/>
        <pc:sldMkLst>
          <pc:docMk/>
          <pc:sldMk cId="3325262026" sldId="264"/>
        </pc:sldMkLst>
        <pc:spChg chg="del">
          <ac:chgData name="AlekyA Reddy" userId="d188a01749e1e24c" providerId="LiveId" clId="{6503F420-40BC-4A2C-8AD3-04BE8F61D7D2}" dt="2022-06-08T08:13:41.380" v="55" actId="478"/>
          <ac:spMkLst>
            <pc:docMk/>
            <pc:sldMk cId="3325262026" sldId="264"/>
            <ac:spMk id="2" creationId="{A1A82042-3F88-F26F-CF02-25286246127F}"/>
          </ac:spMkLst>
        </pc:spChg>
        <pc:spChg chg="mod">
          <ac:chgData name="AlekyA Reddy" userId="d188a01749e1e24c" providerId="LiveId" clId="{6503F420-40BC-4A2C-8AD3-04BE8F61D7D2}" dt="2022-06-08T08:13:46.123" v="58" actId="14100"/>
          <ac:spMkLst>
            <pc:docMk/>
            <pc:sldMk cId="3325262026" sldId="264"/>
            <ac:spMk id="3" creationId="{CB5DC089-E82A-805A-DBEE-463637BD88FB}"/>
          </ac:spMkLst>
        </pc:spChg>
      </pc:sldChg>
      <pc:sldChg chg="delSp modSp new mod">
        <pc:chgData name="AlekyA Reddy" userId="d188a01749e1e24c" providerId="LiveId" clId="{6503F420-40BC-4A2C-8AD3-04BE8F61D7D2}" dt="2022-06-08T08:14:03.718" v="66" actId="27636"/>
        <pc:sldMkLst>
          <pc:docMk/>
          <pc:sldMk cId="2498825664" sldId="265"/>
        </pc:sldMkLst>
        <pc:spChg chg="del">
          <ac:chgData name="AlekyA Reddy" userId="d188a01749e1e24c" providerId="LiveId" clId="{6503F420-40BC-4A2C-8AD3-04BE8F61D7D2}" dt="2022-06-08T08:13:58.945" v="62" actId="478"/>
          <ac:spMkLst>
            <pc:docMk/>
            <pc:sldMk cId="2498825664" sldId="265"/>
            <ac:spMk id="2" creationId="{BB9CFC11-24F1-7496-9506-88651004FD39}"/>
          </ac:spMkLst>
        </pc:spChg>
        <pc:spChg chg="mod">
          <ac:chgData name="AlekyA Reddy" userId="d188a01749e1e24c" providerId="LiveId" clId="{6503F420-40BC-4A2C-8AD3-04BE8F61D7D2}" dt="2022-06-08T08:14:03.718" v="66" actId="27636"/>
          <ac:spMkLst>
            <pc:docMk/>
            <pc:sldMk cId="2498825664" sldId="265"/>
            <ac:spMk id="3" creationId="{EEF05C75-40E0-DF91-3D87-8CD6A91D3C67}"/>
          </ac:spMkLst>
        </pc:spChg>
      </pc:sldChg>
      <pc:sldChg chg="delSp modSp new mod">
        <pc:chgData name="AlekyA Reddy" userId="d188a01749e1e24c" providerId="LiveId" clId="{6503F420-40BC-4A2C-8AD3-04BE8F61D7D2}" dt="2022-06-08T08:14:21.119" v="73" actId="27636"/>
        <pc:sldMkLst>
          <pc:docMk/>
          <pc:sldMk cId="2219854857" sldId="266"/>
        </pc:sldMkLst>
        <pc:spChg chg="del">
          <ac:chgData name="AlekyA Reddy" userId="d188a01749e1e24c" providerId="LiveId" clId="{6503F420-40BC-4A2C-8AD3-04BE8F61D7D2}" dt="2022-06-08T08:14:16.502" v="70" actId="478"/>
          <ac:spMkLst>
            <pc:docMk/>
            <pc:sldMk cId="2219854857" sldId="266"/>
            <ac:spMk id="2" creationId="{20AC615B-63BB-54DB-BAE8-51915F0549A2}"/>
          </ac:spMkLst>
        </pc:spChg>
        <pc:spChg chg="mod">
          <ac:chgData name="AlekyA Reddy" userId="d188a01749e1e24c" providerId="LiveId" clId="{6503F420-40BC-4A2C-8AD3-04BE8F61D7D2}" dt="2022-06-08T08:14:21.119" v="73" actId="27636"/>
          <ac:spMkLst>
            <pc:docMk/>
            <pc:sldMk cId="2219854857" sldId="266"/>
            <ac:spMk id="3" creationId="{18874B2A-5C35-633C-6BB3-227D7CE2587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E2B21AD-970D-4B19-908F-83900843910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1122711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2B21AD-970D-4B19-908F-83900843910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4050700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2B21AD-970D-4B19-908F-83900843910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612156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2B21AD-970D-4B19-908F-839008439101}"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1213858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E2B21AD-970D-4B19-908F-839008439101}"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2997779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2B21AD-970D-4B19-908F-839008439101}" type="datetimeFigureOut">
              <a:rPr lang="en-IN" smtClean="0"/>
              <a:t>08-06-2022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3298735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2B21AD-970D-4B19-908F-839008439101}" type="datetimeFigureOut">
              <a:rPr lang="en-IN" smtClean="0"/>
              <a:t>08-06-2022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3989443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2B21AD-970D-4B19-908F-839008439101}"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1799409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E2B21AD-970D-4B19-908F-839008439101}"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2760363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2B21AD-970D-4B19-908F-83900843910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3746880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2B21AD-970D-4B19-908F-83900843910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3FC601-0974-43F5-A3EB-8343D59E4336}"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225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2B21AD-970D-4B19-908F-83900843910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3832154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2B21AD-970D-4B19-908F-83900843910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3FC601-0974-43F5-A3EB-8343D59E4336}"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1250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2B21AD-970D-4B19-908F-83900843910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36271839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2B21AD-970D-4B19-908F-83900843910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2586354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2B21AD-970D-4B19-908F-839008439101}"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03FC601-0974-43F5-A3EB-8343D59E4336}" type="slidenum">
              <a:rPr lang="en-IN" smtClean="0"/>
              <a:t>‹#›</a:t>
            </a:fld>
            <a:endParaRPr lang="en-IN"/>
          </a:p>
        </p:txBody>
      </p:sp>
    </p:spTree>
    <p:extLst>
      <p:ext uri="{BB962C8B-B14F-4D97-AF65-F5344CB8AC3E}">
        <p14:creationId xmlns:p14="http://schemas.microsoft.com/office/powerpoint/2010/main" val="108027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E2B21AD-970D-4B19-908F-839008439101}" type="datetimeFigureOut">
              <a:rPr lang="en-IN" smtClean="0"/>
              <a:t>08-06-2022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03FC601-0974-43F5-A3EB-8343D59E4336}" type="slidenum">
              <a:rPr lang="en-IN" smtClean="0"/>
              <a:t>‹#›</a:t>
            </a:fld>
            <a:endParaRPr lang="en-IN"/>
          </a:p>
        </p:txBody>
      </p:sp>
    </p:spTree>
    <p:extLst>
      <p:ext uri="{BB962C8B-B14F-4D97-AF65-F5344CB8AC3E}">
        <p14:creationId xmlns:p14="http://schemas.microsoft.com/office/powerpoint/2010/main" val="4105588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932D1-DB3F-1C07-CA58-F0A25E02E480}"/>
              </a:ext>
            </a:extLst>
          </p:cNvPr>
          <p:cNvSpPr>
            <a:spLocks noGrp="1"/>
          </p:cNvSpPr>
          <p:nvPr>
            <p:ph type="title"/>
          </p:nvPr>
        </p:nvSpPr>
        <p:spPr/>
        <p:txBody>
          <a:bodyPr/>
          <a:lstStyle/>
          <a:p>
            <a:r>
              <a:rPr lang="en-US" dirty="0"/>
              <a:t>LESSON 8</a:t>
            </a:r>
            <a:endParaRPr lang="en-IN" dirty="0"/>
          </a:p>
        </p:txBody>
      </p:sp>
      <p:sp>
        <p:nvSpPr>
          <p:cNvPr id="3" name="Content Placeholder 2">
            <a:extLst>
              <a:ext uri="{FF2B5EF4-FFF2-40B4-BE49-F238E27FC236}">
                <a16:creationId xmlns:a16="http://schemas.microsoft.com/office/drawing/2014/main" id="{7F745CEE-29D1-A2A6-C08C-79BD5E35EE31}"/>
              </a:ext>
            </a:extLst>
          </p:cNvPr>
          <p:cNvSpPr>
            <a:spLocks noGrp="1"/>
          </p:cNvSpPr>
          <p:nvPr>
            <p:ph idx="1"/>
          </p:nvPr>
        </p:nvSpPr>
        <p:spPr>
          <a:xfrm>
            <a:off x="677334" y="1930401"/>
            <a:ext cx="9955832" cy="4110962"/>
          </a:xfrm>
        </p:spPr>
        <p:txBody>
          <a:bodyPr>
            <a:normAutofit/>
          </a:bodyPr>
          <a:lstStyle/>
          <a:p>
            <a:pPr marL="0" indent="0">
              <a:buNone/>
            </a:pPr>
            <a:r>
              <a:rPr lang="en-US" dirty="0">
                <a:ea typeface="+mn-lt"/>
                <a:cs typeface="+mn-lt"/>
              </a:rPr>
              <a:t>DENTAL PRODUCTS</a:t>
            </a:r>
            <a:endParaRPr lang="en-US" dirty="0">
              <a:cs typeface="Calibri" panose="020F0502020204030204"/>
            </a:endParaRPr>
          </a:p>
          <a:p>
            <a:r>
              <a:rPr lang="en-US" dirty="0">
                <a:ea typeface="+mn-lt"/>
                <a:cs typeface="+mn-lt"/>
              </a:rPr>
              <a:t>Dental products include dentifrices (tooth powders, tooth pastes and liquid dentifrices), mouth washes and rinses, tooth ache drops, denture adhesives and denture cleaners. Dental products include dentifrices (tooth powders, tooth pastes and liquid dentifrices), mouth washes and rinses, tooth ache drops, denture adhesives and denture cleaners.</a:t>
            </a:r>
            <a:endParaRPr lang="en-US" dirty="0"/>
          </a:p>
          <a:p>
            <a:pPr marL="0" indent="0">
              <a:buNone/>
            </a:pPr>
            <a:r>
              <a:rPr lang="en-US" dirty="0">
                <a:ea typeface="+mn-lt"/>
                <a:cs typeface="+mn-lt"/>
              </a:rPr>
              <a:t>Classification of dental products</a:t>
            </a:r>
            <a:endParaRPr lang="en-US" dirty="0">
              <a:cs typeface="Calibri"/>
            </a:endParaRPr>
          </a:p>
          <a:p>
            <a:pPr>
              <a:buNone/>
            </a:pPr>
            <a:r>
              <a:rPr lang="en-US" dirty="0">
                <a:ea typeface="+mn-lt"/>
                <a:cs typeface="+mn-lt"/>
              </a:rPr>
              <a:t>1.Anticaries agents</a:t>
            </a:r>
            <a:endParaRPr lang="en-US" dirty="0"/>
          </a:p>
          <a:p>
            <a:pPr>
              <a:buNone/>
            </a:pPr>
            <a:r>
              <a:rPr lang="en-US" dirty="0">
                <a:ea typeface="+mn-lt"/>
                <a:cs typeface="+mn-lt"/>
              </a:rPr>
              <a:t>These are the agents that prevent tooth decay caused by acids produced by the action of microorganisms on carbohydrates. Dental caries is characterized by decalcification of tooth accomplished by foul mouth </a:t>
            </a:r>
            <a:r>
              <a:rPr lang="en-US" dirty="0" err="1">
                <a:ea typeface="+mn-lt"/>
                <a:cs typeface="+mn-lt"/>
              </a:rPr>
              <a:t>odour</a:t>
            </a:r>
            <a:r>
              <a:rPr lang="en-US" dirty="0">
                <a:ea typeface="+mn-lt"/>
                <a:cs typeface="+mn-lt"/>
              </a:rPr>
              <a:t>.</a:t>
            </a:r>
            <a:endParaRPr lang="en-US" dirty="0"/>
          </a:p>
          <a:p>
            <a:pPr>
              <a:buNone/>
            </a:pPr>
            <a:r>
              <a:rPr lang="en-US" dirty="0" err="1">
                <a:ea typeface="+mn-lt"/>
                <a:cs typeface="+mn-lt"/>
              </a:rPr>
              <a:t>Eg.</a:t>
            </a:r>
            <a:r>
              <a:rPr lang="en-US" dirty="0">
                <a:ea typeface="+mn-lt"/>
                <a:cs typeface="+mn-lt"/>
              </a:rPr>
              <a:t> sodium fluoride, sodium monophosphate</a:t>
            </a:r>
            <a:endParaRPr lang="en-US" dirty="0"/>
          </a:p>
          <a:p>
            <a:endParaRPr lang="en-IN" dirty="0"/>
          </a:p>
        </p:txBody>
      </p:sp>
    </p:spTree>
    <p:extLst>
      <p:ext uri="{BB962C8B-B14F-4D97-AF65-F5344CB8AC3E}">
        <p14:creationId xmlns:p14="http://schemas.microsoft.com/office/powerpoint/2010/main" val="1411808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E8C83A-3EC2-388C-5F09-373BBBE3BC41}"/>
              </a:ext>
            </a:extLst>
          </p:cNvPr>
          <p:cNvSpPr>
            <a:spLocks noGrp="1"/>
          </p:cNvSpPr>
          <p:nvPr>
            <p:ph idx="1"/>
          </p:nvPr>
        </p:nvSpPr>
        <p:spPr>
          <a:xfrm>
            <a:off x="677334" y="731521"/>
            <a:ext cx="10138712" cy="5309842"/>
          </a:xfrm>
        </p:spPr>
        <p:txBody>
          <a:bodyPr>
            <a:normAutofit/>
          </a:bodyPr>
          <a:lstStyle/>
          <a:p>
            <a:pPr marL="0" indent="0">
              <a:buNone/>
            </a:pPr>
            <a:r>
              <a:rPr lang="en-US" dirty="0">
                <a:ea typeface="+mn-lt"/>
                <a:cs typeface="+mn-lt"/>
              </a:rPr>
              <a:t>2.Cleaning agents or dentifrices</a:t>
            </a:r>
            <a:endParaRPr lang="en-US" dirty="0"/>
          </a:p>
          <a:p>
            <a:r>
              <a:rPr lang="en-US" dirty="0">
                <a:ea typeface="+mn-lt"/>
                <a:cs typeface="+mn-lt"/>
              </a:rPr>
              <a:t>Dentifrice is a material which is used for cleaning teeth and adjacent </a:t>
            </a:r>
            <a:r>
              <a:rPr lang="en-US" dirty="0" err="1">
                <a:ea typeface="+mn-lt"/>
                <a:cs typeface="+mn-lt"/>
              </a:rPr>
              <a:t>gums.It</a:t>
            </a:r>
            <a:r>
              <a:rPr lang="en-US" dirty="0">
                <a:ea typeface="+mn-lt"/>
                <a:cs typeface="+mn-lt"/>
              </a:rPr>
              <a:t> can be with the help of a finger or preferably with tooth </a:t>
            </a:r>
            <a:r>
              <a:rPr lang="en-US" dirty="0" err="1">
                <a:ea typeface="+mn-lt"/>
                <a:cs typeface="+mn-lt"/>
              </a:rPr>
              <a:t>brush..This</a:t>
            </a:r>
            <a:r>
              <a:rPr lang="en-US" dirty="0">
                <a:ea typeface="+mn-lt"/>
                <a:cs typeface="+mn-lt"/>
              </a:rPr>
              <a:t> cleaning action is dependent upon abrasive property and the rubbing force used.</a:t>
            </a:r>
            <a:endParaRPr lang="en-US" dirty="0">
              <a:cs typeface="Calibri" panose="020F0502020204030204"/>
            </a:endParaRPr>
          </a:p>
          <a:p>
            <a:r>
              <a:rPr lang="en-US" dirty="0" err="1">
                <a:ea typeface="+mn-lt"/>
                <a:cs typeface="+mn-lt"/>
              </a:rPr>
              <a:t>Eg</a:t>
            </a:r>
            <a:r>
              <a:rPr lang="en-US" dirty="0">
                <a:ea typeface="+mn-lt"/>
                <a:cs typeface="+mn-lt"/>
              </a:rPr>
              <a:t> calcium carbonate, dibasic calcium phosphate</a:t>
            </a:r>
            <a:endParaRPr lang="en-US" dirty="0">
              <a:cs typeface="Calibri" panose="020F0502020204030204"/>
            </a:endParaRPr>
          </a:p>
          <a:p>
            <a:pPr marL="0" indent="0">
              <a:buNone/>
            </a:pPr>
            <a:r>
              <a:rPr lang="en-US" dirty="0">
                <a:ea typeface="+mn-lt"/>
                <a:cs typeface="+mn-lt"/>
              </a:rPr>
              <a:t>3.Polishing agents</a:t>
            </a:r>
            <a:endParaRPr lang="en-US" dirty="0">
              <a:cs typeface="Calibri" panose="020F0502020204030204"/>
            </a:endParaRPr>
          </a:p>
          <a:p>
            <a:r>
              <a:rPr lang="en-US" dirty="0">
                <a:ea typeface="+mn-lt"/>
                <a:cs typeface="+mn-lt"/>
              </a:rPr>
              <a:t>Dentifrices contain agents for cleaning tooth surfaces and providing polishing effect on the cleaned teeth. These agents are abrasive in nature. They are responsible for physically removing plaque and debris Pumice is too abrasive for daily use in a dentifrice. The overall effect is to provide whiteness to the teeth. The polishing effect is achieved by abrasive action</a:t>
            </a:r>
            <a:endParaRPr lang="en-US" dirty="0">
              <a:cs typeface="Calibri" panose="020F0502020204030204"/>
            </a:endParaRPr>
          </a:p>
          <a:p>
            <a:r>
              <a:rPr lang="en-US" dirty="0">
                <a:ea typeface="+mn-lt"/>
                <a:cs typeface="+mn-lt"/>
              </a:rPr>
              <a:t>Examples include dicalcium phosphate, sodium metaphosphate, calcium pyrophosphate, calcium carbonate and calcium </a:t>
            </a:r>
            <a:r>
              <a:rPr lang="en-US" dirty="0" err="1">
                <a:ea typeface="+mn-lt"/>
                <a:cs typeface="+mn-lt"/>
              </a:rPr>
              <a:t>monohydrogen</a:t>
            </a:r>
            <a:r>
              <a:rPr lang="en-US" dirty="0">
                <a:ea typeface="+mn-lt"/>
                <a:cs typeface="+mn-lt"/>
              </a:rPr>
              <a:t> phosphate.</a:t>
            </a:r>
            <a:endParaRPr lang="en-US" dirty="0"/>
          </a:p>
          <a:p>
            <a:endParaRPr lang="en-IN" dirty="0"/>
          </a:p>
        </p:txBody>
      </p:sp>
    </p:spTree>
    <p:extLst>
      <p:ext uri="{BB962C8B-B14F-4D97-AF65-F5344CB8AC3E}">
        <p14:creationId xmlns:p14="http://schemas.microsoft.com/office/powerpoint/2010/main" val="741981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EC3219-8A0E-274B-84D5-9776E8275B33}"/>
              </a:ext>
            </a:extLst>
          </p:cNvPr>
          <p:cNvSpPr>
            <a:spLocks noGrp="1"/>
          </p:cNvSpPr>
          <p:nvPr>
            <p:ph idx="1"/>
          </p:nvPr>
        </p:nvSpPr>
        <p:spPr>
          <a:xfrm>
            <a:off x="677334" y="705395"/>
            <a:ext cx="9381066" cy="5335968"/>
          </a:xfrm>
        </p:spPr>
        <p:txBody>
          <a:bodyPr>
            <a:normAutofit lnSpcReduction="10000"/>
          </a:bodyPr>
          <a:lstStyle/>
          <a:p>
            <a:r>
              <a:rPr lang="en-US" dirty="0">
                <a:ea typeface="+mn-lt"/>
                <a:cs typeface="+mn-lt"/>
              </a:rPr>
              <a:t>4.Desensitising agents</a:t>
            </a:r>
            <a:endParaRPr lang="en-US" dirty="0">
              <a:cs typeface="Calibri" panose="020F0502020204030204"/>
            </a:endParaRPr>
          </a:p>
          <a:p>
            <a:r>
              <a:rPr lang="en-US" dirty="0">
                <a:ea typeface="+mn-lt"/>
                <a:cs typeface="+mn-lt"/>
              </a:rPr>
              <a:t>They are usually sensitive to heat and cold. During tooth decay or in toothache. The perception to heat and cold has been felt strongly. Therefore some agents are used in dental products to reduce the </a:t>
            </a:r>
            <a:r>
              <a:rPr lang="en-US" dirty="0" err="1">
                <a:ea typeface="+mn-lt"/>
                <a:cs typeface="+mn-lt"/>
              </a:rPr>
              <a:t>sensitinvity</a:t>
            </a:r>
            <a:r>
              <a:rPr lang="en-US" dirty="0">
                <a:ea typeface="+mn-lt"/>
                <a:cs typeface="+mn-lt"/>
              </a:rPr>
              <a:t> of teeth to heat and </a:t>
            </a:r>
            <a:r>
              <a:rPr lang="en-US" dirty="0" err="1">
                <a:ea typeface="+mn-lt"/>
                <a:cs typeface="+mn-lt"/>
              </a:rPr>
              <a:t>cold.These</a:t>
            </a:r>
            <a:r>
              <a:rPr lang="en-US" dirty="0">
                <a:ea typeface="+mn-lt"/>
                <a:cs typeface="+mn-lt"/>
              </a:rPr>
              <a:t> are called desensitizing agents.</a:t>
            </a:r>
            <a:endParaRPr lang="en-US" dirty="0"/>
          </a:p>
          <a:p>
            <a:r>
              <a:rPr lang="en-US" dirty="0" err="1">
                <a:ea typeface="+mn-lt"/>
                <a:cs typeface="+mn-lt"/>
              </a:rPr>
              <a:t>Eg</a:t>
            </a:r>
            <a:r>
              <a:rPr lang="en-US" dirty="0">
                <a:ea typeface="+mn-lt"/>
                <a:cs typeface="+mn-lt"/>
              </a:rPr>
              <a:t> Strontium chloride, zinc chloride</a:t>
            </a:r>
            <a:endParaRPr lang="en-US" dirty="0"/>
          </a:p>
          <a:p>
            <a:pPr>
              <a:buNone/>
            </a:pPr>
            <a:r>
              <a:rPr lang="en-US" dirty="0">
                <a:ea typeface="+mn-lt"/>
                <a:cs typeface="+mn-lt"/>
              </a:rPr>
              <a:t>Anticaries</a:t>
            </a:r>
          </a:p>
          <a:p>
            <a:pPr>
              <a:buNone/>
            </a:pPr>
            <a:r>
              <a:rPr lang="en-US" dirty="0">
                <a:ea typeface="+mn-lt"/>
                <a:cs typeface="+mn-lt"/>
              </a:rPr>
              <a:t>Role of fluorides</a:t>
            </a:r>
          </a:p>
          <a:p>
            <a:r>
              <a:rPr lang="en-US" dirty="0">
                <a:ea typeface="+mn-lt"/>
                <a:cs typeface="+mn-lt"/>
              </a:rPr>
              <a:t>    Indigenous bacterial flora in the mouth is supposed to cause dental caries or tooth decay. They act on the remnants of food materials especially the sugars left on or between the teeth releasing acids during the process. The dissolution of minerals in enamel and also dentin by these acids produces caries lesions in the teeth. The fluoride ion is tough to bond with the enamel and make it tough against dental caries. Fluoridation (adding fluoride to water supply) is the most efficient way for prevention of dental caries in a population.</a:t>
            </a:r>
          </a:p>
          <a:p>
            <a:r>
              <a:rPr lang="en-US" dirty="0">
                <a:ea typeface="+mn-lt"/>
                <a:cs typeface="+mn-lt"/>
              </a:rPr>
              <a:t>Topical fluorides such as those present in tooth pastes, mouth washes and gels are generally less effective than systemic fluorides such as fluoride in water supply.</a:t>
            </a:r>
            <a:endParaRPr lang="en-US" dirty="0">
              <a:cs typeface="Calibri"/>
            </a:endParaRPr>
          </a:p>
          <a:p>
            <a:endParaRPr lang="en-IN" dirty="0"/>
          </a:p>
        </p:txBody>
      </p:sp>
    </p:spTree>
    <p:extLst>
      <p:ext uri="{BB962C8B-B14F-4D97-AF65-F5344CB8AC3E}">
        <p14:creationId xmlns:p14="http://schemas.microsoft.com/office/powerpoint/2010/main" val="2405723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EE361D-6B1D-9F4E-0EFB-40A3440A916F}"/>
              </a:ext>
            </a:extLst>
          </p:cNvPr>
          <p:cNvSpPr>
            <a:spLocks noGrp="1"/>
          </p:cNvSpPr>
          <p:nvPr>
            <p:ph idx="1"/>
          </p:nvPr>
        </p:nvSpPr>
        <p:spPr>
          <a:xfrm>
            <a:off x="677334" y="548641"/>
            <a:ext cx="9772952" cy="5492722"/>
          </a:xfrm>
        </p:spPr>
        <p:txBody>
          <a:bodyPr>
            <a:normAutofit/>
          </a:bodyPr>
          <a:lstStyle/>
          <a:p>
            <a:r>
              <a:rPr lang="en-US" dirty="0">
                <a:ea typeface="+mn-lt"/>
                <a:cs typeface="+mn-lt"/>
              </a:rPr>
              <a:t>SODIUM FLUORIDE, </a:t>
            </a:r>
            <a:r>
              <a:rPr lang="en-US" dirty="0" err="1">
                <a:ea typeface="+mn-lt"/>
                <a:cs typeface="+mn-lt"/>
              </a:rPr>
              <a:t>NaF</a:t>
            </a:r>
            <a:endParaRPr lang="en-US" dirty="0">
              <a:cs typeface="Calibri" panose="020F0502020204030204"/>
            </a:endParaRPr>
          </a:p>
          <a:p>
            <a:pPr marL="0" indent="0">
              <a:buNone/>
            </a:pPr>
            <a:r>
              <a:rPr lang="en-US" dirty="0">
                <a:ea typeface="+mn-lt"/>
                <a:cs typeface="+mn-lt"/>
              </a:rPr>
              <a:t>It contains not less than 98.5 percent and not more than 100.5 percent of </a:t>
            </a:r>
            <a:r>
              <a:rPr lang="en-US" dirty="0" err="1">
                <a:ea typeface="+mn-lt"/>
                <a:cs typeface="+mn-lt"/>
              </a:rPr>
              <a:t>NaF</a:t>
            </a:r>
            <a:r>
              <a:rPr lang="en-US" dirty="0">
                <a:ea typeface="+mn-lt"/>
                <a:cs typeface="+mn-lt"/>
              </a:rPr>
              <a:t>, calculated with reference to the dried substance.</a:t>
            </a:r>
            <a:endParaRPr lang="en-US" dirty="0">
              <a:cs typeface="Calibri" panose="020F0502020204030204"/>
            </a:endParaRPr>
          </a:p>
          <a:p>
            <a:r>
              <a:rPr lang="en-US" dirty="0">
                <a:ea typeface="+mn-lt"/>
                <a:cs typeface="+mn-lt"/>
              </a:rPr>
              <a:t>Preparation:</a:t>
            </a:r>
            <a:endParaRPr lang="en-US" dirty="0"/>
          </a:p>
          <a:p>
            <a:pPr marL="0" indent="0">
              <a:buNone/>
            </a:pPr>
            <a:r>
              <a:rPr lang="en-US" dirty="0">
                <a:ea typeface="+mn-lt"/>
                <a:cs typeface="+mn-lt"/>
              </a:rPr>
              <a:t>a) It is prepared by reacting hydrofluoric acid with sodium carbonate. Sodium fluoride being not very soluble precipitates out.</a:t>
            </a:r>
            <a:endParaRPr lang="en-US" dirty="0">
              <a:cs typeface="Calibri"/>
            </a:endParaRPr>
          </a:p>
          <a:p>
            <a:pPr>
              <a:buNone/>
            </a:pPr>
            <a:r>
              <a:rPr lang="en-US" dirty="0">
                <a:ea typeface="+mn-lt"/>
                <a:cs typeface="+mn-lt"/>
              </a:rPr>
              <a:t>                    2HF + Na2CO3 → 2NaF + H2O + CO2↑</a:t>
            </a:r>
            <a:endParaRPr lang="en-US" dirty="0"/>
          </a:p>
          <a:p>
            <a:pPr>
              <a:buNone/>
            </a:pPr>
            <a:r>
              <a:rPr lang="en-US" dirty="0">
                <a:ea typeface="+mn-lt"/>
                <a:cs typeface="+mn-lt"/>
              </a:rPr>
              <a:t>The precipitate is contaminated with fluorosilicate and the acid salt. It is made alkaline to phenolphthalein with sodium carbonate and then heated to neutralize the acid salt and decompose the fluorosilicate.</a:t>
            </a:r>
            <a:endParaRPr lang="en-US" dirty="0"/>
          </a:p>
          <a:p>
            <a:pPr>
              <a:buNone/>
            </a:pPr>
            <a:r>
              <a:rPr lang="en-US" dirty="0">
                <a:ea typeface="+mn-lt"/>
                <a:cs typeface="+mn-lt"/>
              </a:rPr>
              <a:t>                     Na2SiF6 + 2H2O → 2NaF + 4HF + SiO2</a:t>
            </a:r>
            <a:endParaRPr lang="en-US" dirty="0">
              <a:cs typeface="Calibri" panose="020F0502020204030204"/>
            </a:endParaRPr>
          </a:p>
          <a:p>
            <a:pPr>
              <a:buNone/>
            </a:pPr>
            <a:r>
              <a:rPr lang="en-US" dirty="0">
                <a:ea typeface="+mn-lt"/>
                <a:cs typeface="+mn-lt"/>
              </a:rPr>
              <a:t>⦁    Another method involves the double decomposition of calcium fluoride with sodium carbonate, where in insoluble calcium carbonate can be removed by filtration. </a:t>
            </a:r>
            <a:endParaRPr lang="en-US" dirty="0">
              <a:cs typeface="Calibri" panose="020F0502020204030204"/>
            </a:endParaRPr>
          </a:p>
          <a:p>
            <a:pPr>
              <a:buNone/>
            </a:pPr>
            <a:r>
              <a:rPr lang="en-US" dirty="0">
                <a:ea typeface="+mn-lt"/>
                <a:cs typeface="+mn-lt"/>
              </a:rPr>
              <a:t>                             CaF2 + Na2CO3  →   2NaF + CaCO3</a:t>
            </a:r>
            <a:endParaRPr lang="en-US" dirty="0"/>
          </a:p>
          <a:p>
            <a:endParaRPr lang="en-IN" dirty="0"/>
          </a:p>
        </p:txBody>
      </p:sp>
    </p:spTree>
    <p:extLst>
      <p:ext uri="{BB962C8B-B14F-4D97-AF65-F5344CB8AC3E}">
        <p14:creationId xmlns:p14="http://schemas.microsoft.com/office/powerpoint/2010/main" val="1722523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B7B6F4-867C-1475-0E27-804DB3955FAD}"/>
              </a:ext>
            </a:extLst>
          </p:cNvPr>
          <p:cNvSpPr>
            <a:spLocks noGrp="1"/>
          </p:cNvSpPr>
          <p:nvPr>
            <p:ph idx="1"/>
          </p:nvPr>
        </p:nvSpPr>
        <p:spPr>
          <a:xfrm>
            <a:off x="677333" y="783771"/>
            <a:ext cx="8701797" cy="5257591"/>
          </a:xfrm>
        </p:spPr>
        <p:txBody>
          <a:bodyPr/>
          <a:lstStyle/>
          <a:p>
            <a:r>
              <a:rPr lang="en-US" dirty="0">
                <a:ea typeface="+mn-lt"/>
                <a:cs typeface="+mn-lt"/>
              </a:rPr>
              <a:t>Properties:</a:t>
            </a:r>
            <a:endParaRPr lang="en-US" dirty="0">
              <a:cs typeface="Calibri" panose="020F0502020204030204"/>
            </a:endParaRPr>
          </a:p>
          <a:p>
            <a:r>
              <a:rPr lang="en-US" dirty="0">
                <a:ea typeface="+mn-lt"/>
                <a:cs typeface="+mn-lt"/>
              </a:rPr>
              <a:t>It forms </a:t>
            </a:r>
            <a:r>
              <a:rPr lang="en-US" dirty="0" err="1">
                <a:ea typeface="+mn-lt"/>
                <a:cs typeface="+mn-lt"/>
              </a:rPr>
              <a:t>colourless</a:t>
            </a:r>
            <a:r>
              <a:rPr lang="en-US" dirty="0">
                <a:ea typeface="+mn-lt"/>
                <a:cs typeface="+mn-lt"/>
              </a:rPr>
              <a:t>, </a:t>
            </a:r>
            <a:r>
              <a:rPr lang="en-US" dirty="0" err="1">
                <a:ea typeface="+mn-lt"/>
                <a:cs typeface="+mn-lt"/>
              </a:rPr>
              <a:t>odourless</a:t>
            </a:r>
            <a:r>
              <a:rPr lang="en-US" dirty="0">
                <a:ea typeface="+mn-lt"/>
                <a:cs typeface="+mn-lt"/>
              </a:rPr>
              <a:t> crystals or as white powder. It is soluble in water and insoluble in alcohol. Its aqueous solutions corrode the ordinary glass bottles and hence the solution should be prepared in distilled water and stored in dark, </a:t>
            </a:r>
            <a:r>
              <a:rPr lang="en-US" dirty="0" err="1">
                <a:ea typeface="+mn-lt"/>
                <a:cs typeface="+mn-lt"/>
              </a:rPr>
              <a:t>pyrex</a:t>
            </a:r>
            <a:r>
              <a:rPr lang="en-US" dirty="0">
                <a:ea typeface="+mn-lt"/>
                <a:cs typeface="+mn-lt"/>
              </a:rPr>
              <a:t> bottles.</a:t>
            </a:r>
            <a:endParaRPr lang="en-US" dirty="0"/>
          </a:p>
          <a:p>
            <a:endParaRPr lang="en-US" dirty="0"/>
          </a:p>
          <a:p>
            <a:r>
              <a:rPr lang="en-US" dirty="0">
                <a:ea typeface="+mn-lt"/>
                <a:cs typeface="+mn-lt"/>
              </a:rPr>
              <a:t>Uses: It is used as preventive for dental caries because of its fluoride ion content.</a:t>
            </a:r>
            <a:endParaRPr lang="en-US" dirty="0"/>
          </a:p>
          <a:p>
            <a:endParaRPr lang="en-IN" dirty="0"/>
          </a:p>
        </p:txBody>
      </p:sp>
    </p:spTree>
    <p:extLst>
      <p:ext uri="{BB962C8B-B14F-4D97-AF65-F5344CB8AC3E}">
        <p14:creationId xmlns:p14="http://schemas.microsoft.com/office/powerpoint/2010/main" val="3938120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D85567-CD46-6B01-94DA-C19BF6FAA6BA}"/>
              </a:ext>
            </a:extLst>
          </p:cNvPr>
          <p:cNvSpPr>
            <a:spLocks noGrp="1"/>
          </p:cNvSpPr>
          <p:nvPr>
            <p:ph idx="1"/>
          </p:nvPr>
        </p:nvSpPr>
        <p:spPr>
          <a:xfrm>
            <a:off x="677333" y="809897"/>
            <a:ext cx="9119809" cy="5231465"/>
          </a:xfrm>
        </p:spPr>
        <p:txBody>
          <a:bodyPr>
            <a:normAutofit/>
          </a:bodyPr>
          <a:lstStyle/>
          <a:p>
            <a:r>
              <a:rPr lang="en-US" dirty="0">
                <a:ea typeface="+mn-lt"/>
                <a:cs typeface="+mn-lt"/>
              </a:rPr>
              <a:t>DESENSITISING AGENTS:</a:t>
            </a:r>
            <a:endParaRPr lang="en-US" dirty="0">
              <a:cs typeface="Calibri" panose="020F0502020204030204"/>
            </a:endParaRPr>
          </a:p>
          <a:p>
            <a:r>
              <a:rPr lang="en-US" dirty="0">
                <a:ea typeface="+mn-lt"/>
                <a:cs typeface="+mn-lt"/>
              </a:rPr>
              <a:t>STRONTIUM CHLORIDE</a:t>
            </a:r>
            <a:endParaRPr lang="en-US" dirty="0"/>
          </a:p>
          <a:p>
            <a:r>
              <a:rPr lang="en-US" dirty="0">
                <a:ea typeface="+mn-lt"/>
                <a:cs typeface="+mn-lt"/>
              </a:rPr>
              <a:t>Formula- SrCl2.6H2O</a:t>
            </a:r>
            <a:endParaRPr lang="en-US" dirty="0"/>
          </a:p>
          <a:p>
            <a:pPr marL="0" indent="0">
              <a:buNone/>
            </a:pPr>
            <a:r>
              <a:rPr lang="en-US" dirty="0">
                <a:ea typeface="+mn-lt"/>
                <a:cs typeface="+mn-lt"/>
              </a:rPr>
              <a:t>Preparation</a:t>
            </a:r>
            <a:endParaRPr lang="en-US" dirty="0">
              <a:cs typeface="Calibri" panose="020F0502020204030204"/>
            </a:endParaRPr>
          </a:p>
          <a:p>
            <a:r>
              <a:rPr lang="en-US" dirty="0">
                <a:ea typeface="+mn-lt"/>
                <a:cs typeface="+mn-lt"/>
              </a:rPr>
              <a:t>It is prepared by reacting strontium carbonate with HCI until </a:t>
            </a:r>
            <a:r>
              <a:rPr lang="en-US" dirty="0" err="1">
                <a:ea typeface="+mn-lt"/>
                <a:cs typeface="+mn-lt"/>
              </a:rPr>
              <a:t>efferevescence</a:t>
            </a:r>
            <a:r>
              <a:rPr lang="en-US" dirty="0">
                <a:ea typeface="+mn-lt"/>
                <a:cs typeface="+mn-lt"/>
              </a:rPr>
              <a:t> get ceased. The solution is filtered ,concentrated and allowed to crystallize.</a:t>
            </a:r>
            <a:endParaRPr lang="en-US" dirty="0"/>
          </a:p>
          <a:p>
            <a:pPr marL="0" indent="0">
              <a:buNone/>
            </a:pPr>
            <a:r>
              <a:rPr lang="en-US" dirty="0">
                <a:ea typeface="+mn-lt"/>
                <a:cs typeface="+mn-lt"/>
              </a:rPr>
              <a:t>SrCO3 + 2HCI   →  SrCI2 + H2O +CO2</a:t>
            </a:r>
            <a:endParaRPr lang="en-US" dirty="0">
              <a:cs typeface="Calibri" panose="020F0502020204030204"/>
            </a:endParaRPr>
          </a:p>
          <a:p>
            <a:pPr marL="0" indent="0">
              <a:buNone/>
            </a:pPr>
            <a:r>
              <a:rPr lang="en-US" dirty="0">
                <a:ea typeface="+mn-lt"/>
                <a:cs typeface="+mn-lt"/>
              </a:rPr>
              <a:t>Properties:</a:t>
            </a:r>
            <a:endParaRPr lang="en-US" dirty="0">
              <a:cs typeface="Calibri" panose="020F0502020204030204"/>
            </a:endParaRPr>
          </a:p>
          <a:p>
            <a:r>
              <a:rPr lang="en-US" dirty="0">
                <a:ea typeface="+mn-lt"/>
                <a:cs typeface="+mn-lt"/>
              </a:rPr>
              <a:t>It forms </a:t>
            </a:r>
            <a:r>
              <a:rPr lang="en-US" dirty="0" err="1">
                <a:ea typeface="+mn-lt"/>
                <a:cs typeface="+mn-lt"/>
              </a:rPr>
              <a:t>colourless</a:t>
            </a:r>
            <a:r>
              <a:rPr lang="en-US" dirty="0">
                <a:ea typeface="+mn-lt"/>
                <a:cs typeface="+mn-lt"/>
              </a:rPr>
              <a:t> crystals or white granules. It effloresces in dry air. It is soluble in water and alcohol.</a:t>
            </a:r>
            <a:endParaRPr lang="en-US" dirty="0">
              <a:cs typeface="Calibri" panose="020F0502020204030204"/>
            </a:endParaRPr>
          </a:p>
          <a:p>
            <a:r>
              <a:rPr lang="en-US" dirty="0">
                <a:ea typeface="+mn-lt"/>
                <a:cs typeface="+mn-lt"/>
              </a:rPr>
              <a:t>Storage:</a:t>
            </a:r>
            <a:endParaRPr lang="en-US" dirty="0">
              <a:cs typeface="Calibri" panose="020F0502020204030204"/>
            </a:endParaRPr>
          </a:p>
          <a:p>
            <a:r>
              <a:rPr lang="en-US" dirty="0">
                <a:ea typeface="+mn-lt"/>
                <a:cs typeface="+mn-lt"/>
              </a:rPr>
              <a:t>Since it effloresces in dry air, store in well closed containers.</a:t>
            </a:r>
            <a:endParaRPr lang="en-US" dirty="0"/>
          </a:p>
          <a:p>
            <a:endParaRPr lang="en-IN" dirty="0"/>
          </a:p>
        </p:txBody>
      </p:sp>
    </p:spTree>
    <p:extLst>
      <p:ext uri="{BB962C8B-B14F-4D97-AF65-F5344CB8AC3E}">
        <p14:creationId xmlns:p14="http://schemas.microsoft.com/office/powerpoint/2010/main" val="1473207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CC160A-67C4-739A-9D24-BD3F659EA7F8}"/>
              </a:ext>
            </a:extLst>
          </p:cNvPr>
          <p:cNvSpPr>
            <a:spLocks noGrp="1"/>
          </p:cNvSpPr>
          <p:nvPr>
            <p:ph idx="1"/>
          </p:nvPr>
        </p:nvSpPr>
        <p:spPr/>
        <p:txBody>
          <a:bodyPr/>
          <a:lstStyle/>
          <a:p>
            <a:pPr marL="0" indent="0">
              <a:buNone/>
            </a:pPr>
            <a:r>
              <a:rPr lang="en-US" dirty="0">
                <a:ea typeface="+mn-lt"/>
                <a:cs typeface="+mn-lt"/>
              </a:rPr>
              <a:t>Medicinal and Pharmaceutical Uses:</a:t>
            </a:r>
            <a:endParaRPr lang="en-US" dirty="0">
              <a:cs typeface="Calibri" panose="020F0502020204030204"/>
            </a:endParaRPr>
          </a:p>
          <a:p>
            <a:r>
              <a:rPr lang="en-US" dirty="0">
                <a:ea typeface="+mn-lt"/>
                <a:cs typeface="+mn-lt"/>
              </a:rPr>
              <a:t>Desensitizer</a:t>
            </a:r>
            <a:endParaRPr lang="en-US" dirty="0"/>
          </a:p>
          <a:p>
            <a:r>
              <a:rPr lang="en-US" dirty="0">
                <a:ea typeface="+mn-lt"/>
                <a:cs typeface="+mn-lt"/>
              </a:rPr>
              <a:t>It is used to reduce sensitivity </a:t>
            </a:r>
            <a:r>
              <a:rPr lang="en-US" dirty="0" err="1">
                <a:ea typeface="+mn-lt"/>
                <a:cs typeface="+mn-lt"/>
              </a:rPr>
              <a:t>ot</a:t>
            </a:r>
            <a:r>
              <a:rPr lang="en-US" dirty="0">
                <a:ea typeface="+mn-lt"/>
                <a:cs typeface="+mn-lt"/>
              </a:rPr>
              <a:t> teeth to heat and cold. When there is tooth ache or tooth decay, teeth are more sensitive to heat or cold. In this connection, strontium chloride acts like zinc chloride. It is possible that </a:t>
            </a:r>
            <a:r>
              <a:rPr lang="en-US" dirty="0" err="1">
                <a:ea typeface="+mn-lt"/>
                <a:cs typeface="+mn-lt"/>
              </a:rPr>
              <a:t>ther</a:t>
            </a:r>
            <a:r>
              <a:rPr lang="en-US" dirty="0">
                <a:ea typeface="+mn-lt"/>
                <a:cs typeface="+mn-lt"/>
              </a:rPr>
              <a:t> may act like local anesthetics to prevent the perception of heat and cold by the teeth.</a:t>
            </a:r>
            <a:endParaRPr lang="en-US" dirty="0"/>
          </a:p>
          <a:p>
            <a:endParaRPr lang="en-IN" dirty="0"/>
          </a:p>
        </p:txBody>
      </p:sp>
    </p:spTree>
    <p:extLst>
      <p:ext uri="{BB962C8B-B14F-4D97-AF65-F5344CB8AC3E}">
        <p14:creationId xmlns:p14="http://schemas.microsoft.com/office/powerpoint/2010/main" val="2805715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5DC089-E82A-805A-DBEE-463637BD88FB}"/>
              </a:ext>
            </a:extLst>
          </p:cNvPr>
          <p:cNvSpPr>
            <a:spLocks noGrp="1"/>
          </p:cNvSpPr>
          <p:nvPr>
            <p:ph idx="1"/>
          </p:nvPr>
        </p:nvSpPr>
        <p:spPr>
          <a:xfrm>
            <a:off x="677333" y="888275"/>
            <a:ext cx="9877455" cy="5153088"/>
          </a:xfrm>
        </p:spPr>
        <p:txBody>
          <a:bodyPr>
            <a:normAutofit fontScale="92500" lnSpcReduction="10000"/>
          </a:bodyPr>
          <a:lstStyle/>
          <a:p>
            <a:pPr marL="0" indent="0">
              <a:buNone/>
            </a:pPr>
            <a:r>
              <a:rPr lang="en-US" dirty="0">
                <a:ea typeface="+mn-lt"/>
                <a:cs typeface="+mn-lt"/>
              </a:rPr>
              <a:t>Zinc chloride</a:t>
            </a:r>
            <a:endParaRPr lang="en-US" dirty="0">
              <a:cs typeface="Calibri"/>
            </a:endParaRPr>
          </a:p>
          <a:p>
            <a:pPr marL="0" indent="0">
              <a:buNone/>
            </a:pPr>
            <a:r>
              <a:rPr lang="en-US" dirty="0">
                <a:ea typeface="+mn-lt"/>
                <a:cs typeface="+mn-lt"/>
              </a:rPr>
              <a:t>Formula:ZnCl2</a:t>
            </a:r>
            <a:endParaRPr lang="en-US" dirty="0">
              <a:cs typeface="Calibri"/>
            </a:endParaRPr>
          </a:p>
          <a:p>
            <a:pPr marL="0" indent="0">
              <a:buNone/>
            </a:pPr>
            <a:r>
              <a:rPr lang="en-US" dirty="0">
                <a:ea typeface="+mn-lt"/>
                <a:cs typeface="+mn-lt"/>
              </a:rPr>
              <a:t>Preparation:</a:t>
            </a:r>
            <a:endParaRPr lang="en-US" dirty="0">
              <a:cs typeface="Calibri" panose="020F0502020204030204"/>
            </a:endParaRPr>
          </a:p>
          <a:p>
            <a:r>
              <a:rPr lang="en-US" dirty="0">
                <a:ea typeface="+mn-lt"/>
                <a:cs typeface="+mn-lt"/>
              </a:rPr>
              <a:t>It is prepared by reacting metallic or granular zinc with hydrochloric </a:t>
            </a:r>
            <a:r>
              <a:rPr lang="en-US" dirty="0" err="1">
                <a:ea typeface="+mn-lt"/>
                <a:cs typeface="+mn-lt"/>
              </a:rPr>
              <a:t>acid.T</a:t>
            </a:r>
            <a:r>
              <a:rPr lang="en-US" dirty="0">
                <a:ea typeface="+mn-lt"/>
                <a:cs typeface="+mn-lt"/>
              </a:rPr>
              <a:t> he solution is evaporated to dryness.</a:t>
            </a:r>
            <a:endParaRPr lang="en-US" dirty="0">
              <a:cs typeface="Calibri" panose="020F0502020204030204"/>
            </a:endParaRPr>
          </a:p>
          <a:p>
            <a:r>
              <a:rPr lang="en-US" dirty="0">
                <a:ea typeface="+mn-lt"/>
                <a:cs typeface="+mn-lt"/>
              </a:rPr>
              <a:t>Zn + 2HCl  ZnCl2 + H2↑</a:t>
            </a:r>
            <a:endParaRPr lang="en-US" dirty="0">
              <a:cs typeface="Calibri" panose="020F0502020204030204"/>
            </a:endParaRPr>
          </a:p>
          <a:p>
            <a:r>
              <a:rPr lang="en-US" dirty="0">
                <a:ea typeface="+mn-lt"/>
                <a:cs typeface="+mn-lt"/>
              </a:rPr>
              <a:t>It can also be prepared by treating zinc oxide or carbonate with hydrochloric acid</a:t>
            </a:r>
            <a:endParaRPr lang="en-US" dirty="0">
              <a:cs typeface="Calibri" panose="020F0502020204030204"/>
            </a:endParaRPr>
          </a:p>
          <a:p>
            <a:pPr marL="0" indent="0">
              <a:buNone/>
            </a:pPr>
            <a:r>
              <a:rPr lang="en-US" dirty="0">
                <a:ea typeface="+mn-lt"/>
                <a:cs typeface="+mn-lt"/>
              </a:rPr>
              <a:t>Properties</a:t>
            </a:r>
            <a:endParaRPr lang="en-US" dirty="0">
              <a:cs typeface="Calibri" panose="020F0502020204030204"/>
            </a:endParaRPr>
          </a:p>
          <a:p>
            <a:r>
              <a:rPr lang="en-US" dirty="0">
                <a:ea typeface="+mn-lt"/>
                <a:cs typeface="+mn-lt"/>
              </a:rPr>
              <a:t>It occurs as white crystalline powder or granules, </a:t>
            </a:r>
            <a:r>
              <a:rPr lang="en-US" dirty="0" err="1">
                <a:ea typeface="+mn-lt"/>
                <a:cs typeface="+mn-lt"/>
              </a:rPr>
              <a:t>odourless</a:t>
            </a:r>
            <a:r>
              <a:rPr lang="en-US" dirty="0">
                <a:ea typeface="+mn-lt"/>
                <a:cs typeface="+mn-lt"/>
              </a:rPr>
              <a:t> and deliquescent. It is very soluble in water, freely soluble in alcohol and </a:t>
            </a:r>
            <a:r>
              <a:rPr lang="en-US" dirty="0" err="1">
                <a:ea typeface="+mn-lt"/>
                <a:cs typeface="+mn-lt"/>
              </a:rPr>
              <a:t>glycerine</a:t>
            </a:r>
            <a:r>
              <a:rPr lang="en-US" dirty="0">
                <a:ea typeface="+mn-lt"/>
                <a:cs typeface="+mn-lt"/>
              </a:rPr>
              <a:t>. It is soluble in polar organic solvents. Aqueous solution is distinctly acidic.</a:t>
            </a:r>
            <a:endParaRPr lang="en-US" dirty="0">
              <a:cs typeface="Calibri" panose="020F0502020204030204"/>
            </a:endParaRPr>
          </a:p>
          <a:p>
            <a:r>
              <a:rPr lang="en-US" dirty="0">
                <a:ea typeface="+mn-lt"/>
                <a:cs typeface="+mn-lt"/>
              </a:rPr>
              <a:t>ZnCl2+ H2O ↔Zn(OH)Cl + H+ + Cl-</a:t>
            </a:r>
            <a:endParaRPr lang="en-US" dirty="0">
              <a:cs typeface="Calibri" panose="020F0502020204030204"/>
            </a:endParaRPr>
          </a:p>
          <a:p>
            <a:pPr marL="0" indent="0">
              <a:buNone/>
            </a:pPr>
            <a:r>
              <a:rPr lang="en-US" dirty="0">
                <a:ea typeface="+mn-lt"/>
                <a:cs typeface="+mn-lt"/>
              </a:rPr>
              <a:t>Uses:</a:t>
            </a:r>
            <a:endParaRPr lang="en-US" dirty="0">
              <a:cs typeface="Calibri" panose="020F0502020204030204"/>
            </a:endParaRPr>
          </a:p>
          <a:p>
            <a:r>
              <a:rPr lang="en-US" dirty="0">
                <a:ea typeface="+mn-lt"/>
                <a:cs typeface="+mn-lt"/>
              </a:rPr>
              <a:t>Zinc chloride is powerful astringent and mild antiseptic. It finds use in mouth washes and deodorant. Its 10% solution is applied to teeth as desensitizing agent.</a:t>
            </a:r>
            <a:endParaRPr lang="en-US" dirty="0">
              <a:cs typeface="Calibri"/>
            </a:endParaRPr>
          </a:p>
          <a:p>
            <a:endParaRPr lang="en-IN" dirty="0"/>
          </a:p>
        </p:txBody>
      </p:sp>
    </p:spTree>
    <p:extLst>
      <p:ext uri="{BB962C8B-B14F-4D97-AF65-F5344CB8AC3E}">
        <p14:creationId xmlns:p14="http://schemas.microsoft.com/office/powerpoint/2010/main" val="3325262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F05C75-40E0-DF91-3D87-8CD6A91D3C67}"/>
              </a:ext>
            </a:extLst>
          </p:cNvPr>
          <p:cNvSpPr>
            <a:spLocks noGrp="1"/>
          </p:cNvSpPr>
          <p:nvPr>
            <p:ph idx="1"/>
          </p:nvPr>
        </p:nvSpPr>
        <p:spPr>
          <a:xfrm>
            <a:off x="677333" y="966651"/>
            <a:ext cx="10164837" cy="5074711"/>
          </a:xfrm>
        </p:spPr>
        <p:txBody>
          <a:bodyPr>
            <a:normAutofit lnSpcReduction="10000"/>
          </a:bodyPr>
          <a:lstStyle/>
          <a:p>
            <a:pPr marL="0" indent="0">
              <a:buNone/>
            </a:pPr>
            <a:r>
              <a:rPr lang="en-US" dirty="0">
                <a:ea typeface="+mn-lt"/>
                <a:cs typeface="+mn-lt"/>
              </a:rPr>
              <a:t>Calcium carbonate:</a:t>
            </a:r>
            <a:endParaRPr lang="en-US" dirty="0">
              <a:cs typeface="Calibri" panose="020F0502020204030204"/>
            </a:endParaRPr>
          </a:p>
          <a:p>
            <a:pPr marL="0" indent="0">
              <a:buNone/>
            </a:pPr>
            <a:r>
              <a:rPr lang="en-US" dirty="0">
                <a:ea typeface="+mn-lt"/>
                <a:cs typeface="+mn-lt"/>
              </a:rPr>
              <a:t>Formula:CaCO3</a:t>
            </a:r>
            <a:endParaRPr lang="en-US" dirty="0">
              <a:cs typeface="Calibri" panose="020F0502020204030204"/>
            </a:endParaRPr>
          </a:p>
          <a:p>
            <a:pPr marL="0" indent="0">
              <a:buNone/>
            </a:pPr>
            <a:r>
              <a:rPr lang="en-US" dirty="0">
                <a:ea typeface="+mn-lt"/>
                <a:cs typeface="+mn-lt"/>
              </a:rPr>
              <a:t>Synonym: precipitated chalk</a:t>
            </a:r>
            <a:endParaRPr lang="en-US" dirty="0">
              <a:cs typeface="Calibri" panose="020F0502020204030204"/>
            </a:endParaRPr>
          </a:p>
          <a:p>
            <a:pPr marL="0" indent="0">
              <a:buNone/>
            </a:pPr>
            <a:r>
              <a:rPr lang="en-US" dirty="0">
                <a:ea typeface="+mn-lt"/>
                <a:cs typeface="+mn-lt"/>
              </a:rPr>
              <a:t>Preparation:</a:t>
            </a:r>
            <a:endParaRPr lang="en-US" dirty="0">
              <a:cs typeface="Calibri" panose="020F0502020204030204"/>
            </a:endParaRPr>
          </a:p>
          <a:p>
            <a:r>
              <a:rPr lang="en-US" dirty="0">
                <a:ea typeface="+mn-lt"/>
                <a:cs typeface="+mn-lt"/>
              </a:rPr>
              <a:t>On commercial scale, calcium carbonate is obtained by mixing the boiling solutions of calcium chloride and sodium carbonate and allowing the resultant precipitate to settle down. The precipitate is collected on </a:t>
            </a:r>
            <a:r>
              <a:rPr lang="en-US" dirty="0" err="1">
                <a:ea typeface="+mn-lt"/>
                <a:cs typeface="+mn-lt"/>
              </a:rPr>
              <a:t>calicofilter</a:t>
            </a:r>
            <a:r>
              <a:rPr lang="en-US" dirty="0">
                <a:ea typeface="+mn-lt"/>
                <a:cs typeface="+mn-lt"/>
              </a:rPr>
              <a:t>, and washed with boiling water until it become free from chloride ions. Finally the precipitate is dried</a:t>
            </a:r>
            <a:endParaRPr lang="en-US" dirty="0">
              <a:cs typeface="Calibri" panose="020F0502020204030204"/>
            </a:endParaRPr>
          </a:p>
          <a:p>
            <a:pPr marL="0" indent="0">
              <a:buNone/>
            </a:pPr>
            <a:r>
              <a:rPr lang="en-US" dirty="0">
                <a:ea typeface="+mn-lt"/>
                <a:cs typeface="+mn-lt"/>
              </a:rPr>
              <a:t>Properties:</a:t>
            </a:r>
            <a:endParaRPr lang="en-US" dirty="0">
              <a:cs typeface="Calibri" panose="020F0502020204030204"/>
            </a:endParaRPr>
          </a:p>
          <a:p>
            <a:r>
              <a:rPr lang="en-US" dirty="0">
                <a:ea typeface="+mn-lt"/>
                <a:cs typeface="+mn-lt"/>
              </a:rPr>
              <a:t>It occurs as fine, white microcrystalline powder, </a:t>
            </a:r>
            <a:r>
              <a:rPr lang="en-US" dirty="0" err="1">
                <a:ea typeface="+mn-lt"/>
                <a:cs typeface="+mn-lt"/>
              </a:rPr>
              <a:t>odourless</a:t>
            </a:r>
            <a:r>
              <a:rPr lang="en-US" dirty="0">
                <a:ea typeface="+mn-lt"/>
                <a:cs typeface="+mn-lt"/>
              </a:rPr>
              <a:t>, </a:t>
            </a:r>
            <a:r>
              <a:rPr lang="en-US" dirty="0" err="1">
                <a:ea typeface="+mn-lt"/>
                <a:cs typeface="+mn-lt"/>
              </a:rPr>
              <a:t>tasteless.Insoluble</a:t>
            </a:r>
            <a:r>
              <a:rPr lang="en-US" dirty="0">
                <a:ea typeface="+mn-lt"/>
                <a:cs typeface="+mn-lt"/>
              </a:rPr>
              <a:t> in water and alcohol. It neutralizes acids with effervescence</a:t>
            </a:r>
            <a:endParaRPr lang="en-US" dirty="0"/>
          </a:p>
          <a:p>
            <a:r>
              <a:rPr lang="en-US" dirty="0">
                <a:ea typeface="+mn-lt"/>
                <a:cs typeface="+mn-lt"/>
              </a:rPr>
              <a:t>CaCO3+2HCl →  CaCl2+CO2↑+ H2O</a:t>
            </a:r>
            <a:endParaRPr lang="en-US" dirty="0"/>
          </a:p>
          <a:p>
            <a:pPr marL="0" indent="0">
              <a:buNone/>
            </a:pPr>
            <a:r>
              <a:rPr lang="en-US" dirty="0">
                <a:ea typeface="+mn-lt"/>
                <a:cs typeface="+mn-lt"/>
              </a:rPr>
              <a:t>Uses:</a:t>
            </a:r>
          </a:p>
          <a:p>
            <a:r>
              <a:rPr lang="en-US" dirty="0">
                <a:ea typeface="+mn-lt"/>
                <a:cs typeface="+mn-lt"/>
              </a:rPr>
              <a:t>Used as </a:t>
            </a:r>
            <a:r>
              <a:rPr lang="en-US" dirty="0" err="1">
                <a:ea typeface="+mn-lt"/>
                <a:cs typeface="+mn-lt"/>
              </a:rPr>
              <a:t>dentrifrice</a:t>
            </a:r>
            <a:r>
              <a:rPr lang="en-US" dirty="0">
                <a:ea typeface="+mn-lt"/>
                <a:cs typeface="+mn-lt"/>
              </a:rPr>
              <a:t> as it has mild abrasive property.as antacid.</a:t>
            </a:r>
          </a:p>
          <a:p>
            <a:endParaRPr lang="en-IN" dirty="0"/>
          </a:p>
        </p:txBody>
      </p:sp>
    </p:spTree>
    <p:extLst>
      <p:ext uri="{BB962C8B-B14F-4D97-AF65-F5344CB8AC3E}">
        <p14:creationId xmlns:p14="http://schemas.microsoft.com/office/powerpoint/2010/main" val="2498825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874B2A-5C35-633C-6BB3-227D7CE2587C}"/>
              </a:ext>
            </a:extLst>
          </p:cNvPr>
          <p:cNvSpPr>
            <a:spLocks noGrp="1"/>
          </p:cNvSpPr>
          <p:nvPr>
            <p:ph idx="1"/>
          </p:nvPr>
        </p:nvSpPr>
        <p:spPr>
          <a:xfrm>
            <a:off x="677334" y="627017"/>
            <a:ext cx="10661226" cy="5414345"/>
          </a:xfrm>
        </p:spPr>
        <p:txBody>
          <a:bodyPr>
            <a:normAutofit fontScale="92500" lnSpcReduction="10000"/>
          </a:bodyPr>
          <a:lstStyle/>
          <a:p>
            <a:r>
              <a:rPr lang="en-US" dirty="0">
                <a:ea typeface="+mn-lt"/>
                <a:cs typeface="+mn-lt"/>
              </a:rPr>
              <a:t>Zinc eugenol cement:</a:t>
            </a:r>
            <a:endParaRPr lang="en-US" dirty="0">
              <a:cs typeface="Calibri" panose="020F0502020204030204"/>
            </a:endParaRPr>
          </a:p>
          <a:p>
            <a:r>
              <a:rPr lang="en-US" dirty="0">
                <a:ea typeface="+mn-lt"/>
                <a:cs typeface="+mn-lt"/>
              </a:rPr>
              <a:t>Composition:</a:t>
            </a:r>
            <a:endParaRPr lang="en-US" dirty="0">
              <a:cs typeface="Calibri" panose="020F0502020204030204"/>
            </a:endParaRPr>
          </a:p>
          <a:p>
            <a:pPr marL="0" indent="0">
              <a:buNone/>
            </a:pPr>
            <a:r>
              <a:rPr lang="en-US" dirty="0">
                <a:ea typeface="+mn-lt"/>
                <a:cs typeface="+mn-lt"/>
              </a:rPr>
              <a:t>a.    Liquid:</a:t>
            </a:r>
            <a:endParaRPr lang="en-US" dirty="0">
              <a:cs typeface="Calibri" panose="020F0502020204030204"/>
            </a:endParaRPr>
          </a:p>
          <a:p>
            <a:r>
              <a:rPr lang="en-US" dirty="0">
                <a:ea typeface="+mn-lt"/>
                <a:cs typeface="+mn-lt"/>
              </a:rPr>
              <a:t>Eugenol (reacts with zinc oxide)</a:t>
            </a:r>
            <a:endParaRPr lang="en-US" dirty="0"/>
          </a:p>
          <a:p>
            <a:r>
              <a:rPr lang="en-US" dirty="0">
                <a:ea typeface="+mn-lt"/>
                <a:cs typeface="+mn-lt"/>
              </a:rPr>
              <a:t>Olive oil(plasticizer)</a:t>
            </a:r>
            <a:endParaRPr lang="en-US" dirty="0">
              <a:cs typeface="Calibri" panose="020F0502020204030204"/>
            </a:endParaRPr>
          </a:p>
          <a:p>
            <a:pPr marL="0" indent="0">
              <a:buNone/>
            </a:pPr>
            <a:r>
              <a:rPr lang="en-US" dirty="0">
                <a:ea typeface="+mn-lt"/>
                <a:cs typeface="+mn-lt"/>
              </a:rPr>
              <a:t>b.   Powder </a:t>
            </a:r>
          </a:p>
          <a:p>
            <a:r>
              <a:rPr lang="en-US" dirty="0">
                <a:ea typeface="+mn-lt"/>
                <a:cs typeface="+mn-lt"/>
              </a:rPr>
              <a:t>Zinc oxide(principal ingredient) Zinc stearate(accelerator, plasticizer) </a:t>
            </a:r>
            <a:endParaRPr lang="en-US" dirty="0"/>
          </a:p>
          <a:p>
            <a:r>
              <a:rPr lang="en-US" dirty="0">
                <a:ea typeface="+mn-lt"/>
                <a:cs typeface="+mn-lt"/>
              </a:rPr>
              <a:t>Zinc acetate(accelerator, improve strength) White rosin(to reduce brittleness of set cement)  </a:t>
            </a:r>
            <a:endParaRPr lang="en-US" dirty="0">
              <a:cs typeface="Calibri" panose="020F0502020204030204"/>
            </a:endParaRPr>
          </a:p>
          <a:p>
            <a:pPr marL="0" indent="0">
              <a:buNone/>
            </a:pPr>
            <a:r>
              <a:rPr lang="en-US" dirty="0">
                <a:ea typeface="+mn-lt"/>
                <a:cs typeface="+mn-lt"/>
              </a:rPr>
              <a:t>Properties:</a:t>
            </a:r>
            <a:endParaRPr lang="en-US" dirty="0">
              <a:cs typeface="Calibri" panose="020F0502020204030204"/>
            </a:endParaRPr>
          </a:p>
          <a:p>
            <a:r>
              <a:rPr lang="en-US" dirty="0">
                <a:ea typeface="+mn-lt"/>
                <a:cs typeface="+mn-lt"/>
              </a:rPr>
              <a:t>It is cement of low strength ,low abrasive resistance and low flow after setting, so it is used for temporary filling not more than few days</a:t>
            </a:r>
            <a:endParaRPr lang="en-US" dirty="0"/>
          </a:p>
          <a:p>
            <a:r>
              <a:rPr lang="en-US" dirty="0">
                <a:ea typeface="+mn-lt"/>
                <a:cs typeface="+mn-lt"/>
              </a:rPr>
              <a:t>It has adhesive effect on exposed dentin.it is least irritating than other dental cements</a:t>
            </a:r>
          </a:p>
          <a:p>
            <a:pPr marL="0" indent="0">
              <a:buNone/>
            </a:pPr>
            <a:r>
              <a:rPr lang="en-US" dirty="0">
                <a:ea typeface="+mn-lt"/>
                <a:cs typeface="+mn-lt"/>
              </a:rPr>
              <a:t>Uses:</a:t>
            </a:r>
            <a:endParaRPr lang="en-US" dirty="0">
              <a:cs typeface="Calibri" panose="020F0502020204030204"/>
            </a:endParaRPr>
          </a:p>
          <a:p>
            <a:r>
              <a:rPr lang="en-US" dirty="0">
                <a:ea typeface="+mn-lt"/>
                <a:cs typeface="+mn-lt"/>
              </a:rPr>
              <a:t>It is used as impression material during construction of complete dentures and is used in the </a:t>
            </a:r>
            <a:r>
              <a:rPr lang="en-US" dirty="0" err="1">
                <a:ea typeface="+mn-lt"/>
                <a:cs typeface="+mn-lt"/>
              </a:rPr>
              <a:t>mucostatic</a:t>
            </a:r>
            <a:r>
              <a:rPr lang="en-US" dirty="0">
                <a:ea typeface="+mn-lt"/>
                <a:cs typeface="+mn-lt"/>
              </a:rPr>
              <a:t> technique of taking impressions.</a:t>
            </a:r>
            <a:endParaRPr lang="en-US" dirty="0"/>
          </a:p>
          <a:p>
            <a:endParaRPr lang="en-IN" dirty="0"/>
          </a:p>
        </p:txBody>
      </p:sp>
    </p:spTree>
    <p:extLst>
      <p:ext uri="{BB962C8B-B14F-4D97-AF65-F5344CB8AC3E}">
        <p14:creationId xmlns:p14="http://schemas.microsoft.com/office/powerpoint/2010/main" val="221985485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TotalTime>
  <Words>1177</Words>
  <Application>Microsoft Office PowerPoint</Application>
  <PresentationFormat>Widescreen</PresentationFormat>
  <Paragraphs>80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Trebuchet MS</vt:lpstr>
      <vt:lpstr>Wingdings 3</vt:lpstr>
      <vt:lpstr>Facet</vt:lpstr>
      <vt:lpstr>LESSON 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8</dc:title>
  <dc:creator>AlekyA Reddy</dc:creator>
  <cp:lastModifiedBy>AlekyA Reddy</cp:lastModifiedBy>
  <cp:revision>1</cp:revision>
  <dcterms:created xsi:type="dcterms:W3CDTF">2022-06-08T08:11:09Z</dcterms:created>
  <dcterms:modified xsi:type="dcterms:W3CDTF">2022-06-08T08:14:23Z</dcterms:modified>
</cp:coreProperties>
</file>