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E8AA46E3-B1E6-4DAF-9C8F-4BC0F0855B9E}"/>
    <pc:docChg chg="custSel addSld delSld modSld">
      <pc:chgData name="AlekyA Reddy" userId="d188a01749e1e24c" providerId="LiveId" clId="{E8AA46E3-B1E6-4DAF-9C8F-4BC0F0855B9E}" dt="2022-06-08T06:04:57.203" v="46" actId="14100"/>
      <pc:docMkLst>
        <pc:docMk/>
      </pc:docMkLst>
      <pc:sldChg chg="new del">
        <pc:chgData name="AlekyA Reddy" userId="d188a01749e1e24c" providerId="LiveId" clId="{E8AA46E3-B1E6-4DAF-9C8F-4BC0F0855B9E}" dt="2022-06-08T06:01:42.809" v="8" actId="47"/>
        <pc:sldMkLst>
          <pc:docMk/>
          <pc:sldMk cId="2412900947" sldId="256"/>
        </pc:sldMkLst>
      </pc:sldChg>
      <pc:sldChg chg="modSp new mod">
        <pc:chgData name="AlekyA Reddy" userId="d188a01749e1e24c" providerId="LiveId" clId="{E8AA46E3-B1E6-4DAF-9C8F-4BC0F0855B9E}" dt="2022-06-08T06:04:57.203" v="46" actId="14100"/>
        <pc:sldMkLst>
          <pc:docMk/>
          <pc:sldMk cId="1615866394" sldId="257"/>
        </pc:sldMkLst>
        <pc:spChg chg="mod">
          <ac:chgData name="AlekyA Reddy" userId="d188a01749e1e24c" providerId="LiveId" clId="{E8AA46E3-B1E6-4DAF-9C8F-4BC0F0855B9E}" dt="2022-06-08T06:04:57.203" v="46" actId="14100"/>
          <ac:spMkLst>
            <pc:docMk/>
            <pc:sldMk cId="1615866394" sldId="257"/>
            <ac:spMk id="2" creationId="{9B170FED-15F5-78A5-D2F0-EAC7E9FC58E0}"/>
          </ac:spMkLst>
        </pc:spChg>
        <pc:spChg chg="mod">
          <ac:chgData name="AlekyA Reddy" userId="d188a01749e1e24c" providerId="LiveId" clId="{E8AA46E3-B1E6-4DAF-9C8F-4BC0F0855B9E}" dt="2022-06-08T06:02:41.294" v="18" actId="14100"/>
          <ac:spMkLst>
            <pc:docMk/>
            <pc:sldMk cId="1615866394" sldId="257"/>
            <ac:spMk id="3" creationId="{6BEA79DA-56A7-BA02-A545-BCC50300FE05}"/>
          </ac:spMkLst>
        </pc:spChg>
      </pc:sldChg>
      <pc:sldChg chg="delSp modSp new mod">
        <pc:chgData name="AlekyA Reddy" userId="d188a01749e1e24c" providerId="LiveId" clId="{E8AA46E3-B1E6-4DAF-9C8F-4BC0F0855B9E}" dt="2022-06-08T06:02:35.060" v="16" actId="14100"/>
        <pc:sldMkLst>
          <pc:docMk/>
          <pc:sldMk cId="4058929718" sldId="258"/>
        </pc:sldMkLst>
        <pc:spChg chg="del mod">
          <ac:chgData name="AlekyA Reddy" userId="d188a01749e1e24c" providerId="LiveId" clId="{E8AA46E3-B1E6-4DAF-9C8F-4BC0F0855B9E}" dt="2022-06-08T06:02:27.804" v="13" actId="478"/>
          <ac:spMkLst>
            <pc:docMk/>
            <pc:sldMk cId="4058929718" sldId="258"/>
            <ac:spMk id="2" creationId="{305765CD-8F8D-44E9-E22C-E6FCCA313EBA}"/>
          </ac:spMkLst>
        </pc:spChg>
        <pc:spChg chg="mod">
          <ac:chgData name="AlekyA Reddy" userId="d188a01749e1e24c" providerId="LiveId" clId="{E8AA46E3-B1E6-4DAF-9C8F-4BC0F0855B9E}" dt="2022-06-08T06:02:35.060" v="16" actId="14100"/>
          <ac:spMkLst>
            <pc:docMk/>
            <pc:sldMk cId="4058929718" sldId="258"/>
            <ac:spMk id="3" creationId="{EAF8BBA8-D7D6-10D9-EB11-12BCE104B07D}"/>
          </ac:spMkLst>
        </pc:spChg>
      </pc:sldChg>
      <pc:sldChg chg="modSp new mod">
        <pc:chgData name="AlekyA Reddy" userId="d188a01749e1e24c" providerId="LiveId" clId="{E8AA46E3-B1E6-4DAF-9C8F-4BC0F0855B9E}" dt="2022-06-08T06:02:53.411" v="19"/>
        <pc:sldMkLst>
          <pc:docMk/>
          <pc:sldMk cId="1952771767" sldId="259"/>
        </pc:sldMkLst>
        <pc:spChg chg="mod">
          <ac:chgData name="AlekyA Reddy" userId="d188a01749e1e24c" providerId="LiveId" clId="{E8AA46E3-B1E6-4DAF-9C8F-4BC0F0855B9E}" dt="2022-06-08T06:01:46.861" v="9"/>
          <ac:spMkLst>
            <pc:docMk/>
            <pc:sldMk cId="1952771767" sldId="259"/>
            <ac:spMk id="2" creationId="{0760D3E6-7A98-E683-FD3C-0CFC8418FFF3}"/>
          </ac:spMkLst>
        </pc:spChg>
        <pc:spChg chg="mod">
          <ac:chgData name="AlekyA Reddy" userId="d188a01749e1e24c" providerId="LiveId" clId="{E8AA46E3-B1E6-4DAF-9C8F-4BC0F0855B9E}" dt="2022-06-08T06:02:53.411" v="19"/>
          <ac:spMkLst>
            <pc:docMk/>
            <pc:sldMk cId="1952771767" sldId="259"/>
            <ac:spMk id="3" creationId="{A25CD1A3-78B1-FE86-BDDA-A916A3D84D6A}"/>
          </ac:spMkLst>
        </pc:spChg>
      </pc:sldChg>
      <pc:sldChg chg="delSp modSp new mod">
        <pc:chgData name="AlekyA Reddy" userId="d188a01749e1e24c" providerId="LiveId" clId="{E8AA46E3-B1E6-4DAF-9C8F-4BC0F0855B9E}" dt="2022-06-08T06:03:11.826" v="22" actId="14100"/>
        <pc:sldMkLst>
          <pc:docMk/>
          <pc:sldMk cId="852490492" sldId="260"/>
        </pc:sldMkLst>
        <pc:spChg chg="del mod">
          <ac:chgData name="AlekyA Reddy" userId="d188a01749e1e24c" providerId="LiveId" clId="{E8AA46E3-B1E6-4DAF-9C8F-4BC0F0855B9E}" dt="2022-06-08T06:03:08.089" v="21" actId="478"/>
          <ac:spMkLst>
            <pc:docMk/>
            <pc:sldMk cId="852490492" sldId="260"/>
            <ac:spMk id="2" creationId="{5AB51D84-0C91-E828-0A62-42C0C19932B6}"/>
          </ac:spMkLst>
        </pc:spChg>
        <pc:spChg chg="mod">
          <ac:chgData name="AlekyA Reddy" userId="d188a01749e1e24c" providerId="LiveId" clId="{E8AA46E3-B1E6-4DAF-9C8F-4BC0F0855B9E}" dt="2022-06-08T06:03:11.826" v="22" actId="14100"/>
          <ac:spMkLst>
            <pc:docMk/>
            <pc:sldMk cId="852490492" sldId="260"/>
            <ac:spMk id="3" creationId="{8693DC6F-E6A5-13A4-38AA-7FD7A217BEE4}"/>
          </ac:spMkLst>
        </pc:spChg>
      </pc:sldChg>
      <pc:sldChg chg="addSp delSp modSp new mod">
        <pc:chgData name="AlekyA Reddy" userId="d188a01749e1e24c" providerId="LiveId" clId="{E8AA46E3-B1E6-4DAF-9C8F-4BC0F0855B9E}" dt="2022-06-08T06:03:55.889" v="29" actId="14100"/>
        <pc:sldMkLst>
          <pc:docMk/>
          <pc:sldMk cId="3954302693" sldId="261"/>
        </pc:sldMkLst>
        <pc:spChg chg="mod">
          <ac:chgData name="AlekyA Reddy" userId="d188a01749e1e24c" providerId="LiveId" clId="{E8AA46E3-B1E6-4DAF-9C8F-4BC0F0855B9E}" dt="2022-06-08T06:03:31.316" v="24" actId="1076"/>
          <ac:spMkLst>
            <pc:docMk/>
            <pc:sldMk cId="3954302693" sldId="261"/>
            <ac:spMk id="2" creationId="{DC7AA891-5E91-1AC6-179F-D9900B5EEA73}"/>
          </ac:spMkLst>
        </pc:spChg>
        <pc:spChg chg="del mod">
          <ac:chgData name="AlekyA Reddy" userId="d188a01749e1e24c" providerId="LiveId" clId="{E8AA46E3-B1E6-4DAF-9C8F-4BC0F0855B9E}" dt="2022-06-08T06:03:47.926" v="25"/>
          <ac:spMkLst>
            <pc:docMk/>
            <pc:sldMk cId="3954302693" sldId="261"/>
            <ac:spMk id="3" creationId="{D82D4A75-1534-E621-170E-D2C96DDC8354}"/>
          </ac:spMkLst>
        </pc:spChg>
        <pc:graphicFrameChg chg="add mod modGraphic">
          <ac:chgData name="AlekyA Reddy" userId="d188a01749e1e24c" providerId="LiveId" clId="{E8AA46E3-B1E6-4DAF-9C8F-4BC0F0855B9E}" dt="2022-06-08T06:03:55.889" v="29" actId="14100"/>
          <ac:graphicFrameMkLst>
            <pc:docMk/>
            <pc:sldMk cId="3954302693" sldId="261"/>
            <ac:graphicFrameMk id="4" creationId="{0FF8B0C0-04C8-3868-80FD-296ADDD25991}"/>
          </ac:graphicFrameMkLst>
        </pc:graphicFrameChg>
      </pc:sldChg>
      <pc:sldChg chg="addSp delSp modSp new mod">
        <pc:chgData name="AlekyA Reddy" userId="d188a01749e1e24c" providerId="LiveId" clId="{E8AA46E3-B1E6-4DAF-9C8F-4BC0F0855B9E}" dt="2022-06-08T06:04:28.595" v="35" actId="14100"/>
        <pc:sldMkLst>
          <pc:docMk/>
          <pc:sldMk cId="2365365378" sldId="262"/>
        </pc:sldMkLst>
        <pc:spChg chg="mod">
          <ac:chgData name="AlekyA Reddy" userId="d188a01749e1e24c" providerId="LiveId" clId="{E8AA46E3-B1E6-4DAF-9C8F-4BC0F0855B9E}" dt="2022-06-08T06:04:11.376" v="30"/>
          <ac:spMkLst>
            <pc:docMk/>
            <pc:sldMk cId="2365365378" sldId="262"/>
            <ac:spMk id="2" creationId="{A03C2841-54A5-BB33-39F4-8C14F0BA5A0C}"/>
          </ac:spMkLst>
        </pc:spChg>
        <pc:spChg chg="del mod">
          <ac:chgData name="AlekyA Reddy" userId="d188a01749e1e24c" providerId="LiveId" clId="{E8AA46E3-B1E6-4DAF-9C8F-4BC0F0855B9E}" dt="2022-06-08T06:04:18.199" v="31"/>
          <ac:spMkLst>
            <pc:docMk/>
            <pc:sldMk cId="2365365378" sldId="262"/>
            <ac:spMk id="3" creationId="{EF643DC2-9225-BF34-180A-159D6C376799}"/>
          </ac:spMkLst>
        </pc:spChg>
        <pc:graphicFrameChg chg="add mod modGraphic">
          <ac:chgData name="AlekyA Reddy" userId="d188a01749e1e24c" providerId="LiveId" clId="{E8AA46E3-B1E6-4DAF-9C8F-4BC0F0855B9E}" dt="2022-06-08T06:04:28.595" v="35" actId="14100"/>
          <ac:graphicFrameMkLst>
            <pc:docMk/>
            <pc:sldMk cId="2365365378" sldId="262"/>
            <ac:graphicFrameMk id="4" creationId="{CC1153C1-80A4-FA99-859B-B9013B3C584F}"/>
          </ac:graphicFrameMkLst>
        </pc:graphicFrameChg>
      </pc:sldChg>
      <pc:sldChg chg="modSp new mod">
        <pc:chgData name="AlekyA Reddy" userId="d188a01749e1e24c" providerId="LiveId" clId="{E8AA46E3-B1E6-4DAF-9C8F-4BC0F0855B9E}" dt="2022-06-08T06:04:39.919" v="36"/>
        <pc:sldMkLst>
          <pc:docMk/>
          <pc:sldMk cId="498318940" sldId="263"/>
        </pc:sldMkLst>
        <pc:spChg chg="mod">
          <ac:chgData name="AlekyA Reddy" userId="d188a01749e1e24c" providerId="LiveId" clId="{E8AA46E3-B1E6-4DAF-9C8F-4BC0F0855B9E}" dt="2022-06-08T06:01:46.861" v="9"/>
          <ac:spMkLst>
            <pc:docMk/>
            <pc:sldMk cId="498318940" sldId="263"/>
            <ac:spMk id="2" creationId="{5C54A1CC-89D6-8F9E-C225-2FE73CD4ACEE}"/>
          </ac:spMkLst>
        </pc:spChg>
        <pc:spChg chg="mod">
          <ac:chgData name="AlekyA Reddy" userId="d188a01749e1e24c" providerId="LiveId" clId="{E8AA46E3-B1E6-4DAF-9C8F-4BC0F0855B9E}" dt="2022-06-08T06:04:39.919" v="36"/>
          <ac:spMkLst>
            <pc:docMk/>
            <pc:sldMk cId="498318940" sldId="263"/>
            <ac:spMk id="3" creationId="{B38FC170-93F6-0571-0CA4-31644020B9D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A0AB34A6-400C-4EE9-AD3D-8991815D0710}" type="datetimeFigureOut">
              <a:rPr lang="en-IN" smtClean="0"/>
              <a:t>08-06-2022</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3536451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AB34A6-400C-4EE9-AD3D-8991815D0710}"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4217188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B34A6-400C-4EE9-AD3D-8991815D0710}"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3524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AB34A6-400C-4EE9-AD3D-8991815D0710}"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392555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AB34A6-400C-4EE9-AD3D-8991815D0710}"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3712248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AB34A6-400C-4EE9-AD3D-8991815D0710}"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4076179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B34A6-400C-4EE9-AD3D-8991815D0710}"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757985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B34A6-400C-4EE9-AD3D-8991815D0710}"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1666563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B34A6-400C-4EE9-AD3D-8991815D0710}"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2060658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B34A6-400C-4EE9-AD3D-8991815D0710}"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3781807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0AB34A6-400C-4EE9-AD3D-8991815D0710}"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913309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0AB34A6-400C-4EE9-AD3D-8991815D0710}"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2140994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B34A6-400C-4EE9-AD3D-8991815D0710}"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2411044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0AB34A6-400C-4EE9-AD3D-8991815D0710}"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1080170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0AB34A6-400C-4EE9-AD3D-8991815D0710}" type="datetimeFigureOut">
              <a:rPr lang="en-IN" smtClean="0"/>
              <a:t>08-06-2022</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2821905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A0AB34A6-400C-4EE9-AD3D-8991815D0710}"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1902513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A0AB34A6-400C-4EE9-AD3D-8991815D0710}"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AF5ADCA-BFA0-400B-9410-8F3D76C34309}" type="slidenum">
              <a:rPr lang="en-IN" smtClean="0"/>
              <a:t>‹#›</a:t>
            </a:fld>
            <a:endParaRPr lang="en-IN"/>
          </a:p>
        </p:txBody>
      </p:sp>
    </p:spTree>
    <p:extLst>
      <p:ext uri="{BB962C8B-B14F-4D97-AF65-F5344CB8AC3E}">
        <p14:creationId xmlns:p14="http://schemas.microsoft.com/office/powerpoint/2010/main" val="4256259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A0AB34A6-400C-4EE9-AD3D-8991815D0710}" type="datetimeFigureOut">
              <a:rPr lang="en-IN" smtClean="0"/>
              <a:t>08-06-2022</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1AF5ADCA-BFA0-400B-9410-8F3D76C34309}" type="slidenum">
              <a:rPr lang="en-IN" smtClean="0"/>
              <a:t>‹#›</a:t>
            </a:fld>
            <a:endParaRPr lang="en-IN"/>
          </a:p>
        </p:txBody>
      </p:sp>
    </p:spTree>
    <p:extLst>
      <p:ext uri="{BB962C8B-B14F-4D97-AF65-F5344CB8AC3E}">
        <p14:creationId xmlns:p14="http://schemas.microsoft.com/office/powerpoint/2010/main" val="24429871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70FED-15F5-78A5-D2F0-EAC7E9FC58E0}"/>
              </a:ext>
            </a:extLst>
          </p:cNvPr>
          <p:cNvSpPr>
            <a:spLocks noGrp="1"/>
          </p:cNvSpPr>
          <p:nvPr>
            <p:ph type="title"/>
          </p:nvPr>
        </p:nvSpPr>
        <p:spPr>
          <a:xfrm>
            <a:off x="1154954" y="973667"/>
            <a:ext cx="8761413" cy="1273143"/>
          </a:xfrm>
        </p:spPr>
        <p:txBody>
          <a:bodyPr/>
          <a:lstStyle/>
          <a:p>
            <a:r>
              <a:rPr lang="en-US" b="1" dirty="0">
                <a:latin typeface="Times New Roman"/>
                <a:ea typeface="+mn-lt"/>
                <a:cs typeface="+mn-lt"/>
              </a:rPr>
              <a:t>LESSON 7</a:t>
            </a:r>
            <a:br>
              <a:rPr lang="en-US" b="1" dirty="0">
                <a:latin typeface="Times New Roman"/>
                <a:ea typeface="+mn-lt"/>
                <a:cs typeface="+mn-lt"/>
              </a:rPr>
            </a:br>
            <a:r>
              <a:rPr lang="en-US" b="1" dirty="0">
                <a:latin typeface="Times New Roman"/>
                <a:ea typeface="+mn-lt"/>
                <a:cs typeface="+mn-lt"/>
              </a:rPr>
              <a:t>LIMIT TEST OF LEAD AS PER I.P &amp; U.S.P:</a:t>
            </a:r>
            <a:br>
              <a:rPr lang="en-US" b="1" dirty="0">
                <a:latin typeface="Times New Roman"/>
                <a:cs typeface="Times New Roman"/>
              </a:rPr>
            </a:br>
            <a:endParaRPr lang="en-IN" dirty="0"/>
          </a:p>
        </p:txBody>
      </p:sp>
      <p:sp>
        <p:nvSpPr>
          <p:cNvPr id="3" name="Content Placeholder 2">
            <a:extLst>
              <a:ext uri="{FF2B5EF4-FFF2-40B4-BE49-F238E27FC236}">
                <a16:creationId xmlns:a16="http://schemas.microsoft.com/office/drawing/2014/main" id="{6BEA79DA-56A7-BA02-A545-BCC50300FE05}"/>
              </a:ext>
            </a:extLst>
          </p:cNvPr>
          <p:cNvSpPr>
            <a:spLocks noGrp="1"/>
          </p:cNvSpPr>
          <p:nvPr>
            <p:ph idx="1"/>
          </p:nvPr>
        </p:nvSpPr>
        <p:spPr>
          <a:xfrm>
            <a:off x="627018" y="2603500"/>
            <a:ext cx="10972800" cy="3416300"/>
          </a:xfrm>
        </p:spPr>
        <p:txBody>
          <a:bodyPr/>
          <a:lstStyle/>
          <a:p>
            <a:pPr marL="0" indent="0">
              <a:buNone/>
            </a:pPr>
            <a:r>
              <a:rPr lang="en-US" dirty="0">
                <a:latin typeface="Times New Roman"/>
                <a:ea typeface="+mn-lt"/>
                <a:cs typeface="+mn-lt"/>
              </a:rPr>
              <a:t>Principle: There are two methods for limit test for lead which includes</a:t>
            </a:r>
            <a:endParaRPr lang="en-US" dirty="0">
              <a:latin typeface="Times New Roman"/>
              <a:cs typeface="Times New Roman"/>
            </a:endParaRPr>
          </a:p>
          <a:p>
            <a:pPr marL="0" indent="0">
              <a:buNone/>
            </a:pPr>
            <a:r>
              <a:rPr lang="en-US" dirty="0">
                <a:latin typeface="Times New Roman"/>
                <a:ea typeface="+mn-lt"/>
                <a:cs typeface="+mn-lt"/>
              </a:rPr>
              <a:t>I.P/U.S.P Method: It depends on the reaction involved between lead and dithizone (diphenyl thiocarbazone) which leads to the formation of lead </a:t>
            </a:r>
            <a:r>
              <a:rPr lang="en-US" dirty="0" err="1">
                <a:latin typeface="Times New Roman"/>
                <a:ea typeface="+mn-lt"/>
                <a:cs typeface="+mn-lt"/>
              </a:rPr>
              <a:t>dithizonate</a:t>
            </a:r>
            <a:r>
              <a:rPr lang="en-US" dirty="0">
                <a:latin typeface="Times New Roman"/>
                <a:ea typeface="+mn-lt"/>
                <a:cs typeface="+mn-lt"/>
              </a:rPr>
              <a:t>. </a:t>
            </a:r>
            <a:r>
              <a:rPr lang="en-US" dirty="0" err="1">
                <a:latin typeface="Times New Roman"/>
                <a:ea typeface="+mn-lt"/>
                <a:cs typeface="+mn-lt"/>
              </a:rPr>
              <a:t>Nesslers</a:t>
            </a:r>
            <a:r>
              <a:rPr lang="en-US" dirty="0">
                <a:latin typeface="Times New Roman"/>
                <a:ea typeface="+mn-lt"/>
                <a:cs typeface="+mn-lt"/>
              </a:rPr>
              <a:t> cylinders are not used in this test. Separating funnels are used for double extraction purpose</a:t>
            </a:r>
            <a:endParaRPr lang="en-US" dirty="0">
              <a:latin typeface="Times New Roman"/>
            </a:endParaRPr>
          </a:p>
          <a:p>
            <a:endParaRPr lang="en-IN" dirty="0"/>
          </a:p>
        </p:txBody>
      </p:sp>
    </p:spTree>
    <p:extLst>
      <p:ext uri="{BB962C8B-B14F-4D97-AF65-F5344CB8AC3E}">
        <p14:creationId xmlns:p14="http://schemas.microsoft.com/office/powerpoint/2010/main" val="1615866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F8BBA8-D7D6-10D9-EB11-12BCE104B07D}"/>
              </a:ext>
            </a:extLst>
          </p:cNvPr>
          <p:cNvSpPr>
            <a:spLocks noGrp="1"/>
          </p:cNvSpPr>
          <p:nvPr>
            <p:ph idx="1"/>
          </p:nvPr>
        </p:nvSpPr>
        <p:spPr>
          <a:xfrm>
            <a:off x="677625" y="2603500"/>
            <a:ext cx="11026695" cy="3416300"/>
          </a:xfrm>
        </p:spPr>
        <p:txBody>
          <a:bodyPr/>
          <a:lstStyle/>
          <a:p>
            <a:r>
              <a:rPr lang="en-US" dirty="0">
                <a:latin typeface="Times New Roman"/>
                <a:ea typeface="+mn-lt"/>
                <a:cs typeface="+mn-lt"/>
              </a:rPr>
              <a:t>Dithizone forms green </a:t>
            </a:r>
            <a:r>
              <a:rPr lang="en-US" dirty="0" err="1">
                <a:latin typeface="Times New Roman"/>
                <a:ea typeface="+mn-lt"/>
                <a:cs typeface="+mn-lt"/>
              </a:rPr>
              <a:t>coloured</a:t>
            </a:r>
            <a:r>
              <a:rPr lang="en-US" dirty="0">
                <a:latin typeface="Times New Roman"/>
                <a:ea typeface="+mn-lt"/>
                <a:cs typeface="+mn-lt"/>
              </a:rPr>
              <a:t> solution of dithizone-chloroform extraction solution because dithizone is soluble in chloroform and this solution is used as a quantitative method for extraction of lead impurity from alkaline aqueous solution of test substance. The final product, lead </a:t>
            </a:r>
            <a:r>
              <a:rPr lang="en-US" dirty="0" err="1">
                <a:latin typeface="Times New Roman"/>
                <a:ea typeface="+mn-lt"/>
                <a:cs typeface="+mn-lt"/>
              </a:rPr>
              <a:t>dithizonate</a:t>
            </a:r>
            <a:r>
              <a:rPr lang="en-US" dirty="0">
                <a:latin typeface="Times New Roman"/>
                <a:ea typeface="+mn-lt"/>
                <a:cs typeface="+mn-lt"/>
              </a:rPr>
              <a:t>, in chloroform is red in </a:t>
            </a:r>
            <a:r>
              <a:rPr lang="en-US" dirty="0" err="1">
                <a:latin typeface="Times New Roman"/>
                <a:ea typeface="+mn-lt"/>
                <a:cs typeface="+mn-lt"/>
              </a:rPr>
              <a:t>colour</a:t>
            </a:r>
            <a:r>
              <a:rPr lang="en-US" dirty="0">
                <a:latin typeface="Times New Roman"/>
                <a:ea typeface="+mn-lt"/>
                <a:cs typeface="+mn-lt"/>
              </a:rPr>
              <a:t> and the mixture of lead </a:t>
            </a:r>
            <a:r>
              <a:rPr lang="en-US" dirty="0" err="1">
                <a:latin typeface="Times New Roman"/>
                <a:ea typeface="+mn-lt"/>
                <a:cs typeface="+mn-lt"/>
              </a:rPr>
              <a:t>dithizonate</a:t>
            </a:r>
            <a:r>
              <a:rPr lang="en-US" dirty="0">
                <a:latin typeface="Times New Roman"/>
                <a:ea typeface="+mn-lt"/>
                <a:cs typeface="+mn-lt"/>
              </a:rPr>
              <a:t> (red) and dithizone chloroform (green) forms a violet </a:t>
            </a:r>
            <a:r>
              <a:rPr lang="en-US" dirty="0" err="1">
                <a:latin typeface="Times New Roman"/>
                <a:ea typeface="+mn-lt"/>
                <a:cs typeface="+mn-lt"/>
              </a:rPr>
              <a:t>colour</a:t>
            </a:r>
            <a:r>
              <a:rPr lang="en-US" dirty="0">
                <a:latin typeface="Times New Roman"/>
                <a:ea typeface="+mn-lt"/>
                <a:cs typeface="+mn-lt"/>
              </a:rPr>
              <a:t> and the intensity of this violet </a:t>
            </a:r>
            <a:r>
              <a:rPr lang="en-US" dirty="0" err="1">
                <a:latin typeface="Times New Roman"/>
                <a:ea typeface="+mn-lt"/>
                <a:cs typeface="+mn-lt"/>
              </a:rPr>
              <a:t>colour</a:t>
            </a:r>
            <a:r>
              <a:rPr lang="en-US" dirty="0">
                <a:latin typeface="Times New Roman"/>
                <a:ea typeface="+mn-lt"/>
                <a:cs typeface="+mn-lt"/>
              </a:rPr>
              <a:t> produced in chloroform is compared with the standard solution .It should not be more than the standard solution</a:t>
            </a:r>
            <a:endParaRPr lang="en-US" dirty="0">
              <a:latin typeface="Times New Roman"/>
            </a:endParaRPr>
          </a:p>
          <a:p>
            <a:endParaRPr lang="en-IN" dirty="0"/>
          </a:p>
        </p:txBody>
      </p:sp>
    </p:spTree>
    <p:extLst>
      <p:ext uri="{BB962C8B-B14F-4D97-AF65-F5344CB8AC3E}">
        <p14:creationId xmlns:p14="http://schemas.microsoft.com/office/powerpoint/2010/main" val="4058929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0D3E6-7A98-E683-FD3C-0CFC8418FFF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25CD1A3-78B1-FE86-BDDA-A916A3D84D6A}"/>
              </a:ext>
            </a:extLst>
          </p:cNvPr>
          <p:cNvSpPr>
            <a:spLocks noGrp="1"/>
          </p:cNvSpPr>
          <p:nvPr>
            <p:ph idx="1"/>
          </p:nvPr>
        </p:nvSpPr>
        <p:spPr/>
        <p:txBody>
          <a:bodyPr/>
          <a:lstStyle/>
          <a:p>
            <a:pPr marL="0" indent="0">
              <a:buNone/>
            </a:pPr>
            <a:r>
              <a:rPr lang="en-US" dirty="0">
                <a:latin typeface="Times New Roman"/>
                <a:ea typeface="+mn-lt"/>
                <a:cs typeface="+mn-lt"/>
              </a:rPr>
              <a:t>B.P. Method:</a:t>
            </a:r>
            <a:endParaRPr lang="en-US" dirty="0">
              <a:latin typeface="Times New Roman"/>
              <a:cs typeface="Times New Roman"/>
            </a:endParaRPr>
          </a:p>
          <a:p>
            <a:r>
              <a:rPr lang="en-US" dirty="0">
                <a:latin typeface="Times New Roman"/>
                <a:ea typeface="+mn-lt"/>
                <a:cs typeface="+mn-lt"/>
              </a:rPr>
              <a:t>In this method, lead salts are treated with sodium </a:t>
            </a:r>
            <a:r>
              <a:rPr lang="en-US" dirty="0" err="1">
                <a:latin typeface="Times New Roman"/>
                <a:ea typeface="+mn-lt"/>
                <a:cs typeface="+mn-lt"/>
              </a:rPr>
              <a:t>sulphide</a:t>
            </a:r>
            <a:r>
              <a:rPr lang="en-US" dirty="0">
                <a:latin typeface="Times New Roman"/>
                <a:ea typeface="+mn-lt"/>
                <a:cs typeface="+mn-lt"/>
              </a:rPr>
              <a:t> which results in formation of black precipitate of lead </a:t>
            </a:r>
            <a:r>
              <a:rPr lang="en-US" dirty="0" err="1">
                <a:latin typeface="Times New Roman"/>
                <a:ea typeface="+mn-lt"/>
                <a:cs typeface="+mn-lt"/>
              </a:rPr>
              <a:t>sulphide</a:t>
            </a:r>
            <a:r>
              <a:rPr lang="en-US" dirty="0">
                <a:latin typeface="Times New Roman"/>
                <a:ea typeface="+mn-lt"/>
                <a:cs typeface="+mn-lt"/>
              </a:rPr>
              <a:t>. </a:t>
            </a:r>
            <a:r>
              <a:rPr lang="en-US" dirty="0" err="1">
                <a:latin typeface="Times New Roman"/>
                <a:ea typeface="+mn-lt"/>
                <a:cs typeface="+mn-lt"/>
              </a:rPr>
              <a:t>However,even</a:t>
            </a:r>
            <a:r>
              <a:rPr lang="en-US" dirty="0">
                <a:latin typeface="Times New Roman"/>
                <a:ea typeface="+mn-lt"/>
                <a:cs typeface="+mn-lt"/>
              </a:rPr>
              <a:t> very dilute solution gives brown precipitate with sodium </a:t>
            </a:r>
            <a:r>
              <a:rPr lang="en-US" dirty="0" err="1">
                <a:latin typeface="Times New Roman"/>
                <a:ea typeface="+mn-lt"/>
                <a:cs typeface="+mn-lt"/>
              </a:rPr>
              <a:t>sulphide</a:t>
            </a:r>
            <a:r>
              <a:rPr lang="en-US" dirty="0">
                <a:latin typeface="Times New Roman"/>
                <a:ea typeface="+mn-lt"/>
                <a:cs typeface="+mn-lt"/>
              </a:rPr>
              <a:t> solution.</a:t>
            </a:r>
            <a:endParaRPr lang="en-US" dirty="0">
              <a:latin typeface="Times New Roman"/>
              <a:cs typeface="Times New Roman"/>
            </a:endParaRPr>
          </a:p>
          <a:p>
            <a:r>
              <a:rPr lang="en-US" dirty="0">
                <a:latin typeface="Times New Roman"/>
                <a:ea typeface="+mn-lt"/>
                <a:cs typeface="+mn-lt"/>
              </a:rPr>
              <a:t>Metals like copper and iron may interfere by producing black precipitate/brown </a:t>
            </a:r>
            <a:r>
              <a:rPr lang="en-US" dirty="0" err="1">
                <a:latin typeface="Times New Roman"/>
                <a:ea typeface="+mn-lt"/>
                <a:cs typeface="+mn-lt"/>
              </a:rPr>
              <a:t>colour</a:t>
            </a:r>
            <a:r>
              <a:rPr lang="en-US" dirty="0">
                <a:latin typeface="Times New Roman"/>
                <a:ea typeface="+mn-lt"/>
                <a:cs typeface="+mn-lt"/>
              </a:rPr>
              <a:t> by reacting with sodium </a:t>
            </a:r>
            <a:r>
              <a:rPr lang="en-US" dirty="0" err="1">
                <a:latin typeface="Times New Roman"/>
                <a:ea typeface="+mn-lt"/>
                <a:cs typeface="+mn-lt"/>
              </a:rPr>
              <a:t>sulphide</a:t>
            </a:r>
            <a:r>
              <a:rPr lang="en-US" dirty="0">
                <a:latin typeface="Times New Roman"/>
                <a:ea typeface="+mn-lt"/>
                <a:cs typeface="+mn-lt"/>
              </a:rPr>
              <a:t>. To overcome such problem, the test is carried out in the presence of NH3 and KCN which forms complex with cyanide and which further prevents the precipitation of copper and iron as </a:t>
            </a:r>
            <a:r>
              <a:rPr lang="en-US" dirty="0" err="1">
                <a:latin typeface="Times New Roman"/>
                <a:ea typeface="+mn-lt"/>
                <a:cs typeface="+mn-lt"/>
              </a:rPr>
              <a:t>sulphides</a:t>
            </a:r>
            <a:endParaRPr lang="en-US" dirty="0">
              <a:latin typeface="Times New Roman"/>
            </a:endParaRPr>
          </a:p>
          <a:p>
            <a:endParaRPr lang="en-IN" dirty="0"/>
          </a:p>
        </p:txBody>
      </p:sp>
    </p:spTree>
    <p:extLst>
      <p:ext uri="{BB962C8B-B14F-4D97-AF65-F5344CB8AC3E}">
        <p14:creationId xmlns:p14="http://schemas.microsoft.com/office/powerpoint/2010/main" val="1952771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93DC6F-E6A5-13A4-38AA-7FD7A217BEE4}"/>
              </a:ext>
            </a:extLst>
          </p:cNvPr>
          <p:cNvSpPr>
            <a:spLocks noGrp="1"/>
          </p:cNvSpPr>
          <p:nvPr>
            <p:ph idx="1"/>
          </p:nvPr>
        </p:nvSpPr>
        <p:spPr>
          <a:xfrm>
            <a:off x="1154954" y="2603500"/>
            <a:ext cx="10261983" cy="3416300"/>
          </a:xfrm>
        </p:spPr>
        <p:txBody>
          <a:bodyPr/>
          <a:lstStyle/>
          <a:p>
            <a:pPr marL="0" indent="0">
              <a:buNone/>
            </a:pPr>
            <a:r>
              <a:rPr lang="en-US" dirty="0">
                <a:latin typeface="Times New Roman"/>
                <a:ea typeface="+mn-lt"/>
                <a:cs typeface="+mn-lt"/>
              </a:rPr>
              <a:t>To conduct this test two solutions are prepared</a:t>
            </a:r>
            <a:endParaRPr lang="en-US" dirty="0">
              <a:latin typeface="Times New Roman"/>
              <a:cs typeface="Times New Roman"/>
            </a:endParaRPr>
          </a:p>
          <a:p>
            <a:endParaRPr lang="en-US" dirty="0">
              <a:latin typeface="Times New Roman"/>
              <a:cs typeface="Times New Roman"/>
            </a:endParaRPr>
          </a:p>
          <a:p>
            <a:r>
              <a:rPr lang="en-US" dirty="0">
                <a:latin typeface="Times New Roman"/>
                <a:ea typeface="+mn-lt"/>
                <a:cs typeface="+mn-lt"/>
              </a:rPr>
              <a:t>1.Primary solution(test): It contains definite amount of test substance</a:t>
            </a:r>
            <a:endParaRPr lang="en-US" dirty="0">
              <a:latin typeface="Times New Roman"/>
              <a:cs typeface="Times New Roman"/>
            </a:endParaRPr>
          </a:p>
          <a:p>
            <a:r>
              <a:rPr lang="en-US" dirty="0">
                <a:latin typeface="Times New Roman"/>
                <a:ea typeface="+mn-lt"/>
                <a:cs typeface="+mn-lt"/>
              </a:rPr>
              <a:t>2.Auxillary solution(standard): It contains very small amount of test sample and specified amount of standard lead solution, i.e. lead nitrate solution.</a:t>
            </a:r>
            <a:endParaRPr lang="en-US" dirty="0">
              <a:latin typeface="Times New Roman"/>
              <a:cs typeface="Times New Roman"/>
            </a:endParaRPr>
          </a:p>
          <a:p>
            <a:pPr marL="0" indent="0">
              <a:buNone/>
            </a:pPr>
            <a:r>
              <a:rPr lang="en-US" dirty="0">
                <a:latin typeface="Times New Roman"/>
                <a:ea typeface="+mn-lt"/>
                <a:cs typeface="+mn-lt"/>
              </a:rPr>
              <a:t>NOTE: All reagents used in the preparation must be lead free and are designated as </a:t>
            </a:r>
            <a:r>
              <a:rPr lang="en-US" dirty="0" err="1">
                <a:latin typeface="Times New Roman"/>
                <a:ea typeface="+mn-lt"/>
                <a:cs typeface="+mn-lt"/>
              </a:rPr>
              <a:t>PbT</a:t>
            </a:r>
            <a:r>
              <a:rPr lang="en-US" dirty="0">
                <a:latin typeface="Times New Roman"/>
                <a:ea typeface="+mn-lt"/>
                <a:cs typeface="+mn-lt"/>
              </a:rPr>
              <a:t> reagents.</a:t>
            </a:r>
            <a:endParaRPr lang="en-US" dirty="0">
              <a:latin typeface="Times New Roman"/>
              <a:cs typeface="Times New Roman"/>
            </a:endParaRPr>
          </a:p>
          <a:p>
            <a:endParaRPr lang="en-IN" dirty="0"/>
          </a:p>
        </p:txBody>
      </p:sp>
    </p:spTree>
    <p:extLst>
      <p:ext uri="{BB962C8B-B14F-4D97-AF65-F5344CB8AC3E}">
        <p14:creationId xmlns:p14="http://schemas.microsoft.com/office/powerpoint/2010/main" val="852490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AA891-5E91-1AC6-179F-D9900B5EEA73}"/>
              </a:ext>
            </a:extLst>
          </p:cNvPr>
          <p:cNvSpPr>
            <a:spLocks noGrp="1"/>
          </p:cNvSpPr>
          <p:nvPr>
            <p:ph type="title"/>
          </p:nvPr>
        </p:nvSpPr>
        <p:spPr>
          <a:xfrm>
            <a:off x="1219200" y="1417805"/>
            <a:ext cx="8761413" cy="706964"/>
          </a:xfrm>
        </p:spPr>
        <p:txBody>
          <a:bodyPr/>
          <a:lstStyle/>
          <a:p>
            <a:pPr marL="0" indent="0"/>
            <a:r>
              <a:rPr lang="en-US" sz="3600" b="1" dirty="0">
                <a:solidFill>
                  <a:schemeClr val="bg1"/>
                </a:solidFill>
                <a:latin typeface="Times New Roman"/>
                <a:ea typeface="+mn-lt"/>
                <a:cs typeface="+mn-lt"/>
              </a:rPr>
              <a:t>PROCEDURE:</a:t>
            </a:r>
            <a:br>
              <a:rPr lang="en-US" sz="3600" b="1" dirty="0">
                <a:solidFill>
                  <a:schemeClr val="bg1"/>
                </a:solidFill>
                <a:latin typeface="Times New Roman"/>
                <a:cs typeface="Times New Roman"/>
              </a:rPr>
            </a:br>
            <a:r>
              <a:rPr lang="en-US" sz="3600" b="1" dirty="0">
                <a:solidFill>
                  <a:schemeClr val="bg1"/>
                </a:solidFill>
                <a:latin typeface="Times New Roman"/>
                <a:ea typeface="+mn-lt"/>
                <a:cs typeface="+mn-lt"/>
              </a:rPr>
              <a:t>I.P/USP Method:</a:t>
            </a:r>
            <a:br>
              <a:rPr lang="en-US" sz="3600" b="1" dirty="0">
                <a:solidFill>
                  <a:schemeClr val="bg1"/>
                </a:solidFill>
                <a:latin typeface="Times New Roman"/>
              </a:rPr>
            </a:br>
            <a:br>
              <a:rPr lang="en-US" dirty="0"/>
            </a:br>
            <a:endParaRPr lang="en-IN" dirty="0"/>
          </a:p>
        </p:txBody>
      </p:sp>
      <p:graphicFrame>
        <p:nvGraphicFramePr>
          <p:cNvPr id="4" name="Table 4">
            <a:extLst>
              <a:ext uri="{FF2B5EF4-FFF2-40B4-BE49-F238E27FC236}">
                <a16:creationId xmlns:a16="http://schemas.microsoft.com/office/drawing/2014/main" id="{0FF8B0C0-04C8-3868-80FD-296ADDD25991}"/>
              </a:ext>
            </a:extLst>
          </p:cNvPr>
          <p:cNvGraphicFramePr>
            <a:graphicFrameLocks noGrp="1"/>
          </p:cNvGraphicFramePr>
          <p:nvPr>
            <p:ph idx="1"/>
            <p:extLst>
              <p:ext uri="{D42A27DB-BD31-4B8C-83A1-F6EECF244321}">
                <p14:modId xmlns:p14="http://schemas.microsoft.com/office/powerpoint/2010/main" val="1948875218"/>
              </p:ext>
            </p:extLst>
          </p:nvPr>
        </p:nvGraphicFramePr>
        <p:xfrm>
          <a:off x="705394" y="2124770"/>
          <a:ext cx="10894423" cy="4460319"/>
        </p:xfrm>
        <a:graphic>
          <a:graphicData uri="http://schemas.openxmlformats.org/drawingml/2006/table">
            <a:tbl>
              <a:tblPr firstRow="1" bandRow="1">
                <a:tableStyleId>{5C22544A-7EE6-4342-B048-85BDC9FD1C3A}</a:tableStyleId>
              </a:tblPr>
              <a:tblGrid>
                <a:gridCol w="1092105">
                  <a:extLst>
                    <a:ext uri="{9D8B030D-6E8A-4147-A177-3AD203B41FA5}">
                      <a16:colId xmlns:a16="http://schemas.microsoft.com/office/drawing/2014/main" val="1092379029"/>
                    </a:ext>
                  </a:extLst>
                </a:gridCol>
                <a:gridCol w="5040497">
                  <a:extLst>
                    <a:ext uri="{9D8B030D-6E8A-4147-A177-3AD203B41FA5}">
                      <a16:colId xmlns:a16="http://schemas.microsoft.com/office/drawing/2014/main" val="1127674150"/>
                    </a:ext>
                  </a:extLst>
                </a:gridCol>
                <a:gridCol w="4761821">
                  <a:extLst>
                    <a:ext uri="{9D8B030D-6E8A-4147-A177-3AD203B41FA5}">
                      <a16:colId xmlns:a16="http://schemas.microsoft.com/office/drawing/2014/main" val="4090676656"/>
                    </a:ext>
                  </a:extLst>
                </a:gridCol>
              </a:tblGrid>
              <a:tr h="344578">
                <a:tc>
                  <a:txBody>
                    <a:bodyPr/>
                    <a:lstStyle/>
                    <a:p>
                      <a:endParaRPr lang="en-US"/>
                    </a:p>
                  </a:txBody>
                  <a:tcPr/>
                </a:tc>
                <a:tc>
                  <a:txBody>
                    <a:bodyPr/>
                    <a:lstStyle/>
                    <a:p>
                      <a:pPr lvl="0">
                        <a:buNone/>
                      </a:pPr>
                      <a:r>
                        <a:rPr lang="en-US" sz="1050" b="0" i="0" u="none" strike="noStrike" noProof="0" dirty="0">
                          <a:latin typeface="Trebuchet MS"/>
                        </a:rPr>
                        <a:t>TEST</a:t>
                      </a:r>
                      <a:endParaRPr lang="en-US" sz="1050" dirty="0"/>
                    </a:p>
                  </a:txBody>
                  <a:tcPr/>
                </a:tc>
                <a:tc>
                  <a:txBody>
                    <a:bodyPr/>
                    <a:lstStyle/>
                    <a:p>
                      <a:pPr lvl="0">
                        <a:buNone/>
                      </a:pPr>
                      <a:r>
                        <a:rPr lang="en-US" sz="1050" b="0" i="0" u="none" strike="noStrike" noProof="0" dirty="0">
                          <a:latin typeface="Trebuchet MS"/>
                        </a:rPr>
                        <a:t>STANDARD</a:t>
                      </a:r>
                      <a:endParaRPr lang="en-US" sz="1050" dirty="0"/>
                    </a:p>
                  </a:txBody>
                  <a:tcPr/>
                </a:tc>
                <a:extLst>
                  <a:ext uri="{0D108BD9-81ED-4DB2-BD59-A6C34878D82A}">
                    <a16:rowId xmlns:a16="http://schemas.microsoft.com/office/drawing/2014/main" val="3532475584"/>
                  </a:ext>
                </a:extLst>
              </a:tr>
              <a:tr h="689156">
                <a:tc>
                  <a:txBody>
                    <a:bodyPr/>
                    <a:lstStyle/>
                    <a:p>
                      <a:r>
                        <a:rPr lang="en-US" sz="1400" dirty="0">
                          <a:latin typeface="Times New Roman"/>
                        </a:rPr>
                        <a:t>1</a:t>
                      </a:r>
                    </a:p>
                  </a:txBody>
                  <a:tcPr/>
                </a:tc>
                <a:tc>
                  <a:txBody>
                    <a:bodyPr/>
                    <a:lstStyle/>
                    <a:p>
                      <a:pPr lvl="0">
                        <a:buNone/>
                      </a:pPr>
                      <a:r>
                        <a:rPr lang="en-US" sz="1400" b="0" i="0" u="none" strike="noStrike" noProof="0" dirty="0">
                          <a:latin typeface="Times New Roman"/>
                        </a:rPr>
                        <a:t>A12g NH4Cl of the sample was taken in a</a:t>
                      </a:r>
                    </a:p>
                    <a:p>
                      <a:pPr lvl="0">
                        <a:buNone/>
                      </a:pPr>
                      <a:r>
                        <a:rPr lang="en-US" sz="1400" b="0" i="0" u="none" strike="noStrike" noProof="0" dirty="0">
                          <a:latin typeface="Times New Roman"/>
                        </a:rPr>
                        <a:t>separating funnel</a:t>
                      </a:r>
                      <a:endParaRPr lang="en-US" sz="1400" dirty="0">
                        <a:latin typeface="Times New Roman"/>
                      </a:endParaRPr>
                    </a:p>
                  </a:txBody>
                  <a:tcPr/>
                </a:tc>
                <a:tc>
                  <a:txBody>
                    <a:bodyPr/>
                    <a:lstStyle/>
                    <a:p>
                      <a:pPr lvl="0">
                        <a:buNone/>
                      </a:pPr>
                      <a:r>
                        <a:rPr lang="en-US" sz="1400" b="0" i="0" u="none" strike="noStrike" noProof="0" dirty="0">
                          <a:latin typeface="Times New Roman"/>
                        </a:rPr>
                        <a:t>Diluted standard lead solution equivalent to</a:t>
                      </a:r>
                    </a:p>
                    <a:p>
                      <a:pPr lvl="0">
                        <a:buNone/>
                      </a:pPr>
                      <a:r>
                        <a:rPr lang="en-US" sz="1400" b="0" i="0" u="none" strike="noStrike" noProof="0" dirty="0">
                          <a:latin typeface="Times New Roman"/>
                        </a:rPr>
                        <a:t>amount of lead permitted in the sample was</a:t>
                      </a:r>
                    </a:p>
                    <a:p>
                      <a:pPr lvl="0">
                        <a:buNone/>
                      </a:pPr>
                      <a:r>
                        <a:rPr lang="en-US" sz="1400" b="0" i="0" u="none" strike="noStrike" noProof="0" dirty="0">
                          <a:latin typeface="Times New Roman"/>
                        </a:rPr>
                        <a:t>prepared and transferred to separating funnel</a:t>
                      </a:r>
                      <a:endParaRPr lang="en-US" sz="1400" dirty="0">
                        <a:latin typeface="Times New Roman"/>
                      </a:endParaRPr>
                    </a:p>
                  </a:txBody>
                  <a:tcPr/>
                </a:tc>
                <a:extLst>
                  <a:ext uri="{0D108BD9-81ED-4DB2-BD59-A6C34878D82A}">
                    <a16:rowId xmlns:a16="http://schemas.microsoft.com/office/drawing/2014/main" val="486078376"/>
                  </a:ext>
                </a:extLst>
              </a:tr>
              <a:tr h="970094">
                <a:tc>
                  <a:txBody>
                    <a:bodyPr/>
                    <a:lstStyle/>
                    <a:p>
                      <a:r>
                        <a:rPr lang="en-US" sz="1400" dirty="0">
                          <a:latin typeface="Times New Roman"/>
                        </a:rPr>
                        <a:t>2</a:t>
                      </a:r>
                    </a:p>
                  </a:txBody>
                  <a:tcPr/>
                </a:tc>
                <a:tc>
                  <a:txBody>
                    <a:bodyPr/>
                    <a:lstStyle/>
                    <a:p>
                      <a:pPr lvl="0">
                        <a:buNone/>
                      </a:pPr>
                      <a:r>
                        <a:rPr lang="en-US" sz="1400" b="0" i="0" u="none" strike="noStrike" noProof="0" dirty="0">
                          <a:latin typeface="Times New Roman"/>
                        </a:rPr>
                        <a:t>To it 6ml of ammonium citrate,2ml of</a:t>
                      </a:r>
                    </a:p>
                    <a:p>
                      <a:pPr lvl="0">
                        <a:buNone/>
                      </a:pPr>
                      <a:r>
                        <a:rPr lang="en-US" sz="1400" b="0" i="0" u="none" strike="noStrike" noProof="0" dirty="0">
                          <a:latin typeface="Times New Roman"/>
                        </a:rPr>
                        <a:t>potassium cyanide and 2ml of hydroxylamine</a:t>
                      </a:r>
                    </a:p>
                    <a:p>
                      <a:pPr lvl="0">
                        <a:buNone/>
                      </a:pPr>
                      <a:r>
                        <a:rPr lang="en-US" sz="1400" b="0" i="0" u="none" strike="noStrike" noProof="0" dirty="0">
                          <a:latin typeface="Times New Roman"/>
                        </a:rPr>
                        <a:t>hydrochloride was added , followed by 2drops of phenol red and the solution was made alkaline by ammonia</a:t>
                      </a:r>
                      <a:endParaRPr lang="en-US" sz="1400" dirty="0">
                        <a:latin typeface="Times New Roman"/>
                      </a:endParaRPr>
                    </a:p>
                  </a:txBody>
                  <a:tcPr/>
                </a:tc>
                <a:tc>
                  <a:txBody>
                    <a:bodyPr/>
                    <a:lstStyle/>
                    <a:p>
                      <a:pPr lvl="0">
                        <a:buNone/>
                      </a:pPr>
                      <a:r>
                        <a:rPr lang="en-US" sz="1400" b="0" i="0" u="none" strike="noStrike" noProof="0" dirty="0">
                          <a:latin typeface="Times New Roman"/>
                        </a:rPr>
                        <a:t>To it 6ml of ammonium citrate,2ml of</a:t>
                      </a:r>
                      <a:endParaRPr lang="en-US" sz="1400" dirty="0">
                        <a:latin typeface="Times New Roman"/>
                      </a:endParaRPr>
                    </a:p>
                    <a:p>
                      <a:pPr lvl="0">
                        <a:buNone/>
                      </a:pPr>
                      <a:r>
                        <a:rPr lang="en-US" sz="1400" b="0" i="0" u="none" strike="noStrike" noProof="0" dirty="0">
                          <a:latin typeface="Times New Roman"/>
                        </a:rPr>
                        <a:t>potassium cyanide and 2ml of hydroxylamine</a:t>
                      </a:r>
                      <a:endParaRPr lang="en-US" sz="1400" dirty="0">
                        <a:latin typeface="Times New Roman"/>
                      </a:endParaRPr>
                    </a:p>
                    <a:p>
                      <a:pPr lvl="0">
                        <a:buNone/>
                      </a:pPr>
                      <a:r>
                        <a:rPr lang="en-US" sz="1400" b="0" i="0" u="none" strike="noStrike" noProof="0" dirty="0">
                          <a:latin typeface="Times New Roman"/>
                        </a:rPr>
                        <a:t>hydrochloride was added , followed by 2drops of phenol red and the solution was made alkaline by ammonia</a:t>
                      </a:r>
                      <a:endParaRPr lang="en-US" sz="1400" dirty="0">
                        <a:latin typeface="Times New Roman"/>
                      </a:endParaRPr>
                    </a:p>
                  </a:txBody>
                  <a:tcPr/>
                </a:tc>
                <a:extLst>
                  <a:ext uri="{0D108BD9-81ED-4DB2-BD59-A6C34878D82A}">
                    <a16:rowId xmlns:a16="http://schemas.microsoft.com/office/drawing/2014/main" val="2950348424"/>
                  </a:ext>
                </a:extLst>
              </a:tr>
              <a:tr h="689156">
                <a:tc>
                  <a:txBody>
                    <a:bodyPr/>
                    <a:lstStyle/>
                    <a:p>
                      <a:r>
                        <a:rPr lang="en-US" sz="1400" dirty="0">
                          <a:latin typeface="Times New Roman"/>
                        </a:rPr>
                        <a:t>3</a:t>
                      </a:r>
                    </a:p>
                  </a:txBody>
                  <a:tcPr/>
                </a:tc>
                <a:tc>
                  <a:txBody>
                    <a:bodyPr/>
                    <a:lstStyle/>
                    <a:p>
                      <a:pPr lvl="0">
                        <a:buNone/>
                      </a:pPr>
                      <a:r>
                        <a:rPr lang="en-US" sz="1400" b="0" i="0" u="none" strike="noStrike" noProof="0" dirty="0">
                          <a:latin typeface="Times New Roman"/>
                        </a:rPr>
                        <a:t>Then it was extracted with 5ml portions of</a:t>
                      </a:r>
                    </a:p>
                    <a:p>
                      <a:pPr lvl="0">
                        <a:buNone/>
                      </a:pPr>
                      <a:r>
                        <a:rPr lang="en-US" sz="1400" b="0" i="0" u="none" strike="noStrike" noProof="0" dirty="0">
                          <a:latin typeface="Times New Roman"/>
                        </a:rPr>
                        <a:t>dithizone solution(</a:t>
                      </a:r>
                      <a:r>
                        <a:rPr lang="en-US" sz="1400" b="0" i="0" u="none" strike="noStrike" noProof="0" err="1">
                          <a:latin typeface="Times New Roman"/>
                        </a:rPr>
                        <a:t>dithizone+chloroform</a:t>
                      </a:r>
                      <a:r>
                        <a:rPr lang="en-US" sz="1400" b="0" i="0" u="none" strike="noStrike" noProof="0" dirty="0">
                          <a:latin typeface="Times New Roman"/>
                        </a:rPr>
                        <a:t>) until</a:t>
                      </a:r>
                    </a:p>
                    <a:p>
                      <a:pPr lvl="0">
                        <a:buNone/>
                      </a:pPr>
                      <a:r>
                        <a:rPr lang="en-US" sz="1400" b="0" i="0" u="none" strike="noStrike" noProof="0" dirty="0">
                          <a:latin typeface="Times New Roman"/>
                        </a:rPr>
                        <a:t>it becomes green</a:t>
                      </a:r>
                      <a:endParaRPr lang="en-US" sz="1400" dirty="0">
                        <a:latin typeface="Times New Roman"/>
                      </a:endParaRPr>
                    </a:p>
                  </a:txBody>
                  <a:tcPr/>
                </a:tc>
                <a:tc>
                  <a:txBody>
                    <a:bodyPr/>
                    <a:lstStyle/>
                    <a:p>
                      <a:pPr lvl="0">
                        <a:buNone/>
                      </a:pPr>
                      <a:r>
                        <a:rPr lang="en-US" sz="1400" b="0" i="0" u="none" strike="noStrike" noProof="0" dirty="0">
                          <a:latin typeface="Times New Roman"/>
                        </a:rPr>
                        <a:t>Then it was extracted with 5ml portions of</a:t>
                      </a:r>
                      <a:endParaRPr lang="en-US" sz="1400" dirty="0">
                        <a:latin typeface="Times New Roman"/>
                      </a:endParaRPr>
                    </a:p>
                    <a:p>
                      <a:pPr lvl="0">
                        <a:buNone/>
                      </a:pPr>
                      <a:r>
                        <a:rPr lang="en-US" sz="1400" b="0" i="0" u="none" strike="noStrike" noProof="0" dirty="0">
                          <a:latin typeface="Times New Roman"/>
                        </a:rPr>
                        <a:t>dithizone solution(</a:t>
                      </a:r>
                      <a:r>
                        <a:rPr lang="en-US" sz="1400" b="0" i="0" u="none" strike="noStrike" noProof="0" err="1">
                          <a:latin typeface="Times New Roman"/>
                        </a:rPr>
                        <a:t>dithizone+chloroform</a:t>
                      </a:r>
                      <a:r>
                        <a:rPr lang="en-US" sz="1400" b="0" i="0" u="none" strike="noStrike" noProof="0" dirty="0">
                          <a:latin typeface="Times New Roman"/>
                        </a:rPr>
                        <a:t>) until</a:t>
                      </a:r>
                      <a:endParaRPr lang="en-US" sz="1400" dirty="0">
                        <a:latin typeface="Times New Roman"/>
                      </a:endParaRPr>
                    </a:p>
                    <a:p>
                      <a:pPr lvl="0">
                        <a:buNone/>
                      </a:pPr>
                      <a:r>
                        <a:rPr lang="en-US" sz="1400" b="0" i="0" u="none" strike="noStrike" noProof="0" dirty="0">
                          <a:latin typeface="Times New Roman"/>
                        </a:rPr>
                        <a:t>it becomes green</a:t>
                      </a:r>
                      <a:endParaRPr lang="en-US" sz="1400" dirty="0">
                        <a:latin typeface="Times New Roman"/>
                      </a:endParaRPr>
                    </a:p>
                  </a:txBody>
                  <a:tcPr/>
                </a:tc>
                <a:extLst>
                  <a:ext uri="{0D108BD9-81ED-4DB2-BD59-A6C34878D82A}">
                    <a16:rowId xmlns:a16="http://schemas.microsoft.com/office/drawing/2014/main" val="4194650545"/>
                  </a:ext>
                </a:extLst>
              </a:tr>
              <a:tr h="613278">
                <a:tc>
                  <a:txBody>
                    <a:bodyPr/>
                    <a:lstStyle/>
                    <a:p>
                      <a:r>
                        <a:rPr lang="en-US" sz="1400" dirty="0">
                          <a:latin typeface="Times New Roman"/>
                        </a:rPr>
                        <a:t>4</a:t>
                      </a:r>
                    </a:p>
                  </a:txBody>
                  <a:tcPr/>
                </a:tc>
                <a:tc>
                  <a:txBody>
                    <a:bodyPr/>
                    <a:lstStyle/>
                    <a:p>
                      <a:pPr lvl="0">
                        <a:buNone/>
                      </a:pPr>
                      <a:r>
                        <a:rPr lang="en-US" sz="1400" b="0" i="0" u="none" strike="noStrike" noProof="0" dirty="0">
                          <a:latin typeface="Times New Roman"/>
                        </a:rPr>
                        <a:t>This combined dithizone extract was shaken for 30sec with 30ml of 1%w/v nitric acid and chloroform layer was discarded</a:t>
                      </a:r>
                      <a:endParaRPr lang="en-US" sz="1400" dirty="0">
                        <a:latin typeface="Times New Roman"/>
                      </a:endParaRPr>
                    </a:p>
                  </a:txBody>
                  <a:tcPr/>
                </a:tc>
                <a:tc>
                  <a:txBody>
                    <a:bodyPr/>
                    <a:lstStyle/>
                    <a:p>
                      <a:pPr lvl="0">
                        <a:buNone/>
                      </a:pPr>
                      <a:r>
                        <a:rPr lang="en-US" sz="1400" b="0" i="0" u="none" strike="noStrike" noProof="0" dirty="0">
                          <a:latin typeface="Times New Roman"/>
                        </a:rPr>
                        <a:t>This combined dithizone extract was shaken for 30sec with 30ml of 1%w/v nitric acid and chloroform layer was discarded</a:t>
                      </a:r>
                      <a:endParaRPr lang="en-US" sz="1400" dirty="0">
                        <a:latin typeface="Times New Roman"/>
                      </a:endParaRPr>
                    </a:p>
                  </a:txBody>
                  <a:tcPr/>
                </a:tc>
                <a:extLst>
                  <a:ext uri="{0D108BD9-81ED-4DB2-BD59-A6C34878D82A}">
                    <a16:rowId xmlns:a16="http://schemas.microsoft.com/office/drawing/2014/main" val="2567184382"/>
                  </a:ext>
                </a:extLst>
              </a:tr>
              <a:tr h="613278">
                <a:tc>
                  <a:txBody>
                    <a:bodyPr/>
                    <a:lstStyle/>
                    <a:p>
                      <a:r>
                        <a:rPr lang="en-US" sz="1400" dirty="0">
                          <a:latin typeface="Times New Roman"/>
                        </a:rPr>
                        <a:t>5</a:t>
                      </a:r>
                    </a:p>
                  </a:txBody>
                  <a:tcPr/>
                </a:tc>
                <a:tc>
                  <a:txBody>
                    <a:bodyPr/>
                    <a:lstStyle/>
                    <a:p>
                      <a:pPr lvl="0">
                        <a:buNone/>
                      </a:pPr>
                      <a:r>
                        <a:rPr lang="en-US" sz="1400" b="0" i="0" u="none" strike="noStrike" noProof="0" dirty="0">
                          <a:latin typeface="Times New Roman"/>
                        </a:rPr>
                        <a:t>To the remaining acid solution,5ml of standard dithizone was added along with 4ml of ammonium cyanide</a:t>
                      </a:r>
                      <a:endParaRPr lang="en-US" sz="1400" dirty="0">
                        <a:latin typeface="Times New Roman"/>
                      </a:endParaRPr>
                    </a:p>
                  </a:txBody>
                  <a:tcPr/>
                </a:tc>
                <a:tc>
                  <a:txBody>
                    <a:bodyPr/>
                    <a:lstStyle/>
                    <a:p>
                      <a:pPr lvl="0">
                        <a:buNone/>
                      </a:pPr>
                      <a:r>
                        <a:rPr lang="en-US" sz="1400" b="0" i="0" u="none" strike="noStrike" noProof="0" dirty="0">
                          <a:latin typeface="Times New Roman"/>
                        </a:rPr>
                        <a:t>To the remaining acid solution,5ml of standard dithizone was added along with 4ml of ammonium cyanide</a:t>
                      </a:r>
                      <a:endParaRPr lang="en-US" sz="1400" dirty="0">
                        <a:latin typeface="Times New Roman"/>
                      </a:endParaRPr>
                    </a:p>
                  </a:txBody>
                  <a:tcPr/>
                </a:tc>
                <a:extLst>
                  <a:ext uri="{0D108BD9-81ED-4DB2-BD59-A6C34878D82A}">
                    <a16:rowId xmlns:a16="http://schemas.microsoft.com/office/drawing/2014/main" val="495052996"/>
                  </a:ext>
                </a:extLst>
              </a:tr>
              <a:tr h="434869">
                <a:tc>
                  <a:txBody>
                    <a:bodyPr/>
                    <a:lstStyle/>
                    <a:p>
                      <a:r>
                        <a:rPr lang="en-US" sz="1400" dirty="0">
                          <a:latin typeface="Times New Roman"/>
                        </a:rPr>
                        <a:t>6</a:t>
                      </a:r>
                    </a:p>
                  </a:txBody>
                  <a:tcPr/>
                </a:tc>
                <a:tc>
                  <a:txBody>
                    <a:bodyPr/>
                    <a:lstStyle/>
                    <a:p>
                      <a:pPr lvl="0">
                        <a:buNone/>
                      </a:pPr>
                      <a:r>
                        <a:rPr lang="en-US" sz="1400" b="0" i="0" u="none" strike="noStrike" noProof="0" dirty="0">
                          <a:latin typeface="Times New Roman"/>
                        </a:rPr>
                        <a:t>Then the solution was shaken for 30 sec until </a:t>
                      </a:r>
                      <a:r>
                        <a:rPr lang="en-US" sz="1400" b="0" i="0" u="none" strike="noStrike" noProof="0" dirty="0" err="1">
                          <a:latin typeface="Times New Roman"/>
                        </a:rPr>
                        <a:t>colour</a:t>
                      </a:r>
                      <a:r>
                        <a:rPr lang="en-US" sz="1400" b="0" i="0" u="none" strike="noStrike" noProof="0" dirty="0">
                          <a:latin typeface="Times New Roman"/>
                        </a:rPr>
                        <a:t> produced</a:t>
                      </a:r>
                      <a:endParaRPr lang="en-US" sz="1400" dirty="0">
                        <a:latin typeface="Times New Roman"/>
                      </a:endParaRPr>
                    </a:p>
                  </a:txBody>
                  <a:tcPr/>
                </a:tc>
                <a:tc>
                  <a:txBody>
                    <a:bodyPr/>
                    <a:lstStyle/>
                    <a:p>
                      <a:pPr lvl="0">
                        <a:buNone/>
                      </a:pPr>
                      <a:r>
                        <a:rPr lang="en-US" sz="1400" b="0" i="0" u="none" strike="noStrike" noProof="0" dirty="0">
                          <a:latin typeface="Times New Roman"/>
                        </a:rPr>
                        <a:t>Then the solution was shaken for 30 sec until </a:t>
                      </a:r>
                      <a:r>
                        <a:rPr lang="en-US" sz="1400" b="0" i="0" u="none" strike="noStrike" noProof="0" dirty="0" err="1">
                          <a:latin typeface="Times New Roman"/>
                        </a:rPr>
                        <a:t>colour</a:t>
                      </a:r>
                      <a:r>
                        <a:rPr lang="en-US" sz="1400" b="0" i="0" u="none" strike="noStrike" noProof="0" dirty="0">
                          <a:latin typeface="Times New Roman"/>
                        </a:rPr>
                        <a:t> produced</a:t>
                      </a:r>
                      <a:endParaRPr lang="en-US" sz="1400" dirty="0">
                        <a:latin typeface="Times New Roman"/>
                      </a:endParaRPr>
                    </a:p>
                  </a:txBody>
                  <a:tcPr/>
                </a:tc>
                <a:extLst>
                  <a:ext uri="{0D108BD9-81ED-4DB2-BD59-A6C34878D82A}">
                    <a16:rowId xmlns:a16="http://schemas.microsoft.com/office/drawing/2014/main" val="1632647625"/>
                  </a:ext>
                </a:extLst>
              </a:tr>
            </a:tbl>
          </a:graphicData>
        </a:graphic>
      </p:graphicFrame>
    </p:spTree>
    <p:extLst>
      <p:ext uri="{BB962C8B-B14F-4D97-AF65-F5344CB8AC3E}">
        <p14:creationId xmlns:p14="http://schemas.microsoft.com/office/powerpoint/2010/main" val="3954302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C2841-54A5-BB33-39F4-8C14F0BA5A0C}"/>
              </a:ext>
            </a:extLst>
          </p:cNvPr>
          <p:cNvSpPr>
            <a:spLocks noGrp="1"/>
          </p:cNvSpPr>
          <p:nvPr>
            <p:ph type="title"/>
          </p:nvPr>
        </p:nvSpPr>
        <p:spPr/>
        <p:txBody>
          <a:bodyPr/>
          <a:lstStyle/>
          <a:p>
            <a:r>
              <a:rPr lang="en-US" sz="3600" b="1" dirty="0">
                <a:solidFill>
                  <a:schemeClr val="bg1"/>
                </a:solidFill>
                <a:latin typeface="Times New Roman"/>
                <a:ea typeface="+mn-lt"/>
                <a:cs typeface="+mn-lt"/>
              </a:rPr>
              <a:t>B.P Method:</a:t>
            </a:r>
            <a:br>
              <a:rPr lang="en-US" sz="3600" b="1" dirty="0">
                <a:solidFill>
                  <a:schemeClr val="bg1"/>
                </a:solidFill>
                <a:latin typeface="Times New Roman"/>
                <a:cs typeface="Times New Roman"/>
              </a:rPr>
            </a:br>
            <a:endParaRPr lang="en-IN" dirty="0"/>
          </a:p>
        </p:txBody>
      </p:sp>
      <p:graphicFrame>
        <p:nvGraphicFramePr>
          <p:cNvPr id="4" name="Table 4">
            <a:extLst>
              <a:ext uri="{FF2B5EF4-FFF2-40B4-BE49-F238E27FC236}">
                <a16:creationId xmlns:a16="http://schemas.microsoft.com/office/drawing/2014/main" id="{CC1153C1-80A4-FA99-859B-B9013B3C584F}"/>
              </a:ext>
            </a:extLst>
          </p:cNvPr>
          <p:cNvGraphicFramePr>
            <a:graphicFrameLocks noGrp="1"/>
          </p:cNvGraphicFramePr>
          <p:nvPr>
            <p:ph idx="1"/>
            <p:extLst>
              <p:ext uri="{D42A27DB-BD31-4B8C-83A1-F6EECF244321}">
                <p14:modId xmlns:p14="http://schemas.microsoft.com/office/powerpoint/2010/main" val="2929566359"/>
              </p:ext>
            </p:extLst>
          </p:nvPr>
        </p:nvGraphicFramePr>
        <p:xfrm>
          <a:off x="574177" y="2390545"/>
          <a:ext cx="11043646" cy="4237967"/>
        </p:xfrm>
        <a:graphic>
          <a:graphicData uri="http://schemas.openxmlformats.org/drawingml/2006/table">
            <a:tbl>
              <a:tblPr firstRow="1" bandRow="1">
                <a:tableStyleId>{5C22544A-7EE6-4342-B048-85BDC9FD1C3A}</a:tableStyleId>
              </a:tblPr>
              <a:tblGrid>
                <a:gridCol w="1163218">
                  <a:extLst>
                    <a:ext uri="{9D8B030D-6E8A-4147-A177-3AD203B41FA5}">
                      <a16:colId xmlns:a16="http://schemas.microsoft.com/office/drawing/2014/main" val="2992893161"/>
                    </a:ext>
                  </a:extLst>
                </a:gridCol>
                <a:gridCol w="5465379">
                  <a:extLst>
                    <a:ext uri="{9D8B030D-6E8A-4147-A177-3AD203B41FA5}">
                      <a16:colId xmlns:a16="http://schemas.microsoft.com/office/drawing/2014/main" val="626426253"/>
                    </a:ext>
                  </a:extLst>
                </a:gridCol>
                <a:gridCol w="4415049">
                  <a:extLst>
                    <a:ext uri="{9D8B030D-6E8A-4147-A177-3AD203B41FA5}">
                      <a16:colId xmlns:a16="http://schemas.microsoft.com/office/drawing/2014/main" val="828505242"/>
                    </a:ext>
                  </a:extLst>
                </a:gridCol>
              </a:tblGrid>
              <a:tr h="377424">
                <a:tc>
                  <a:txBody>
                    <a:bodyPr/>
                    <a:lstStyle/>
                    <a:p>
                      <a:r>
                        <a:rPr lang="en-US" sz="1600" dirty="0">
                          <a:latin typeface="Times New Roman"/>
                        </a:rPr>
                        <a:t>s.no</a:t>
                      </a:r>
                    </a:p>
                  </a:txBody>
                  <a:tcPr/>
                </a:tc>
                <a:tc>
                  <a:txBody>
                    <a:bodyPr/>
                    <a:lstStyle/>
                    <a:p>
                      <a:pPr lvl="0">
                        <a:buNone/>
                      </a:pPr>
                      <a:r>
                        <a:rPr lang="en-US" sz="1600" b="0" i="0" u="none" strike="noStrike" noProof="0" dirty="0">
                          <a:latin typeface="Times New Roman"/>
                        </a:rPr>
                        <a:t>Primary(test)</a:t>
                      </a:r>
                      <a:endParaRPr lang="en-US" sz="1600" dirty="0">
                        <a:latin typeface="Times New Roman"/>
                      </a:endParaRPr>
                    </a:p>
                  </a:txBody>
                  <a:tcPr/>
                </a:tc>
                <a:tc>
                  <a:txBody>
                    <a:bodyPr/>
                    <a:lstStyle/>
                    <a:p>
                      <a:pPr lvl="0">
                        <a:buNone/>
                      </a:pPr>
                      <a:r>
                        <a:rPr lang="en-US" sz="1600" b="0" i="0" u="none" strike="noStrike" noProof="0" err="1">
                          <a:latin typeface="Times New Roman"/>
                        </a:rPr>
                        <a:t>Auxillary</a:t>
                      </a:r>
                      <a:endParaRPr lang="en-US" sz="1600">
                        <a:latin typeface="Times New Roman"/>
                      </a:endParaRPr>
                    </a:p>
                  </a:txBody>
                  <a:tcPr/>
                </a:tc>
                <a:extLst>
                  <a:ext uri="{0D108BD9-81ED-4DB2-BD59-A6C34878D82A}">
                    <a16:rowId xmlns:a16="http://schemas.microsoft.com/office/drawing/2014/main" val="868961393"/>
                  </a:ext>
                </a:extLst>
              </a:tr>
              <a:tr h="519853">
                <a:tc>
                  <a:txBody>
                    <a:bodyPr/>
                    <a:lstStyle/>
                    <a:p>
                      <a:r>
                        <a:rPr lang="en-US" sz="1600" dirty="0">
                          <a:latin typeface="Times New Roman"/>
                        </a:rPr>
                        <a:t>1</a:t>
                      </a:r>
                    </a:p>
                  </a:txBody>
                  <a:tcPr/>
                </a:tc>
                <a:tc>
                  <a:txBody>
                    <a:bodyPr/>
                    <a:lstStyle/>
                    <a:p>
                      <a:pPr lvl="0">
                        <a:buNone/>
                      </a:pPr>
                      <a:r>
                        <a:rPr lang="en-US" sz="1600" b="0" i="0" u="none" strike="noStrike" noProof="0" dirty="0">
                          <a:latin typeface="Times New Roman"/>
                        </a:rPr>
                        <a:t>Ammonium chloride(test sample) of 2g was placed in </a:t>
                      </a:r>
                      <a:r>
                        <a:rPr lang="en-US" sz="1600" b="0" i="0" u="none" strike="noStrike" noProof="0" err="1">
                          <a:latin typeface="Times New Roman"/>
                        </a:rPr>
                        <a:t>nessler</a:t>
                      </a:r>
                      <a:r>
                        <a:rPr lang="en-US" sz="1600" b="0" i="0" u="none" strike="noStrike" noProof="0" dirty="0">
                          <a:latin typeface="Times New Roman"/>
                        </a:rPr>
                        <a:t> cylinder</a:t>
                      </a:r>
                      <a:endParaRPr lang="en-US" sz="1600" dirty="0">
                        <a:latin typeface="Times New Roman"/>
                      </a:endParaRPr>
                    </a:p>
                  </a:txBody>
                  <a:tcPr/>
                </a:tc>
                <a:tc>
                  <a:txBody>
                    <a:bodyPr/>
                    <a:lstStyle/>
                    <a:p>
                      <a:pPr lvl="0">
                        <a:buNone/>
                      </a:pPr>
                      <a:r>
                        <a:rPr lang="en-US" sz="1600" b="0" i="0" u="none" strike="noStrike" noProof="0" dirty="0">
                          <a:latin typeface="Times New Roman"/>
                        </a:rPr>
                        <a:t>Ammonium chloride(test sample) of 2g was placed in </a:t>
                      </a:r>
                      <a:r>
                        <a:rPr lang="en-US" sz="1600" b="0" i="0" u="none" strike="noStrike" noProof="0" err="1">
                          <a:latin typeface="Times New Roman"/>
                        </a:rPr>
                        <a:t>nessler</a:t>
                      </a:r>
                      <a:r>
                        <a:rPr lang="en-US" sz="1600" b="0" i="0" u="none" strike="noStrike" noProof="0" dirty="0">
                          <a:latin typeface="Times New Roman"/>
                        </a:rPr>
                        <a:t> cylinder</a:t>
                      </a:r>
                      <a:endParaRPr lang="en-US" sz="1600" dirty="0">
                        <a:latin typeface="Times New Roman"/>
                      </a:endParaRPr>
                    </a:p>
                  </a:txBody>
                  <a:tcPr/>
                </a:tc>
                <a:extLst>
                  <a:ext uri="{0D108BD9-81ED-4DB2-BD59-A6C34878D82A}">
                    <a16:rowId xmlns:a16="http://schemas.microsoft.com/office/drawing/2014/main" val="749411156"/>
                  </a:ext>
                </a:extLst>
              </a:tr>
              <a:tr h="738738">
                <a:tc>
                  <a:txBody>
                    <a:bodyPr/>
                    <a:lstStyle/>
                    <a:p>
                      <a:r>
                        <a:rPr lang="en-US" sz="1600" dirty="0">
                          <a:latin typeface="Times New Roman"/>
                        </a:rPr>
                        <a:t>2</a:t>
                      </a:r>
                    </a:p>
                  </a:txBody>
                  <a:tcPr/>
                </a:tc>
                <a:tc>
                  <a:txBody>
                    <a:bodyPr/>
                    <a:lstStyle/>
                    <a:p>
                      <a:pPr lvl="0">
                        <a:buNone/>
                      </a:pPr>
                      <a:r>
                        <a:rPr lang="en-US" sz="1600" b="0" i="0" u="none" strike="noStrike" noProof="0" dirty="0">
                          <a:latin typeface="Times New Roman"/>
                        </a:rPr>
                        <a:t>Dissolved in hot distilled water containing 5ml of acetic acid</a:t>
                      </a:r>
                      <a:endParaRPr lang="en-US" sz="1600" dirty="0">
                        <a:latin typeface="Times New Roman"/>
                      </a:endParaRPr>
                    </a:p>
                  </a:txBody>
                  <a:tcPr/>
                </a:tc>
                <a:tc>
                  <a:txBody>
                    <a:bodyPr/>
                    <a:lstStyle/>
                    <a:p>
                      <a:pPr lvl="0">
                        <a:buNone/>
                      </a:pPr>
                      <a:r>
                        <a:rPr lang="en-US" sz="1600" b="0" i="0" u="none" strike="noStrike" noProof="0" dirty="0">
                          <a:latin typeface="Times New Roman"/>
                        </a:rPr>
                        <a:t>Dissolved in hot distilled water containing 5ml of acetic acid  5ml of acetic </a:t>
                      </a:r>
                      <a:r>
                        <a:rPr lang="en-US" sz="1600" b="0" i="0" u="none" strike="noStrike" noProof="0" err="1">
                          <a:latin typeface="Times New Roman"/>
                        </a:rPr>
                        <a:t>acid.To</a:t>
                      </a:r>
                      <a:r>
                        <a:rPr lang="en-US" sz="1600" b="0" i="0" u="none" strike="noStrike" noProof="0" dirty="0">
                          <a:latin typeface="Times New Roman"/>
                        </a:rPr>
                        <a:t> it 5ml of dilute lead solution was added.</a:t>
                      </a:r>
                      <a:endParaRPr lang="en-US" sz="1600" dirty="0">
                        <a:latin typeface="Times New Roman"/>
                      </a:endParaRPr>
                    </a:p>
                  </a:txBody>
                  <a:tcPr/>
                </a:tc>
                <a:extLst>
                  <a:ext uri="{0D108BD9-81ED-4DB2-BD59-A6C34878D82A}">
                    <a16:rowId xmlns:a16="http://schemas.microsoft.com/office/drawing/2014/main" val="2159922888"/>
                  </a:ext>
                </a:extLst>
              </a:tr>
              <a:tr h="377424">
                <a:tc>
                  <a:txBody>
                    <a:bodyPr/>
                    <a:lstStyle/>
                    <a:p>
                      <a:r>
                        <a:rPr lang="en-US" sz="1600" dirty="0">
                          <a:latin typeface="Times New Roman"/>
                        </a:rPr>
                        <a:t>3</a:t>
                      </a:r>
                      <a:endParaRPr lang="en-US" sz="1600" b="0" i="0" u="none" strike="noStrike" noProof="0" dirty="0">
                        <a:latin typeface="Times New Roman"/>
                      </a:endParaRPr>
                    </a:p>
                  </a:txBody>
                  <a:tcPr/>
                </a:tc>
                <a:tc>
                  <a:txBody>
                    <a:bodyPr/>
                    <a:lstStyle/>
                    <a:p>
                      <a:pPr lvl="0">
                        <a:buNone/>
                      </a:pPr>
                      <a:r>
                        <a:rPr lang="en-US" sz="1600" b="0" i="0" u="none" strike="noStrike" noProof="0" dirty="0">
                          <a:latin typeface="Times New Roman"/>
                        </a:rPr>
                        <a:t>Made alkaline with ammonia solution</a:t>
                      </a:r>
                      <a:endParaRPr lang="en-US" sz="1600" dirty="0">
                        <a:latin typeface="Times New Roman"/>
                      </a:endParaRPr>
                    </a:p>
                  </a:txBody>
                  <a:tcPr/>
                </a:tc>
                <a:tc>
                  <a:txBody>
                    <a:bodyPr/>
                    <a:lstStyle/>
                    <a:p>
                      <a:pPr lvl="0">
                        <a:buNone/>
                      </a:pPr>
                      <a:r>
                        <a:rPr lang="en-US" sz="1600" b="0" i="0" u="none" strike="noStrike" noProof="0" dirty="0">
                          <a:latin typeface="Times New Roman"/>
                        </a:rPr>
                        <a:t>Made alkaline with ammonia solution</a:t>
                      </a:r>
                      <a:endParaRPr lang="en-US" sz="1600" dirty="0">
                        <a:latin typeface="Times New Roman"/>
                      </a:endParaRPr>
                    </a:p>
                  </a:txBody>
                  <a:tcPr/>
                </a:tc>
                <a:extLst>
                  <a:ext uri="{0D108BD9-81ED-4DB2-BD59-A6C34878D82A}">
                    <a16:rowId xmlns:a16="http://schemas.microsoft.com/office/drawing/2014/main" val="3582914160"/>
                  </a:ext>
                </a:extLst>
              </a:tr>
              <a:tr h="339681">
                <a:tc>
                  <a:txBody>
                    <a:bodyPr/>
                    <a:lstStyle/>
                    <a:p>
                      <a:r>
                        <a:rPr lang="en-US" sz="1600" dirty="0">
                          <a:latin typeface="Times New Roman"/>
                        </a:rPr>
                        <a:t>4</a:t>
                      </a:r>
                    </a:p>
                  </a:txBody>
                  <a:tcPr/>
                </a:tc>
                <a:tc>
                  <a:txBody>
                    <a:bodyPr/>
                    <a:lstStyle/>
                    <a:p>
                      <a:pPr lvl="0">
                        <a:buNone/>
                      </a:pPr>
                      <a:r>
                        <a:rPr lang="en-US" sz="1600" b="0" i="0" u="none" strike="noStrike" noProof="0" dirty="0">
                          <a:latin typeface="Times New Roman"/>
                        </a:rPr>
                        <a:t>1ml of KCN was added</a:t>
                      </a:r>
                      <a:endParaRPr lang="en-US" sz="1600" dirty="0">
                        <a:latin typeface="Times New Roman"/>
                      </a:endParaRPr>
                    </a:p>
                  </a:txBody>
                  <a:tcPr/>
                </a:tc>
                <a:tc>
                  <a:txBody>
                    <a:bodyPr/>
                    <a:lstStyle/>
                    <a:p>
                      <a:pPr lvl="0">
                        <a:buNone/>
                      </a:pPr>
                      <a:r>
                        <a:rPr lang="en-US" sz="1600" b="0" i="0" u="none" strike="noStrike" noProof="0" dirty="0">
                          <a:latin typeface="Times New Roman"/>
                        </a:rPr>
                        <a:t>1ml of KCN was added</a:t>
                      </a:r>
                      <a:endParaRPr lang="en-US" sz="1600" dirty="0">
                        <a:latin typeface="Times New Roman"/>
                      </a:endParaRPr>
                    </a:p>
                  </a:txBody>
                  <a:tcPr/>
                </a:tc>
                <a:extLst>
                  <a:ext uri="{0D108BD9-81ED-4DB2-BD59-A6C34878D82A}">
                    <a16:rowId xmlns:a16="http://schemas.microsoft.com/office/drawing/2014/main" val="2370685731"/>
                  </a:ext>
                </a:extLst>
              </a:tr>
              <a:tr h="415166">
                <a:tc>
                  <a:txBody>
                    <a:bodyPr/>
                    <a:lstStyle/>
                    <a:p>
                      <a:r>
                        <a:rPr lang="en-US" sz="1600" dirty="0">
                          <a:latin typeface="Times New Roman"/>
                        </a:rPr>
                        <a:t>5</a:t>
                      </a:r>
                    </a:p>
                  </a:txBody>
                  <a:tcPr/>
                </a:tc>
                <a:tc>
                  <a:txBody>
                    <a:bodyPr/>
                    <a:lstStyle/>
                    <a:p>
                      <a:pPr lvl="0">
                        <a:buNone/>
                      </a:pPr>
                      <a:r>
                        <a:rPr lang="en-US" sz="1600" b="0" i="0" u="none" strike="noStrike" noProof="0" dirty="0">
                          <a:latin typeface="Times New Roman"/>
                        </a:rPr>
                        <a:t>intensity was compared</a:t>
                      </a:r>
                      <a:endParaRPr lang="en-US" sz="1600" dirty="0">
                        <a:latin typeface="Times New Roman"/>
                      </a:endParaRPr>
                    </a:p>
                  </a:txBody>
                  <a:tcPr/>
                </a:tc>
                <a:tc>
                  <a:txBody>
                    <a:bodyPr/>
                    <a:lstStyle/>
                    <a:p>
                      <a:pPr lvl="0">
                        <a:buNone/>
                      </a:pPr>
                      <a:r>
                        <a:rPr lang="en-US" sz="1600" b="0" i="0" u="none" strike="noStrike" noProof="0" dirty="0">
                          <a:latin typeface="Times New Roman"/>
                        </a:rPr>
                        <a:t>intensity was compared</a:t>
                      </a:r>
                      <a:endParaRPr lang="en-US" sz="1600" dirty="0">
                        <a:latin typeface="Times New Roman"/>
                      </a:endParaRPr>
                    </a:p>
                  </a:txBody>
                  <a:tcPr/>
                </a:tc>
                <a:extLst>
                  <a:ext uri="{0D108BD9-81ED-4DB2-BD59-A6C34878D82A}">
                    <a16:rowId xmlns:a16="http://schemas.microsoft.com/office/drawing/2014/main" val="1599682228"/>
                  </a:ext>
                </a:extLst>
              </a:tr>
              <a:tr h="503232">
                <a:tc>
                  <a:txBody>
                    <a:bodyPr/>
                    <a:lstStyle/>
                    <a:p>
                      <a:r>
                        <a:rPr lang="en-US" sz="1600" dirty="0">
                          <a:latin typeface="Times New Roman"/>
                        </a:rPr>
                        <a:t>6</a:t>
                      </a:r>
                    </a:p>
                  </a:txBody>
                  <a:tcPr/>
                </a:tc>
                <a:tc>
                  <a:txBody>
                    <a:bodyPr/>
                    <a:lstStyle/>
                    <a:p>
                      <a:pPr lvl="0">
                        <a:buNone/>
                      </a:pPr>
                      <a:r>
                        <a:rPr lang="en-US" sz="1600" b="0" i="0" u="none" strike="noStrike" noProof="0" dirty="0">
                          <a:latin typeface="Times New Roman"/>
                        </a:rPr>
                        <a:t>Distilled water was added </a:t>
                      </a:r>
                      <a:r>
                        <a:rPr lang="en-US" sz="1600" b="0" i="0" u="none" strike="noStrike" noProof="0" err="1">
                          <a:latin typeface="Times New Roman"/>
                        </a:rPr>
                        <a:t>upto</a:t>
                      </a:r>
                      <a:r>
                        <a:rPr lang="en-US" sz="1600" b="0" i="0" u="none" strike="noStrike" noProof="0" dirty="0">
                          <a:latin typeface="Times New Roman"/>
                        </a:rPr>
                        <a:t> 50ml added</a:t>
                      </a:r>
                      <a:endParaRPr lang="en-US" sz="1600" dirty="0">
                        <a:latin typeface="Times New Roman"/>
                      </a:endParaRPr>
                    </a:p>
                  </a:txBody>
                  <a:tcPr/>
                </a:tc>
                <a:tc>
                  <a:txBody>
                    <a:bodyPr/>
                    <a:lstStyle/>
                    <a:p>
                      <a:pPr lvl="0">
                        <a:buNone/>
                      </a:pPr>
                      <a:r>
                        <a:rPr lang="en-US" sz="1600" b="0" i="0" u="none" strike="noStrike" noProof="0" dirty="0">
                          <a:latin typeface="Times New Roman"/>
                        </a:rPr>
                        <a:t>Distilled water was added </a:t>
                      </a:r>
                      <a:r>
                        <a:rPr lang="en-US" sz="1600" b="0" i="0" u="none" strike="noStrike" noProof="0" err="1">
                          <a:latin typeface="Times New Roman"/>
                        </a:rPr>
                        <a:t>upto</a:t>
                      </a:r>
                      <a:r>
                        <a:rPr lang="en-US" sz="1600" b="0" i="0" u="none" strike="noStrike" noProof="0" dirty="0">
                          <a:latin typeface="Times New Roman"/>
                        </a:rPr>
                        <a:t> 50ml added</a:t>
                      </a:r>
                      <a:endParaRPr lang="en-US" sz="1600" dirty="0">
                        <a:latin typeface="Times New Roman"/>
                      </a:endParaRPr>
                    </a:p>
                  </a:txBody>
                  <a:tcPr/>
                </a:tc>
                <a:extLst>
                  <a:ext uri="{0D108BD9-81ED-4DB2-BD59-A6C34878D82A}">
                    <a16:rowId xmlns:a16="http://schemas.microsoft.com/office/drawing/2014/main" val="4014335049"/>
                  </a:ext>
                </a:extLst>
              </a:tr>
              <a:tr h="738738">
                <a:tc>
                  <a:txBody>
                    <a:bodyPr/>
                    <a:lstStyle/>
                    <a:p>
                      <a:r>
                        <a:rPr lang="en-US" sz="1600" dirty="0">
                          <a:latin typeface="Times New Roman"/>
                        </a:rPr>
                        <a:t>7</a:t>
                      </a:r>
                    </a:p>
                  </a:txBody>
                  <a:tcPr/>
                </a:tc>
                <a:tc>
                  <a:txBody>
                    <a:bodyPr/>
                    <a:lstStyle/>
                    <a:p>
                      <a:pPr lvl="0">
                        <a:buNone/>
                      </a:pPr>
                      <a:r>
                        <a:rPr lang="en-US" sz="1600" b="0" i="0" u="none" strike="noStrike" noProof="0" dirty="0">
                          <a:latin typeface="Times New Roman"/>
                        </a:rPr>
                        <a:t>Two drops of sodium </a:t>
                      </a:r>
                      <a:r>
                        <a:rPr lang="en-US" sz="1600" b="0" i="0" u="none" strike="noStrike" noProof="0" err="1">
                          <a:latin typeface="Times New Roman"/>
                        </a:rPr>
                        <a:t>sulphide</a:t>
                      </a:r>
                      <a:r>
                        <a:rPr lang="en-US" sz="1600" b="0" i="0" u="none" strike="noStrike" noProof="0" dirty="0">
                          <a:latin typeface="Times New Roman"/>
                        </a:rPr>
                        <a:t> solution was added  and  Stirred with glass rod and stand for 5 min</a:t>
                      </a:r>
                      <a:endParaRPr lang="en-US" sz="1600" dirty="0">
                        <a:latin typeface="Times New Roman"/>
                      </a:endParaRPr>
                    </a:p>
                  </a:txBody>
                  <a:tcPr/>
                </a:tc>
                <a:tc>
                  <a:txBody>
                    <a:bodyPr/>
                    <a:lstStyle/>
                    <a:p>
                      <a:pPr lvl="0">
                        <a:buNone/>
                      </a:pPr>
                      <a:r>
                        <a:rPr lang="en-US" sz="1600" b="0" i="0" u="none" strike="noStrike" noProof="0" dirty="0">
                          <a:latin typeface="Times New Roman"/>
                        </a:rPr>
                        <a:t>Two drops of sodium </a:t>
                      </a:r>
                      <a:r>
                        <a:rPr lang="en-US" sz="1600" b="0" i="0" u="none" strike="noStrike" noProof="0" dirty="0" err="1">
                          <a:latin typeface="Times New Roman"/>
                        </a:rPr>
                        <a:t>sulphide</a:t>
                      </a:r>
                      <a:r>
                        <a:rPr lang="en-US" sz="1600" b="0" i="0" u="none" strike="noStrike" noProof="0" dirty="0">
                          <a:latin typeface="Times New Roman"/>
                        </a:rPr>
                        <a:t> solution was added  and  Stirred with glass rod and stand for 5 min</a:t>
                      </a:r>
                      <a:endParaRPr lang="en-US" sz="1600" dirty="0">
                        <a:latin typeface="Times New Roman"/>
                      </a:endParaRPr>
                    </a:p>
                  </a:txBody>
                  <a:tcPr/>
                </a:tc>
                <a:extLst>
                  <a:ext uri="{0D108BD9-81ED-4DB2-BD59-A6C34878D82A}">
                    <a16:rowId xmlns:a16="http://schemas.microsoft.com/office/drawing/2014/main" val="4126444245"/>
                  </a:ext>
                </a:extLst>
              </a:tr>
            </a:tbl>
          </a:graphicData>
        </a:graphic>
      </p:graphicFrame>
    </p:spTree>
    <p:extLst>
      <p:ext uri="{BB962C8B-B14F-4D97-AF65-F5344CB8AC3E}">
        <p14:creationId xmlns:p14="http://schemas.microsoft.com/office/powerpoint/2010/main" val="2365365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4A1CC-89D6-8F9E-C225-2FE73CD4ACE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38FC170-93F6-0571-0CA4-31644020B9D0}"/>
              </a:ext>
            </a:extLst>
          </p:cNvPr>
          <p:cNvSpPr>
            <a:spLocks noGrp="1"/>
          </p:cNvSpPr>
          <p:nvPr>
            <p:ph idx="1"/>
          </p:nvPr>
        </p:nvSpPr>
        <p:spPr/>
        <p:txBody>
          <a:bodyPr/>
          <a:lstStyle/>
          <a:p>
            <a:r>
              <a:rPr lang="en-US" dirty="0">
                <a:latin typeface="Times New Roman"/>
                <a:ea typeface="+mn-lt"/>
                <a:cs typeface="+mn-lt"/>
              </a:rPr>
              <a:t>The </a:t>
            </a:r>
            <a:r>
              <a:rPr lang="en-US" dirty="0" err="1">
                <a:latin typeface="Times New Roman"/>
                <a:ea typeface="+mn-lt"/>
                <a:cs typeface="+mn-lt"/>
              </a:rPr>
              <a:t>colour</a:t>
            </a:r>
            <a:r>
              <a:rPr lang="en-US" dirty="0">
                <a:latin typeface="Times New Roman"/>
                <a:ea typeface="+mn-lt"/>
                <a:cs typeface="+mn-lt"/>
              </a:rPr>
              <a:t> produced, by both the solutions, is compared. If the </a:t>
            </a:r>
            <a:r>
              <a:rPr lang="en-US" dirty="0" err="1">
                <a:latin typeface="Times New Roman"/>
                <a:ea typeface="+mn-lt"/>
                <a:cs typeface="+mn-lt"/>
              </a:rPr>
              <a:t>colour</a:t>
            </a:r>
            <a:r>
              <a:rPr lang="en-US" dirty="0">
                <a:latin typeface="Times New Roman"/>
                <a:ea typeface="+mn-lt"/>
                <a:cs typeface="+mn-lt"/>
              </a:rPr>
              <a:t> of the test is less than that of the standard, the limit test passes otherwise discarded.</a:t>
            </a:r>
            <a:endParaRPr lang="en-US" dirty="0">
              <a:latin typeface="Times New Roman"/>
              <a:cs typeface="Times New Roman"/>
            </a:endParaRPr>
          </a:p>
          <a:p>
            <a:endParaRPr lang="en-IN" dirty="0"/>
          </a:p>
        </p:txBody>
      </p:sp>
    </p:spTree>
    <p:extLst>
      <p:ext uri="{BB962C8B-B14F-4D97-AF65-F5344CB8AC3E}">
        <p14:creationId xmlns:p14="http://schemas.microsoft.com/office/powerpoint/2010/main" val="4983189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TotalTime>
  <Words>797</Words>
  <Application>Microsoft Office PowerPoint</Application>
  <PresentationFormat>Widescreen</PresentationFormat>
  <Paragraphs>70</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Century Gothic</vt:lpstr>
      <vt:lpstr>Times New Roman</vt:lpstr>
      <vt:lpstr>Trebuchet MS</vt:lpstr>
      <vt:lpstr>Wingdings 3</vt:lpstr>
      <vt:lpstr>Ion Boardroom</vt:lpstr>
      <vt:lpstr>LESSON 7 LIMIT TEST OF LEAD AS PER I.P &amp; U.S.P: </vt:lpstr>
      <vt:lpstr>PowerPoint Presentation</vt:lpstr>
      <vt:lpstr>PowerPoint Presentation</vt:lpstr>
      <vt:lpstr>PowerPoint Presentation</vt:lpstr>
      <vt:lpstr>PROCEDURE: I.P/USP Method:  </vt:lpstr>
      <vt:lpstr>B.P Method: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7 LIMIT TEST OF LEAD AS PER I.P &amp; U.S.P: </dc:title>
  <dc:creator>AlekyA Reddy</dc:creator>
  <cp:lastModifiedBy>AlekyA Reddy</cp:lastModifiedBy>
  <cp:revision>1</cp:revision>
  <dcterms:created xsi:type="dcterms:W3CDTF">2022-06-08T06:01:22Z</dcterms:created>
  <dcterms:modified xsi:type="dcterms:W3CDTF">2022-06-08T06:05:00Z</dcterms:modified>
</cp:coreProperties>
</file>