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kyA Reddy" userId="d188a01749e1e24c" providerId="LiveId" clId="{EA2F05BC-835A-4EC6-B128-82FCED4510CE}"/>
    <pc:docChg chg="custSel addSld delSld modSld">
      <pc:chgData name="AlekyA Reddy" userId="d188a01749e1e24c" providerId="LiveId" clId="{EA2F05BC-835A-4EC6-B128-82FCED4510CE}" dt="2022-06-08T08:10:47.003" v="67" actId="47"/>
      <pc:docMkLst>
        <pc:docMk/>
      </pc:docMkLst>
      <pc:sldChg chg="modSp new del">
        <pc:chgData name="AlekyA Reddy" userId="d188a01749e1e24c" providerId="LiveId" clId="{EA2F05BC-835A-4EC6-B128-82FCED4510CE}" dt="2022-06-08T08:06:07.533" v="7" actId="47"/>
        <pc:sldMkLst>
          <pc:docMk/>
          <pc:sldMk cId="950385758" sldId="256"/>
        </pc:sldMkLst>
        <pc:spChg chg="mod">
          <ac:chgData name="AlekyA Reddy" userId="d188a01749e1e24c" providerId="LiveId" clId="{EA2F05BC-835A-4EC6-B128-82FCED4510CE}" dt="2022-06-08T08:06:05.217" v="6"/>
          <ac:spMkLst>
            <pc:docMk/>
            <pc:sldMk cId="950385758" sldId="256"/>
            <ac:spMk id="2" creationId="{090B9C90-E538-37F1-BA5B-792AD274851B}"/>
          </ac:spMkLst>
        </pc:spChg>
        <pc:spChg chg="mod">
          <ac:chgData name="AlekyA Reddy" userId="d188a01749e1e24c" providerId="LiveId" clId="{EA2F05BC-835A-4EC6-B128-82FCED4510CE}" dt="2022-06-08T08:06:05.217" v="6"/>
          <ac:spMkLst>
            <pc:docMk/>
            <pc:sldMk cId="950385758" sldId="256"/>
            <ac:spMk id="3" creationId="{EFCB042D-4E71-4D1A-A87D-E2B443A10443}"/>
          </ac:spMkLst>
        </pc:spChg>
      </pc:sldChg>
      <pc:sldChg chg="modSp new mod">
        <pc:chgData name="AlekyA Reddy" userId="d188a01749e1e24c" providerId="LiveId" clId="{EA2F05BC-835A-4EC6-B128-82FCED4510CE}" dt="2022-06-08T08:06:32.387" v="16"/>
        <pc:sldMkLst>
          <pc:docMk/>
          <pc:sldMk cId="3202686038" sldId="257"/>
        </pc:sldMkLst>
        <pc:spChg chg="mod">
          <ac:chgData name="AlekyA Reddy" userId="d188a01749e1e24c" providerId="LiveId" clId="{EA2F05BC-835A-4EC6-B128-82FCED4510CE}" dt="2022-06-08T08:06:21.108" v="15" actId="20577"/>
          <ac:spMkLst>
            <pc:docMk/>
            <pc:sldMk cId="3202686038" sldId="257"/>
            <ac:spMk id="2" creationId="{BA9416EF-D151-772C-D238-AEA4C8157937}"/>
          </ac:spMkLst>
        </pc:spChg>
        <pc:spChg chg="mod">
          <ac:chgData name="AlekyA Reddy" userId="d188a01749e1e24c" providerId="LiveId" clId="{EA2F05BC-835A-4EC6-B128-82FCED4510CE}" dt="2022-06-08T08:06:32.387" v="16"/>
          <ac:spMkLst>
            <pc:docMk/>
            <pc:sldMk cId="3202686038" sldId="257"/>
            <ac:spMk id="3" creationId="{1006847C-E9BA-0B59-DD9F-632AC6CC6460}"/>
          </ac:spMkLst>
        </pc:spChg>
      </pc:sldChg>
      <pc:sldChg chg="delSp modSp new mod">
        <pc:chgData name="AlekyA Reddy" userId="d188a01749e1e24c" providerId="LiveId" clId="{EA2F05BC-835A-4EC6-B128-82FCED4510CE}" dt="2022-06-08T08:06:50.281" v="22" actId="14100"/>
        <pc:sldMkLst>
          <pc:docMk/>
          <pc:sldMk cId="4268207330" sldId="258"/>
        </pc:sldMkLst>
        <pc:spChg chg="del mod">
          <ac:chgData name="AlekyA Reddy" userId="d188a01749e1e24c" providerId="LiveId" clId="{EA2F05BC-835A-4EC6-B128-82FCED4510CE}" dt="2022-06-08T08:06:45.805" v="19" actId="478"/>
          <ac:spMkLst>
            <pc:docMk/>
            <pc:sldMk cId="4268207330" sldId="258"/>
            <ac:spMk id="2" creationId="{39C37127-05FA-5B52-66B5-FB92DFB81640}"/>
          </ac:spMkLst>
        </pc:spChg>
        <pc:spChg chg="mod">
          <ac:chgData name="AlekyA Reddy" userId="d188a01749e1e24c" providerId="LiveId" clId="{EA2F05BC-835A-4EC6-B128-82FCED4510CE}" dt="2022-06-08T08:06:50.281" v="22" actId="14100"/>
          <ac:spMkLst>
            <pc:docMk/>
            <pc:sldMk cId="4268207330" sldId="258"/>
            <ac:spMk id="3" creationId="{E71BB07C-540C-2CF3-AE98-E3CB623774FA}"/>
          </ac:spMkLst>
        </pc:spChg>
      </pc:sldChg>
      <pc:sldChg chg="delSp modSp new mod">
        <pc:chgData name="AlekyA Reddy" userId="d188a01749e1e24c" providerId="LiveId" clId="{EA2F05BC-835A-4EC6-B128-82FCED4510CE}" dt="2022-06-08T08:08:05.003" v="28" actId="14100"/>
        <pc:sldMkLst>
          <pc:docMk/>
          <pc:sldMk cId="608298635" sldId="259"/>
        </pc:sldMkLst>
        <pc:spChg chg="del mod">
          <ac:chgData name="AlekyA Reddy" userId="d188a01749e1e24c" providerId="LiveId" clId="{EA2F05BC-835A-4EC6-B128-82FCED4510CE}" dt="2022-06-08T08:07:51.552" v="25" actId="478"/>
          <ac:spMkLst>
            <pc:docMk/>
            <pc:sldMk cId="608298635" sldId="259"/>
            <ac:spMk id="2" creationId="{B5628C5C-6AC7-874D-F15E-26C8C7840D30}"/>
          </ac:spMkLst>
        </pc:spChg>
        <pc:spChg chg="mod">
          <ac:chgData name="AlekyA Reddy" userId="d188a01749e1e24c" providerId="LiveId" clId="{EA2F05BC-835A-4EC6-B128-82FCED4510CE}" dt="2022-06-08T08:08:05.003" v="28" actId="14100"/>
          <ac:spMkLst>
            <pc:docMk/>
            <pc:sldMk cId="608298635" sldId="259"/>
            <ac:spMk id="3" creationId="{C64558FD-31BD-3212-0E13-630CD23794ED}"/>
          </ac:spMkLst>
        </pc:spChg>
      </pc:sldChg>
      <pc:sldChg chg="delSp modSp new mod">
        <pc:chgData name="AlekyA Reddy" userId="d188a01749e1e24c" providerId="LiveId" clId="{EA2F05BC-835A-4EC6-B128-82FCED4510CE}" dt="2022-06-08T08:08:40.152" v="33" actId="1076"/>
        <pc:sldMkLst>
          <pc:docMk/>
          <pc:sldMk cId="744593613" sldId="260"/>
        </pc:sldMkLst>
        <pc:spChg chg="del mod">
          <ac:chgData name="AlekyA Reddy" userId="d188a01749e1e24c" providerId="LiveId" clId="{EA2F05BC-835A-4EC6-B128-82FCED4510CE}" dt="2022-06-08T08:08:32.949" v="30" actId="478"/>
          <ac:spMkLst>
            <pc:docMk/>
            <pc:sldMk cId="744593613" sldId="260"/>
            <ac:spMk id="2" creationId="{D1D2DA4D-62A4-BEB4-F5A0-FE7ACBAAE458}"/>
          </ac:spMkLst>
        </pc:spChg>
        <pc:spChg chg="mod">
          <ac:chgData name="AlekyA Reddy" userId="d188a01749e1e24c" providerId="LiveId" clId="{EA2F05BC-835A-4EC6-B128-82FCED4510CE}" dt="2022-06-08T08:08:40.152" v="33" actId="1076"/>
          <ac:spMkLst>
            <pc:docMk/>
            <pc:sldMk cId="744593613" sldId="260"/>
            <ac:spMk id="3" creationId="{8D928AC9-F906-945E-2004-6D1A1B0E808A}"/>
          </ac:spMkLst>
        </pc:spChg>
      </pc:sldChg>
      <pc:sldChg chg="delSp modSp new mod">
        <pc:chgData name="AlekyA Reddy" userId="d188a01749e1e24c" providerId="LiveId" clId="{EA2F05BC-835A-4EC6-B128-82FCED4510CE}" dt="2022-06-08T08:08:56.786" v="35" actId="478"/>
        <pc:sldMkLst>
          <pc:docMk/>
          <pc:sldMk cId="2806514347" sldId="261"/>
        </pc:sldMkLst>
        <pc:spChg chg="del mod">
          <ac:chgData name="AlekyA Reddy" userId="d188a01749e1e24c" providerId="LiveId" clId="{EA2F05BC-835A-4EC6-B128-82FCED4510CE}" dt="2022-06-08T08:08:56.786" v="35" actId="478"/>
          <ac:spMkLst>
            <pc:docMk/>
            <pc:sldMk cId="2806514347" sldId="261"/>
            <ac:spMk id="2" creationId="{11640EA5-B5D0-CEDC-3273-995B4A5C3298}"/>
          </ac:spMkLst>
        </pc:spChg>
        <pc:spChg chg="mod">
          <ac:chgData name="AlekyA Reddy" userId="d188a01749e1e24c" providerId="LiveId" clId="{EA2F05BC-835A-4EC6-B128-82FCED4510CE}" dt="2022-06-08T08:08:54.311" v="34"/>
          <ac:spMkLst>
            <pc:docMk/>
            <pc:sldMk cId="2806514347" sldId="261"/>
            <ac:spMk id="3" creationId="{7DF54023-47D9-965A-CFA1-F5C3E6217802}"/>
          </ac:spMkLst>
        </pc:spChg>
      </pc:sldChg>
      <pc:sldChg chg="delSp modSp new mod">
        <pc:chgData name="AlekyA Reddy" userId="d188a01749e1e24c" providerId="LiveId" clId="{EA2F05BC-835A-4EC6-B128-82FCED4510CE}" dt="2022-06-08T08:09:19.589" v="42" actId="27636"/>
        <pc:sldMkLst>
          <pc:docMk/>
          <pc:sldMk cId="3194860597" sldId="262"/>
        </pc:sldMkLst>
        <pc:spChg chg="del">
          <ac:chgData name="AlekyA Reddy" userId="d188a01749e1e24c" providerId="LiveId" clId="{EA2F05BC-835A-4EC6-B128-82FCED4510CE}" dt="2022-06-08T08:09:16.808" v="40" actId="478"/>
          <ac:spMkLst>
            <pc:docMk/>
            <pc:sldMk cId="3194860597" sldId="262"/>
            <ac:spMk id="2" creationId="{4B5DC511-9491-08BD-7CBE-FD72D5C75467}"/>
          </ac:spMkLst>
        </pc:spChg>
        <pc:spChg chg="mod">
          <ac:chgData name="AlekyA Reddy" userId="d188a01749e1e24c" providerId="LiveId" clId="{EA2F05BC-835A-4EC6-B128-82FCED4510CE}" dt="2022-06-08T08:09:19.589" v="42" actId="27636"/>
          <ac:spMkLst>
            <pc:docMk/>
            <pc:sldMk cId="3194860597" sldId="262"/>
            <ac:spMk id="3" creationId="{AF0CBA39-788B-291C-A21D-F0DB3B702523}"/>
          </ac:spMkLst>
        </pc:spChg>
      </pc:sldChg>
      <pc:sldChg chg="delSp modSp new mod">
        <pc:chgData name="AlekyA Reddy" userId="d188a01749e1e24c" providerId="LiveId" clId="{EA2F05BC-835A-4EC6-B128-82FCED4510CE}" dt="2022-06-08T08:09:36.514" v="47" actId="27636"/>
        <pc:sldMkLst>
          <pc:docMk/>
          <pc:sldMk cId="1854326559" sldId="263"/>
        </pc:sldMkLst>
        <pc:spChg chg="del">
          <ac:chgData name="AlekyA Reddy" userId="d188a01749e1e24c" providerId="LiveId" clId="{EA2F05BC-835A-4EC6-B128-82FCED4510CE}" dt="2022-06-08T08:09:33.980" v="45" actId="478"/>
          <ac:spMkLst>
            <pc:docMk/>
            <pc:sldMk cId="1854326559" sldId="263"/>
            <ac:spMk id="2" creationId="{CB4D7F5F-92A2-81BE-3378-12BB9CC1EFFF}"/>
          </ac:spMkLst>
        </pc:spChg>
        <pc:spChg chg="mod">
          <ac:chgData name="AlekyA Reddy" userId="d188a01749e1e24c" providerId="LiveId" clId="{EA2F05BC-835A-4EC6-B128-82FCED4510CE}" dt="2022-06-08T08:09:36.514" v="47" actId="27636"/>
          <ac:spMkLst>
            <pc:docMk/>
            <pc:sldMk cId="1854326559" sldId="263"/>
            <ac:spMk id="3" creationId="{E433F789-D062-437B-523E-B4092DEA6760}"/>
          </ac:spMkLst>
        </pc:spChg>
      </pc:sldChg>
      <pc:sldChg chg="delSp modSp new mod">
        <pc:chgData name="AlekyA Reddy" userId="d188a01749e1e24c" providerId="LiveId" clId="{EA2F05BC-835A-4EC6-B128-82FCED4510CE}" dt="2022-06-08T08:10:00.120" v="53" actId="27636"/>
        <pc:sldMkLst>
          <pc:docMk/>
          <pc:sldMk cId="2661396777" sldId="264"/>
        </pc:sldMkLst>
        <pc:spChg chg="del">
          <ac:chgData name="AlekyA Reddy" userId="d188a01749e1e24c" providerId="LiveId" clId="{EA2F05BC-835A-4EC6-B128-82FCED4510CE}" dt="2022-06-08T08:09:56.860" v="51" actId="478"/>
          <ac:spMkLst>
            <pc:docMk/>
            <pc:sldMk cId="2661396777" sldId="264"/>
            <ac:spMk id="2" creationId="{4B98F7B1-61C8-E76D-880E-CFA1B84F5432}"/>
          </ac:spMkLst>
        </pc:spChg>
        <pc:spChg chg="mod">
          <ac:chgData name="AlekyA Reddy" userId="d188a01749e1e24c" providerId="LiveId" clId="{EA2F05BC-835A-4EC6-B128-82FCED4510CE}" dt="2022-06-08T08:10:00.120" v="53" actId="27636"/>
          <ac:spMkLst>
            <pc:docMk/>
            <pc:sldMk cId="2661396777" sldId="264"/>
            <ac:spMk id="3" creationId="{C48335A2-B092-6BA1-07FC-4844FBA47040}"/>
          </ac:spMkLst>
        </pc:spChg>
      </pc:sldChg>
      <pc:sldChg chg="delSp modSp new mod">
        <pc:chgData name="AlekyA Reddy" userId="d188a01749e1e24c" providerId="LiveId" clId="{EA2F05BC-835A-4EC6-B128-82FCED4510CE}" dt="2022-06-08T08:10:17.901" v="59" actId="27636"/>
        <pc:sldMkLst>
          <pc:docMk/>
          <pc:sldMk cId="1935985603" sldId="265"/>
        </pc:sldMkLst>
        <pc:spChg chg="del">
          <ac:chgData name="AlekyA Reddy" userId="d188a01749e1e24c" providerId="LiveId" clId="{EA2F05BC-835A-4EC6-B128-82FCED4510CE}" dt="2022-06-08T08:10:14.718" v="57" actId="478"/>
          <ac:spMkLst>
            <pc:docMk/>
            <pc:sldMk cId="1935985603" sldId="265"/>
            <ac:spMk id="2" creationId="{6F14411D-92ED-C4D0-0450-B0565B720522}"/>
          </ac:spMkLst>
        </pc:spChg>
        <pc:spChg chg="mod">
          <ac:chgData name="AlekyA Reddy" userId="d188a01749e1e24c" providerId="LiveId" clId="{EA2F05BC-835A-4EC6-B128-82FCED4510CE}" dt="2022-06-08T08:10:17.901" v="59" actId="27636"/>
          <ac:spMkLst>
            <pc:docMk/>
            <pc:sldMk cId="1935985603" sldId="265"/>
            <ac:spMk id="3" creationId="{8F6B7751-1E1F-466D-F6A0-4CAF8753F6F7}"/>
          </ac:spMkLst>
        </pc:spChg>
      </pc:sldChg>
      <pc:sldChg chg="delSp modSp new mod">
        <pc:chgData name="AlekyA Reddy" userId="d188a01749e1e24c" providerId="LiveId" clId="{EA2F05BC-835A-4EC6-B128-82FCED4510CE}" dt="2022-06-08T08:10:39.511" v="65" actId="1076"/>
        <pc:sldMkLst>
          <pc:docMk/>
          <pc:sldMk cId="1487234383" sldId="266"/>
        </pc:sldMkLst>
        <pc:spChg chg="del">
          <ac:chgData name="AlekyA Reddy" userId="d188a01749e1e24c" providerId="LiveId" clId="{EA2F05BC-835A-4EC6-B128-82FCED4510CE}" dt="2022-06-08T08:10:32.001" v="62" actId="478"/>
          <ac:spMkLst>
            <pc:docMk/>
            <pc:sldMk cId="1487234383" sldId="266"/>
            <ac:spMk id="2" creationId="{1E6B204B-7EA6-E098-365E-AE0D188F4886}"/>
          </ac:spMkLst>
        </pc:spChg>
        <pc:spChg chg="mod">
          <ac:chgData name="AlekyA Reddy" userId="d188a01749e1e24c" providerId="LiveId" clId="{EA2F05BC-835A-4EC6-B128-82FCED4510CE}" dt="2022-06-08T08:10:39.511" v="65" actId="1076"/>
          <ac:spMkLst>
            <pc:docMk/>
            <pc:sldMk cId="1487234383" sldId="266"/>
            <ac:spMk id="3" creationId="{948C549E-E27B-5ADA-45D9-BE8DC8505A93}"/>
          </ac:spMkLst>
        </pc:spChg>
      </pc:sldChg>
      <pc:sldChg chg="new del">
        <pc:chgData name="AlekyA Reddy" userId="d188a01749e1e24c" providerId="LiveId" clId="{EA2F05BC-835A-4EC6-B128-82FCED4510CE}" dt="2022-06-08T08:10:47.003" v="67" actId="47"/>
        <pc:sldMkLst>
          <pc:docMk/>
          <pc:sldMk cId="1816491517" sldId="26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9C7F0F-51FF-449A-9255-C68F029646E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429EBD-7EF6-473B-A70F-316E21231C45}" type="slidenum">
              <a:rPr lang="en-IN" smtClean="0"/>
              <a:t>‹#›</a:t>
            </a:fld>
            <a:endParaRPr lang="en-IN"/>
          </a:p>
        </p:txBody>
      </p:sp>
    </p:spTree>
    <p:extLst>
      <p:ext uri="{BB962C8B-B14F-4D97-AF65-F5344CB8AC3E}">
        <p14:creationId xmlns:p14="http://schemas.microsoft.com/office/powerpoint/2010/main" val="649827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9C7F0F-51FF-449A-9255-C68F029646E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429EBD-7EF6-473B-A70F-316E21231C45}" type="slidenum">
              <a:rPr lang="en-IN" smtClean="0"/>
              <a:t>‹#›</a:t>
            </a:fld>
            <a:endParaRPr lang="en-IN"/>
          </a:p>
        </p:txBody>
      </p:sp>
    </p:spTree>
    <p:extLst>
      <p:ext uri="{BB962C8B-B14F-4D97-AF65-F5344CB8AC3E}">
        <p14:creationId xmlns:p14="http://schemas.microsoft.com/office/powerpoint/2010/main" val="295257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9C7F0F-51FF-449A-9255-C68F029646E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429EBD-7EF6-473B-A70F-316E21231C45}" type="slidenum">
              <a:rPr lang="en-IN" smtClean="0"/>
              <a:t>‹#›</a:t>
            </a:fld>
            <a:endParaRPr lang="en-IN"/>
          </a:p>
        </p:txBody>
      </p:sp>
    </p:spTree>
    <p:extLst>
      <p:ext uri="{BB962C8B-B14F-4D97-AF65-F5344CB8AC3E}">
        <p14:creationId xmlns:p14="http://schemas.microsoft.com/office/powerpoint/2010/main" val="3342848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9C7F0F-51FF-449A-9255-C68F029646E6}"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F429EBD-7EF6-473B-A70F-316E21231C45}" type="slidenum">
              <a:rPr lang="en-IN" smtClean="0"/>
              <a:t>‹#›</a:t>
            </a:fld>
            <a:endParaRPr lang="en-IN"/>
          </a:p>
        </p:txBody>
      </p:sp>
    </p:spTree>
    <p:extLst>
      <p:ext uri="{BB962C8B-B14F-4D97-AF65-F5344CB8AC3E}">
        <p14:creationId xmlns:p14="http://schemas.microsoft.com/office/powerpoint/2010/main" val="310362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9C7F0F-51FF-449A-9255-C68F029646E6}" type="datetimeFigureOut">
              <a:rPr lang="en-IN" smtClean="0"/>
              <a:t>08-06-2022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F429EBD-7EF6-473B-A70F-316E21231C45}" type="slidenum">
              <a:rPr lang="en-IN" smtClean="0"/>
              <a:t>‹#›</a:t>
            </a:fld>
            <a:endParaRPr lang="en-IN"/>
          </a:p>
        </p:txBody>
      </p:sp>
    </p:spTree>
    <p:extLst>
      <p:ext uri="{BB962C8B-B14F-4D97-AF65-F5344CB8AC3E}">
        <p14:creationId xmlns:p14="http://schemas.microsoft.com/office/powerpoint/2010/main" val="1392515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9C7F0F-51FF-449A-9255-C68F029646E6}" type="datetimeFigureOut">
              <a:rPr lang="en-IN" smtClean="0"/>
              <a:t>08-06-2022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F429EBD-7EF6-473B-A70F-316E21231C45}" type="slidenum">
              <a:rPr lang="en-IN" smtClean="0"/>
              <a:t>‹#›</a:t>
            </a:fld>
            <a:endParaRPr lang="en-IN"/>
          </a:p>
        </p:txBody>
      </p:sp>
    </p:spTree>
    <p:extLst>
      <p:ext uri="{BB962C8B-B14F-4D97-AF65-F5344CB8AC3E}">
        <p14:creationId xmlns:p14="http://schemas.microsoft.com/office/powerpoint/2010/main" val="286575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9C7F0F-51FF-449A-9255-C68F029646E6}" type="datetimeFigureOut">
              <a:rPr lang="en-IN" smtClean="0"/>
              <a:t>08-06-2022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F429EBD-7EF6-473B-A70F-316E21231C45}" type="slidenum">
              <a:rPr lang="en-IN" smtClean="0"/>
              <a:t>‹#›</a:t>
            </a:fld>
            <a:endParaRPr lang="en-IN"/>
          </a:p>
        </p:txBody>
      </p:sp>
    </p:spTree>
    <p:extLst>
      <p:ext uri="{BB962C8B-B14F-4D97-AF65-F5344CB8AC3E}">
        <p14:creationId xmlns:p14="http://schemas.microsoft.com/office/powerpoint/2010/main" val="2332467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9C7F0F-51FF-449A-9255-C68F029646E6}"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F429EBD-7EF6-473B-A70F-316E21231C45}" type="slidenum">
              <a:rPr lang="en-IN" smtClean="0"/>
              <a:t>‹#›</a:t>
            </a:fld>
            <a:endParaRPr lang="en-IN"/>
          </a:p>
        </p:txBody>
      </p:sp>
    </p:spTree>
    <p:extLst>
      <p:ext uri="{BB962C8B-B14F-4D97-AF65-F5344CB8AC3E}">
        <p14:creationId xmlns:p14="http://schemas.microsoft.com/office/powerpoint/2010/main" val="105292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9C7F0F-51FF-449A-9255-C68F029646E6}" type="datetimeFigureOut">
              <a:rPr lang="en-IN" smtClean="0"/>
              <a:t>08-06-2022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F429EBD-7EF6-473B-A70F-316E21231C45}" type="slidenum">
              <a:rPr lang="en-IN" smtClean="0"/>
              <a:t>‹#›</a:t>
            </a:fld>
            <a:endParaRPr lang="en-IN"/>
          </a:p>
        </p:txBody>
      </p:sp>
    </p:spTree>
    <p:extLst>
      <p:ext uri="{BB962C8B-B14F-4D97-AF65-F5344CB8AC3E}">
        <p14:creationId xmlns:p14="http://schemas.microsoft.com/office/powerpoint/2010/main" val="3980672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9C7F0F-51FF-449A-9255-C68F029646E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429EBD-7EF6-473B-A70F-316E21231C45}" type="slidenum">
              <a:rPr lang="en-IN" smtClean="0"/>
              <a:t>‹#›</a:t>
            </a:fld>
            <a:endParaRPr lang="en-IN"/>
          </a:p>
        </p:txBody>
      </p:sp>
    </p:spTree>
    <p:extLst>
      <p:ext uri="{BB962C8B-B14F-4D97-AF65-F5344CB8AC3E}">
        <p14:creationId xmlns:p14="http://schemas.microsoft.com/office/powerpoint/2010/main" val="973794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9C7F0F-51FF-449A-9255-C68F029646E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429EBD-7EF6-473B-A70F-316E21231C45}"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272349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9C7F0F-51FF-449A-9255-C68F029646E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429EBD-7EF6-473B-A70F-316E21231C45}" type="slidenum">
              <a:rPr lang="en-IN" smtClean="0"/>
              <a:t>‹#›</a:t>
            </a:fld>
            <a:endParaRPr lang="en-IN"/>
          </a:p>
        </p:txBody>
      </p:sp>
    </p:spTree>
    <p:extLst>
      <p:ext uri="{BB962C8B-B14F-4D97-AF65-F5344CB8AC3E}">
        <p14:creationId xmlns:p14="http://schemas.microsoft.com/office/powerpoint/2010/main" val="3688678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9C7F0F-51FF-449A-9255-C68F029646E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429EBD-7EF6-473B-A70F-316E21231C45}"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09418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9C7F0F-51FF-449A-9255-C68F029646E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429EBD-7EF6-473B-A70F-316E21231C45}" type="slidenum">
              <a:rPr lang="en-IN" smtClean="0"/>
              <a:t>‹#›</a:t>
            </a:fld>
            <a:endParaRPr lang="en-IN"/>
          </a:p>
        </p:txBody>
      </p:sp>
    </p:spTree>
    <p:extLst>
      <p:ext uri="{BB962C8B-B14F-4D97-AF65-F5344CB8AC3E}">
        <p14:creationId xmlns:p14="http://schemas.microsoft.com/office/powerpoint/2010/main" val="2839128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9C7F0F-51FF-449A-9255-C68F029646E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429EBD-7EF6-473B-A70F-316E21231C45}" type="slidenum">
              <a:rPr lang="en-IN" smtClean="0"/>
              <a:t>‹#›</a:t>
            </a:fld>
            <a:endParaRPr lang="en-IN"/>
          </a:p>
        </p:txBody>
      </p:sp>
    </p:spTree>
    <p:extLst>
      <p:ext uri="{BB962C8B-B14F-4D97-AF65-F5344CB8AC3E}">
        <p14:creationId xmlns:p14="http://schemas.microsoft.com/office/powerpoint/2010/main" val="8105871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9C7F0F-51FF-449A-9255-C68F029646E6}" type="datetimeFigureOut">
              <a:rPr lang="en-IN" smtClean="0"/>
              <a:t>08-06-2022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429EBD-7EF6-473B-A70F-316E21231C45}" type="slidenum">
              <a:rPr lang="en-IN" smtClean="0"/>
              <a:t>‹#›</a:t>
            </a:fld>
            <a:endParaRPr lang="en-IN"/>
          </a:p>
        </p:txBody>
      </p:sp>
    </p:spTree>
    <p:extLst>
      <p:ext uri="{BB962C8B-B14F-4D97-AF65-F5344CB8AC3E}">
        <p14:creationId xmlns:p14="http://schemas.microsoft.com/office/powerpoint/2010/main" val="229926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E9C7F0F-51FF-449A-9255-C68F029646E6}" type="datetimeFigureOut">
              <a:rPr lang="en-IN" smtClean="0"/>
              <a:t>08-06-2022</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F429EBD-7EF6-473B-A70F-316E21231C45}" type="slidenum">
              <a:rPr lang="en-IN" smtClean="0"/>
              <a:t>‹#›</a:t>
            </a:fld>
            <a:endParaRPr lang="en-IN"/>
          </a:p>
        </p:txBody>
      </p:sp>
    </p:spTree>
    <p:extLst>
      <p:ext uri="{BB962C8B-B14F-4D97-AF65-F5344CB8AC3E}">
        <p14:creationId xmlns:p14="http://schemas.microsoft.com/office/powerpoint/2010/main" val="33094975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416EF-D151-772C-D238-AEA4C8157937}"/>
              </a:ext>
            </a:extLst>
          </p:cNvPr>
          <p:cNvSpPr>
            <a:spLocks noGrp="1"/>
          </p:cNvSpPr>
          <p:nvPr>
            <p:ph type="title"/>
          </p:nvPr>
        </p:nvSpPr>
        <p:spPr/>
        <p:txBody>
          <a:bodyPr/>
          <a:lstStyle/>
          <a:p>
            <a:r>
              <a:rPr lang="en-US" dirty="0"/>
              <a:t>LESSON 7</a:t>
            </a:r>
            <a:endParaRPr lang="en-IN" dirty="0"/>
          </a:p>
        </p:txBody>
      </p:sp>
      <p:sp>
        <p:nvSpPr>
          <p:cNvPr id="3" name="Content Placeholder 2">
            <a:extLst>
              <a:ext uri="{FF2B5EF4-FFF2-40B4-BE49-F238E27FC236}">
                <a16:creationId xmlns:a16="http://schemas.microsoft.com/office/drawing/2014/main" id="{1006847C-E9BA-0B59-DD9F-632AC6CC6460}"/>
              </a:ext>
            </a:extLst>
          </p:cNvPr>
          <p:cNvSpPr>
            <a:spLocks noGrp="1"/>
          </p:cNvSpPr>
          <p:nvPr>
            <p:ph idx="1"/>
          </p:nvPr>
        </p:nvSpPr>
        <p:spPr/>
        <p:txBody>
          <a:bodyPr/>
          <a:lstStyle/>
          <a:p>
            <a:pPr marL="0" indent="0">
              <a:buNone/>
            </a:pPr>
            <a:r>
              <a:rPr lang="en-US" dirty="0">
                <a:ea typeface="+mn-lt"/>
                <a:cs typeface="+mn-lt"/>
              </a:rPr>
              <a:t>PHYSIOLOGICAL ACID –BASE BALANCE</a:t>
            </a:r>
            <a:endParaRPr lang="en-US" dirty="0">
              <a:cs typeface="Calibri"/>
            </a:endParaRPr>
          </a:p>
          <a:p>
            <a:r>
              <a:rPr lang="en-US" dirty="0">
                <a:ea typeface="+mn-lt"/>
                <a:cs typeface="+mn-lt"/>
              </a:rPr>
              <a:t>The number of hydrogen ions present in the solution may be regarded as a measure of acidity of the solution.</a:t>
            </a:r>
            <a:endParaRPr lang="en-US" dirty="0">
              <a:cs typeface="Calibri"/>
            </a:endParaRPr>
          </a:p>
          <a:p>
            <a:r>
              <a:rPr lang="en-US" dirty="0">
                <a:ea typeface="+mn-lt"/>
                <a:cs typeface="+mn-lt"/>
              </a:rPr>
              <a:t>But pH is related to the negative logarithm of activity of H+ ion concentration. Thus pH may be considered to be a measure of the acidity of the solution.</a:t>
            </a:r>
            <a:endParaRPr lang="en-US" dirty="0"/>
          </a:p>
          <a:p>
            <a:r>
              <a:rPr lang="en-US" dirty="0">
                <a:ea typeface="+mn-lt"/>
                <a:cs typeface="+mn-lt"/>
              </a:rPr>
              <a:t>The body fluids have balanced quantities of acids and bases. These quantities are well regulated by intricate mechanisms.</a:t>
            </a:r>
            <a:endParaRPr lang="en-US" dirty="0"/>
          </a:p>
          <a:p>
            <a:r>
              <a:rPr lang="en-US" dirty="0">
                <a:ea typeface="+mn-lt"/>
                <a:cs typeface="+mn-lt"/>
              </a:rPr>
              <a:t>The pH values of certain body fluids are given as follows:-</a:t>
            </a:r>
          </a:p>
          <a:p>
            <a:pPr marL="0" indent="0">
              <a:buNone/>
            </a:pPr>
            <a:r>
              <a:rPr lang="en-US" dirty="0">
                <a:ea typeface="+mn-lt"/>
                <a:cs typeface="+mn-lt"/>
              </a:rPr>
              <a:t>   Urine- 4.5-8.0</a:t>
            </a:r>
            <a:endParaRPr lang="en-US" dirty="0">
              <a:cs typeface="Calibri"/>
            </a:endParaRPr>
          </a:p>
          <a:p>
            <a:endParaRPr lang="en-IN" dirty="0"/>
          </a:p>
        </p:txBody>
      </p:sp>
    </p:spTree>
    <p:extLst>
      <p:ext uri="{BB962C8B-B14F-4D97-AF65-F5344CB8AC3E}">
        <p14:creationId xmlns:p14="http://schemas.microsoft.com/office/powerpoint/2010/main" val="3202686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1BB07C-540C-2CF3-AE98-E3CB623774FA}"/>
              </a:ext>
            </a:extLst>
          </p:cNvPr>
          <p:cNvSpPr>
            <a:spLocks noGrp="1"/>
          </p:cNvSpPr>
          <p:nvPr>
            <p:ph idx="1"/>
          </p:nvPr>
        </p:nvSpPr>
        <p:spPr>
          <a:xfrm>
            <a:off x="677333" y="992777"/>
            <a:ext cx="9851329" cy="5048585"/>
          </a:xfrm>
        </p:spPr>
        <p:txBody>
          <a:bodyPr>
            <a:normAutofit/>
          </a:bodyPr>
          <a:lstStyle/>
          <a:p>
            <a:pPr marL="0" indent="0">
              <a:buNone/>
            </a:pPr>
            <a:r>
              <a:rPr lang="en-US" dirty="0">
                <a:ea typeface="+mn-lt"/>
                <a:cs typeface="+mn-lt"/>
              </a:rPr>
              <a:t>Blood-7.4-7.5 Gastric juice- 1.5-3.5 Saliva-5.4-7.5</a:t>
            </a:r>
            <a:endParaRPr lang="en-US" dirty="0">
              <a:cs typeface="Calibri" panose="020F0502020204030204"/>
            </a:endParaRPr>
          </a:p>
          <a:p>
            <a:pPr marL="0" indent="0">
              <a:buNone/>
            </a:pPr>
            <a:r>
              <a:rPr lang="en-US" dirty="0">
                <a:ea typeface="+mn-lt"/>
                <a:cs typeface="+mn-lt"/>
              </a:rPr>
              <a:t>Bile- 6.0-8.5</a:t>
            </a:r>
            <a:endParaRPr lang="en-US" dirty="0">
              <a:cs typeface="Calibri"/>
            </a:endParaRPr>
          </a:p>
          <a:p>
            <a:pPr marL="0" indent="0">
              <a:buNone/>
            </a:pPr>
            <a:r>
              <a:rPr lang="en-US" dirty="0">
                <a:ea typeface="+mn-lt"/>
                <a:cs typeface="+mn-lt"/>
              </a:rPr>
              <a:t>Semen-7.2-7.6</a:t>
            </a:r>
            <a:endParaRPr lang="en-US" dirty="0">
              <a:cs typeface="Calibri" panose="020F0502020204030204"/>
            </a:endParaRPr>
          </a:p>
          <a:p>
            <a:r>
              <a:rPr lang="en-US" dirty="0">
                <a:ea typeface="+mn-lt"/>
                <a:cs typeface="+mn-lt"/>
              </a:rPr>
              <a:t>The organs associated with maintenance of pH are kidneys -which removes excess of acid from the body as acidic urine.</a:t>
            </a:r>
            <a:endParaRPr lang="en-US" dirty="0"/>
          </a:p>
          <a:p>
            <a:r>
              <a:rPr lang="en-US" dirty="0">
                <a:ea typeface="+mn-lt"/>
                <a:cs typeface="+mn-lt"/>
              </a:rPr>
              <a:t>The lungs are also involved in the maintenance of </a:t>
            </a:r>
            <a:r>
              <a:rPr lang="en-US" dirty="0" err="1">
                <a:ea typeface="+mn-lt"/>
                <a:cs typeface="+mn-lt"/>
              </a:rPr>
              <a:t>pH.</a:t>
            </a:r>
            <a:r>
              <a:rPr lang="en-US" dirty="0">
                <a:ea typeface="+mn-lt"/>
                <a:cs typeface="+mn-lt"/>
              </a:rPr>
              <a:t> As most metabolic reactions take place within a very narrow pH range, homeostasis of H+ concentration becomes essential for survival and is done by involving the following major mechanisms</a:t>
            </a:r>
            <a:endParaRPr lang="en-US" dirty="0"/>
          </a:p>
          <a:p>
            <a:r>
              <a:rPr lang="en-US" dirty="0">
                <a:ea typeface="+mn-lt"/>
                <a:cs typeface="+mn-lt"/>
              </a:rPr>
              <a:t> Buffer system </a:t>
            </a:r>
          </a:p>
          <a:p>
            <a:r>
              <a:rPr lang="en-US" dirty="0">
                <a:ea typeface="+mn-lt"/>
                <a:cs typeface="+mn-lt"/>
              </a:rPr>
              <a:t> Elimination of some ions through urine by kidney </a:t>
            </a:r>
            <a:endParaRPr lang="en-US" dirty="0"/>
          </a:p>
          <a:p>
            <a:r>
              <a:rPr lang="en-US" dirty="0">
                <a:ea typeface="+mn-lt"/>
                <a:cs typeface="+mn-lt"/>
              </a:rPr>
              <a:t> Through the respiratory </a:t>
            </a:r>
            <a:r>
              <a:rPr lang="en-US" dirty="0" err="1">
                <a:ea typeface="+mn-lt"/>
                <a:cs typeface="+mn-lt"/>
              </a:rPr>
              <a:t>centre</a:t>
            </a:r>
            <a:r>
              <a:rPr lang="en-US" dirty="0">
                <a:ea typeface="+mn-lt"/>
                <a:cs typeface="+mn-lt"/>
              </a:rPr>
              <a:t>. </a:t>
            </a:r>
            <a:endParaRPr lang="en-US" dirty="0"/>
          </a:p>
          <a:p>
            <a:endParaRPr lang="en-IN" dirty="0"/>
          </a:p>
        </p:txBody>
      </p:sp>
    </p:spTree>
    <p:extLst>
      <p:ext uri="{BB962C8B-B14F-4D97-AF65-F5344CB8AC3E}">
        <p14:creationId xmlns:p14="http://schemas.microsoft.com/office/powerpoint/2010/main" val="4268207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4558FD-31BD-3212-0E13-630CD23794ED}"/>
              </a:ext>
            </a:extLst>
          </p:cNvPr>
          <p:cNvSpPr>
            <a:spLocks noGrp="1"/>
          </p:cNvSpPr>
          <p:nvPr>
            <p:ph idx="1"/>
          </p:nvPr>
        </p:nvSpPr>
        <p:spPr>
          <a:xfrm>
            <a:off x="418011" y="809897"/>
            <a:ext cx="9509760" cy="5231466"/>
          </a:xfrm>
        </p:spPr>
        <p:txBody>
          <a:bodyPr/>
          <a:lstStyle/>
          <a:p>
            <a:r>
              <a:rPr lang="en-US" dirty="0">
                <a:ea typeface="+mn-lt"/>
                <a:cs typeface="+mn-lt"/>
              </a:rPr>
              <a:t>Buffer system</a:t>
            </a:r>
            <a:endParaRPr lang="en-US" dirty="0">
              <a:cs typeface="Calibri" panose="020F0502020204030204"/>
            </a:endParaRPr>
          </a:p>
          <a:p>
            <a:r>
              <a:rPr lang="en-US" dirty="0">
                <a:ea typeface="+mn-lt"/>
                <a:cs typeface="+mn-lt"/>
              </a:rPr>
              <a:t>Buffer system may consist of a weak acid and the salt of that acid, which functions as a weak base. It does not allow rapid and drastic changes in the pH of a body fluid by converting strong acids and bases into weak acids and </a:t>
            </a:r>
            <a:r>
              <a:rPr lang="en-US" dirty="0" err="1">
                <a:ea typeface="+mn-lt"/>
                <a:cs typeface="+mn-lt"/>
              </a:rPr>
              <a:t>bases.Buffers</a:t>
            </a:r>
            <a:r>
              <a:rPr lang="en-US" dirty="0">
                <a:ea typeface="+mn-lt"/>
                <a:cs typeface="+mn-lt"/>
              </a:rPr>
              <a:t> are thus able to remove excess of H+ from the body fluids but not from the body.</a:t>
            </a:r>
            <a:endParaRPr lang="en-US" dirty="0"/>
          </a:p>
          <a:p>
            <a:r>
              <a:rPr lang="en-US" dirty="0">
                <a:ea typeface="+mn-lt"/>
                <a:cs typeface="+mn-lt"/>
              </a:rPr>
              <a:t>The major buffer system existing in the body fluids are as follows:-</a:t>
            </a:r>
            <a:endParaRPr lang="en-US" dirty="0"/>
          </a:p>
          <a:p>
            <a:pPr marL="0" indent="0">
              <a:buNone/>
            </a:pPr>
            <a:r>
              <a:rPr lang="en-US" dirty="0">
                <a:ea typeface="+mn-lt"/>
                <a:cs typeface="+mn-lt"/>
              </a:rPr>
              <a:t>  Carbonic acid- bicarbonate buffer system </a:t>
            </a:r>
            <a:endParaRPr lang="en-US" dirty="0">
              <a:cs typeface="Calibri" panose="020F0502020204030204"/>
            </a:endParaRPr>
          </a:p>
          <a:p>
            <a:pPr marL="0" indent="0">
              <a:buNone/>
            </a:pPr>
            <a:r>
              <a:rPr lang="en-US" dirty="0">
                <a:ea typeface="+mn-lt"/>
                <a:cs typeface="+mn-lt"/>
              </a:rPr>
              <a:t>  Phosphate buffer system </a:t>
            </a:r>
            <a:endParaRPr lang="en-US" dirty="0">
              <a:cs typeface="Calibri"/>
            </a:endParaRPr>
          </a:p>
          <a:p>
            <a:pPr>
              <a:buNone/>
            </a:pPr>
            <a:r>
              <a:rPr lang="en-US" dirty="0">
                <a:ea typeface="+mn-lt"/>
                <a:cs typeface="+mn-lt"/>
              </a:rPr>
              <a:t>   Protein (hemoglobin) buffer system</a:t>
            </a:r>
            <a:endParaRPr lang="en-US" dirty="0"/>
          </a:p>
          <a:p>
            <a:endParaRPr lang="en-IN" dirty="0"/>
          </a:p>
        </p:txBody>
      </p:sp>
    </p:spTree>
    <p:extLst>
      <p:ext uri="{BB962C8B-B14F-4D97-AF65-F5344CB8AC3E}">
        <p14:creationId xmlns:p14="http://schemas.microsoft.com/office/powerpoint/2010/main" val="608298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928AC9-F906-945E-2004-6D1A1B0E808A}"/>
              </a:ext>
            </a:extLst>
          </p:cNvPr>
          <p:cNvSpPr>
            <a:spLocks noGrp="1"/>
          </p:cNvSpPr>
          <p:nvPr>
            <p:ph idx="1"/>
          </p:nvPr>
        </p:nvSpPr>
        <p:spPr>
          <a:xfrm>
            <a:off x="207071" y="852456"/>
            <a:ext cx="10922483" cy="5153088"/>
          </a:xfrm>
        </p:spPr>
        <p:txBody>
          <a:bodyPr/>
          <a:lstStyle/>
          <a:p>
            <a:r>
              <a:rPr lang="en-US" dirty="0" err="1">
                <a:ea typeface="+mn-lt"/>
                <a:cs typeface="+mn-lt"/>
              </a:rPr>
              <a:t>a.Carbonic</a:t>
            </a:r>
            <a:r>
              <a:rPr lang="en-US" dirty="0">
                <a:ea typeface="+mn-lt"/>
                <a:cs typeface="+mn-lt"/>
              </a:rPr>
              <a:t> acid- bicarbonate buffer system</a:t>
            </a:r>
            <a:endParaRPr lang="en-US" dirty="0">
              <a:cs typeface="Calibri" panose="020F0502020204030204"/>
            </a:endParaRPr>
          </a:p>
          <a:p>
            <a:r>
              <a:rPr lang="en-US" dirty="0">
                <a:ea typeface="+mn-lt"/>
                <a:cs typeface="+mn-lt"/>
              </a:rPr>
              <a:t>It occurs in plasma and kidneys. It is considered to be an important regulator of blood </a:t>
            </a:r>
            <a:r>
              <a:rPr lang="en-US" dirty="0" err="1">
                <a:ea typeface="+mn-lt"/>
                <a:cs typeface="+mn-lt"/>
              </a:rPr>
              <a:t>pH.</a:t>
            </a:r>
            <a:r>
              <a:rPr lang="en-US" dirty="0">
                <a:ea typeface="+mn-lt"/>
                <a:cs typeface="+mn-lt"/>
              </a:rPr>
              <a:t> If there occurs an excess of H+, the bicarbonate (HCO3-) ions act as weak base and accepts H+ to form carbonic acid. The latter dissociates further to yield carbon dioxide and water molecules</a:t>
            </a:r>
          </a:p>
          <a:p>
            <a:r>
              <a:rPr lang="en-US" dirty="0">
                <a:ea typeface="+mn-lt"/>
                <a:cs typeface="+mn-lt"/>
              </a:rPr>
              <a:t>H+ + HCO3-   ------&gt;  H2CO3  -------&gt;   CO2 +H2O</a:t>
            </a:r>
          </a:p>
          <a:p>
            <a:r>
              <a:rPr lang="en-US" dirty="0">
                <a:ea typeface="+mn-lt"/>
                <a:cs typeface="+mn-lt"/>
              </a:rPr>
              <a:t>While, if there occurs shortage of H+, the carbonic acid (another component of buffer system) ionizes to release more H+ ions and maintains the </a:t>
            </a:r>
            <a:r>
              <a:rPr lang="en-US" dirty="0" err="1">
                <a:ea typeface="+mn-lt"/>
                <a:cs typeface="+mn-lt"/>
              </a:rPr>
              <a:t>pH.</a:t>
            </a:r>
            <a:endParaRPr lang="en-US" dirty="0">
              <a:cs typeface="Calibri"/>
            </a:endParaRPr>
          </a:p>
          <a:p>
            <a:endParaRPr lang="en-IN" dirty="0"/>
          </a:p>
        </p:txBody>
      </p:sp>
    </p:spTree>
    <p:extLst>
      <p:ext uri="{BB962C8B-B14F-4D97-AF65-F5344CB8AC3E}">
        <p14:creationId xmlns:p14="http://schemas.microsoft.com/office/powerpoint/2010/main" val="744593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F54023-47D9-965A-CFA1-F5C3E6217802}"/>
              </a:ext>
            </a:extLst>
          </p:cNvPr>
          <p:cNvSpPr>
            <a:spLocks noGrp="1"/>
          </p:cNvSpPr>
          <p:nvPr>
            <p:ph idx="1"/>
          </p:nvPr>
        </p:nvSpPr>
        <p:spPr/>
        <p:txBody>
          <a:bodyPr/>
          <a:lstStyle/>
          <a:p>
            <a:r>
              <a:rPr lang="en-US" dirty="0">
                <a:ea typeface="+mn-lt"/>
                <a:cs typeface="+mn-lt"/>
              </a:rPr>
              <a:t>In lungs, for example, oxygen reacts with the protonated </a:t>
            </a:r>
            <a:r>
              <a:rPr lang="en-US" dirty="0" err="1">
                <a:ea typeface="+mn-lt"/>
                <a:cs typeface="+mn-lt"/>
              </a:rPr>
              <a:t>deoxyhaemoglobin</a:t>
            </a:r>
            <a:r>
              <a:rPr lang="en-US" dirty="0">
                <a:ea typeface="+mn-lt"/>
                <a:cs typeface="+mn-lt"/>
              </a:rPr>
              <a:t>, releasing protons. These protons combine with the bicarbonates, forming carbonic acid, which then dissociates to yield carbon dioxide and water. Then the carbon dioxide gets exhaled out.</a:t>
            </a:r>
            <a:endParaRPr lang="en-US" dirty="0">
              <a:cs typeface="Calibri" panose="020F0502020204030204"/>
            </a:endParaRPr>
          </a:p>
          <a:p>
            <a:r>
              <a:rPr lang="en-US" dirty="0">
                <a:ea typeface="+mn-lt"/>
                <a:cs typeface="+mn-lt"/>
              </a:rPr>
              <a:t>Normal metabolism gives rise to more acids than bases, and the blood is made more acidic.</a:t>
            </a:r>
            <a:endParaRPr lang="en-US" dirty="0"/>
          </a:p>
          <a:p>
            <a:r>
              <a:rPr lang="en-US" dirty="0">
                <a:ea typeface="+mn-lt"/>
                <a:cs typeface="+mn-lt"/>
              </a:rPr>
              <a:t>Therefore the body needs more bicarbonate salt than it needs carbonic acid.</a:t>
            </a:r>
            <a:endParaRPr lang="en-US" dirty="0"/>
          </a:p>
          <a:p>
            <a:r>
              <a:rPr lang="en-US" dirty="0">
                <a:ea typeface="+mn-lt"/>
                <a:cs typeface="+mn-lt"/>
              </a:rPr>
              <a:t>Hence at physiological pH7.4, the plasma is having about 24 </a:t>
            </a:r>
            <a:r>
              <a:rPr lang="en-US" dirty="0" err="1">
                <a:ea typeface="+mn-lt"/>
                <a:cs typeface="+mn-lt"/>
              </a:rPr>
              <a:t>mEq</a:t>
            </a:r>
            <a:r>
              <a:rPr lang="en-US" dirty="0">
                <a:ea typeface="+mn-lt"/>
                <a:cs typeface="+mn-lt"/>
              </a:rPr>
              <a:t>/lit of bicarbonates in comparison to 1.2 </a:t>
            </a:r>
            <a:r>
              <a:rPr lang="en-US" dirty="0" err="1">
                <a:ea typeface="+mn-lt"/>
                <a:cs typeface="+mn-lt"/>
              </a:rPr>
              <a:t>mEq</a:t>
            </a:r>
            <a:r>
              <a:rPr lang="en-US" dirty="0">
                <a:ea typeface="+mn-lt"/>
                <a:cs typeface="+mn-lt"/>
              </a:rPr>
              <a:t>/lit of carbonic acid (ratio is 20:1).</a:t>
            </a:r>
            <a:endParaRPr lang="en-US" dirty="0"/>
          </a:p>
          <a:p>
            <a:endParaRPr lang="en-IN" dirty="0"/>
          </a:p>
        </p:txBody>
      </p:sp>
    </p:spTree>
    <p:extLst>
      <p:ext uri="{BB962C8B-B14F-4D97-AF65-F5344CB8AC3E}">
        <p14:creationId xmlns:p14="http://schemas.microsoft.com/office/powerpoint/2010/main" val="2806514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0CBA39-788B-291C-A21D-F0DB3B702523}"/>
              </a:ext>
            </a:extLst>
          </p:cNvPr>
          <p:cNvSpPr>
            <a:spLocks noGrp="1"/>
          </p:cNvSpPr>
          <p:nvPr>
            <p:ph idx="1"/>
          </p:nvPr>
        </p:nvSpPr>
        <p:spPr>
          <a:xfrm>
            <a:off x="677334" y="1201783"/>
            <a:ext cx="10086460" cy="4839579"/>
          </a:xfrm>
        </p:spPr>
        <p:txBody>
          <a:bodyPr>
            <a:normAutofit fontScale="92500" lnSpcReduction="10000"/>
          </a:bodyPr>
          <a:lstStyle/>
          <a:p>
            <a:pPr marL="0" indent="0">
              <a:buNone/>
            </a:pPr>
            <a:r>
              <a:rPr lang="en-US" dirty="0">
                <a:ea typeface="+mn-lt"/>
                <a:cs typeface="+mn-lt"/>
              </a:rPr>
              <a:t>Phosphate buffer system</a:t>
            </a:r>
            <a:endParaRPr lang="en-US" dirty="0">
              <a:cs typeface="Calibri" panose="020F0502020204030204"/>
            </a:endParaRPr>
          </a:p>
          <a:p>
            <a:r>
              <a:rPr lang="en-US" dirty="0">
                <a:ea typeface="+mn-lt"/>
                <a:cs typeface="+mn-lt"/>
              </a:rPr>
              <a:t>It is also to maintain the physiological pH at 7.4. As the phosphate concentration is highest in intracellular fluid, the phosphate buffer system is considered to be an important regulator of pH in cytosol.</a:t>
            </a:r>
            <a:endParaRPr lang="en-US" dirty="0">
              <a:cs typeface="Calibri" panose="020F0502020204030204"/>
            </a:endParaRPr>
          </a:p>
          <a:p>
            <a:r>
              <a:rPr lang="en-US" dirty="0">
                <a:ea typeface="+mn-lt"/>
                <a:cs typeface="+mn-lt"/>
              </a:rPr>
              <a:t>This system occurs in the cell and kidneys. The system consists of </a:t>
            </a:r>
            <a:r>
              <a:rPr lang="en-US" dirty="0" err="1">
                <a:ea typeface="+mn-lt"/>
                <a:cs typeface="+mn-lt"/>
              </a:rPr>
              <a:t>monohydrogen</a:t>
            </a:r>
            <a:r>
              <a:rPr lang="en-US" dirty="0">
                <a:ea typeface="+mn-lt"/>
                <a:cs typeface="+mn-lt"/>
              </a:rPr>
              <a:t> phosphate/ dihydrogen phosphate (HPO42- / H2PO42-) anions.</a:t>
            </a:r>
            <a:endParaRPr lang="en-US" dirty="0"/>
          </a:p>
          <a:p>
            <a:r>
              <a:rPr lang="en-US" dirty="0">
                <a:ea typeface="+mn-lt"/>
                <a:cs typeface="+mn-lt"/>
              </a:rPr>
              <a:t>It is known to act in the same manner as the carbonic acid-bicarbonate buffer system acts. If there occurs an excess of H+, the </a:t>
            </a:r>
            <a:r>
              <a:rPr lang="en-US" dirty="0" err="1">
                <a:ea typeface="+mn-lt"/>
                <a:cs typeface="+mn-lt"/>
              </a:rPr>
              <a:t>monohydrogen</a:t>
            </a:r>
            <a:r>
              <a:rPr lang="en-US" dirty="0">
                <a:ea typeface="+mn-lt"/>
                <a:cs typeface="+mn-lt"/>
              </a:rPr>
              <a:t> phosphate ions acts as the weak base by accepting the proton.</a:t>
            </a:r>
            <a:endParaRPr lang="en-US" dirty="0">
              <a:cs typeface="Calibri" panose="020F0502020204030204"/>
            </a:endParaRPr>
          </a:p>
          <a:p>
            <a:pPr marL="0" indent="0">
              <a:buNone/>
            </a:pPr>
            <a:r>
              <a:rPr lang="en-US" dirty="0">
                <a:ea typeface="+mn-lt"/>
                <a:cs typeface="+mn-lt"/>
              </a:rPr>
              <a:t>                HCl +     Na2HPO4   ------&gt;        NaCl + NaH2PO4</a:t>
            </a:r>
            <a:endParaRPr lang="en-US" dirty="0">
              <a:cs typeface="Calibri" panose="020F0502020204030204"/>
            </a:endParaRPr>
          </a:p>
          <a:p>
            <a:pPr marL="0" indent="0">
              <a:buNone/>
            </a:pPr>
            <a:r>
              <a:rPr lang="en-US" dirty="0">
                <a:ea typeface="+mn-lt"/>
                <a:cs typeface="+mn-lt"/>
              </a:rPr>
              <a:t>(Strong acid) + (weak base)                    (salt) + (weak acid)</a:t>
            </a:r>
            <a:endParaRPr lang="en-US" dirty="0">
              <a:cs typeface="Calibri" panose="020F0502020204030204"/>
            </a:endParaRPr>
          </a:p>
          <a:p>
            <a:r>
              <a:rPr lang="en-US" dirty="0">
                <a:ea typeface="+mn-lt"/>
                <a:cs typeface="+mn-lt"/>
              </a:rPr>
              <a:t>While the dihydrogen phosphate ion can act as the weak acid, and is able to neutralize the alkaline conditions, as</a:t>
            </a:r>
            <a:endParaRPr lang="en-US" dirty="0">
              <a:cs typeface="Calibri" panose="020F0502020204030204"/>
            </a:endParaRPr>
          </a:p>
          <a:p>
            <a:pPr marL="0" indent="0">
              <a:buNone/>
            </a:pPr>
            <a:r>
              <a:rPr lang="en-US" dirty="0">
                <a:ea typeface="+mn-lt"/>
                <a:cs typeface="+mn-lt"/>
              </a:rPr>
              <a:t>             NaOH + NaH2PO4  -------&gt;       H2O + Na2HPO4</a:t>
            </a:r>
            <a:endParaRPr lang="en-US" dirty="0">
              <a:cs typeface="Calibri" panose="020F0502020204030204"/>
            </a:endParaRPr>
          </a:p>
          <a:p>
            <a:pPr marL="0" indent="0">
              <a:buNone/>
            </a:pPr>
            <a:r>
              <a:rPr lang="en-US" dirty="0">
                <a:ea typeface="+mn-lt"/>
                <a:cs typeface="+mn-lt"/>
              </a:rPr>
              <a:t>(Strong base) + (weak acid)                             (weak base)</a:t>
            </a:r>
            <a:endParaRPr lang="en-US" dirty="0">
              <a:cs typeface="Calibri" panose="020F0502020204030204"/>
            </a:endParaRPr>
          </a:p>
          <a:p>
            <a:endParaRPr lang="en-IN" dirty="0"/>
          </a:p>
        </p:txBody>
      </p:sp>
    </p:spTree>
    <p:extLst>
      <p:ext uri="{BB962C8B-B14F-4D97-AF65-F5344CB8AC3E}">
        <p14:creationId xmlns:p14="http://schemas.microsoft.com/office/powerpoint/2010/main" val="3194860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33F789-D062-437B-523E-B4092DEA6760}"/>
              </a:ext>
            </a:extLst>
          </p:cNvPr>
          <p:cNvSpPr>
            <a:spLocks noGrp="1"/>
          </p:cNvSpPr>
          <p:nvPr>
            <p:ph idx="1"/>
          </p:nvPr>
        </p:nvSpPr>
        <p:spPr>
          <a:xfrm>
            <a:off x="677334" y="1227909"/>
            <a:ext cx="9224312" cy="4813453"/>
          </a:xfrm>
        </p:spPr>
        <p:txBody>
          <a:bodyPr>
            <a:normAutofit/>
          </a:bodyPr>
          <a:lstStyle/>
          <a:p>
            <a:r>
              <a:rPr lang="en-US" dirty="0">
                <a:ea typeface="+mn-lt"/>
                <a:cs typeface="+mn-lt"/>
              </a:rPr>
              <a:t>For example: In kidneys, NaH2PO4 gets formed if excess of H+ in the kidney tubules combine with Na2HPO4. The sodium ion released in this reaction forms sodium bicarbonate by accepting bicarbonate ions.</a:t>
            </a:r>
            <a:endParaRPr lang="en-US" dirty="0">
              <a:cs typeface="Calibri" panose="020F0502020204030204"/>
            </a:endParaRPr>
          </a:p>
          <a:p>
            <a:endParaRPr lang="en-US" dirty="0"/>
          </a:p>
          <a:p>
            <a:r>
              <a:rPr lang="en-US" dirty="0">
                <a:ea typeface="+mn-lt"/>
                <a:cs typeface="+mn-lt"/>
              </a:rPr>
              <a:t>The NaHCO3 then enters the blood. The kidneys are also able to synthesize new bicarbonates (HCO3-) and reabsorb bicarbonate ions that have been filtered, so this important buffer does not get lost in the urine. The H+ that replaces Na becomes part of the NaH2PO4 that goes into the urine.</a:t>
            </a:r>
            <a:endParaRPr lang="en-US" dirty="0"/>
          </a:p>
          <a:p>
            <a:endParaRPr lang="en-US" dirty="0"/>
          </a:p>
          <a:p>
            <a:r>
              <a:rPr lang="en-US" dirty="0">
                <a:ea typeface="+mn-lt"/>
                <a:cs typeface="+mn-lt"/>
              </a:rPr>
              <a:t>Thus, kidneys are able to maintain pH by the acidification of urine.</a:t>
            </a:r>
            <a:endParaRPr lang="en-US" dirty="0"/>
          </a:p>
          <a:p>
            <a:endParaRPr lang="en-US" dirty="0"/>
          </a:p>
          <a:p>
            <a:r>
              <a:rPr lang="en-US" dirty="0">
                <a:ea typeface="+mn-lt"/>
                <a:cs typeface="+mn-lt"/>
              </a:rPr>
              <a:t>At physiological pH, the HPO42- / H2PO42- ratio in the intracellular fluid is about 4:1 while in the kidneys it is nearly 1:100 because the urine pH is in acidic range.</a:t>
            </a:r>
            <a:endParaRPr lang="en-US" dirty="0"/>
          </a:p>
          <a:p>
            <a:endParaRPr lang="en-IN" dirty="0"/>
          </a:p>
        </p:txBody>
      </p:sp>
    </p:spTree>
    <p:extLst>
      <p:ext uri="{BB962C8B-B14F-4D97-AF65-F5344CB8AC3E}">
        <p14:creationId xmlns:p14="http://schemas.microsoft.com/office/powerpoint/2010/main" val="1854326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8335A2-B092-6BA1-07FC-4844FBA47040}"/>
              </a:ext>
            </a:extLst>
          </p:cNvPr>
          <p:cNvSpPr>
            <a:spLocks noGrp="1"/>
          </p:cNvSpPr>
          <p:nvPr>
            <p:ph idx="1"/>
          </p:nvPr>
        </p:nvSpPr>
        <p:spPr>
          <a:xfrm>
            <a:off x="677333" y="888275"/>
            <a:ext cx="10008083" cy="5153088"/>
          </a:xfrm>
        </p:spPr>
        <p:txBody>
          <a:bodyPr>
            <a:normAutofit/>
          </a:bodyPr>
          <a:lstStyle/>
          <a:p>
            <a:r>
              <a:rPr lang="en-US" dirty="0">
                <a:ea typeface="+mn-lt"/>
                <a:cs typeface="+mn-lt"/>
              </a:rPr>
              <a:t>Protein (</a:t>
            </a:r>
            <a:r>
              <a:rPr lang="en-US" dirty="0" err="1">
                <a:ea typeface="+mn-lt"/>
                <a:cs typeface="+mn-lt"/>
              </a:rPr>
              <a:t>haemoglobin</a:t>
            </a:r>
            <a:r>
              <a:rPr lang="en-US" dirty="0">
                <a:ea typeface="+mn-lt"/>
                <a:cs typeface="+mn-lt"/>
              </a:rPr>
              <a:t>) buffer system</a:t>
            </a:r>
            <a:endParaRPr lang="en-US" dirty="0">
              <a:cs typeface="Calibri" panose="020F0502020204030204"/>
            </a:endParaRPr>
          </a:p>
          <a:p>
            <a:r>
              <a:rPr lang="en-US" dirty="0">
                <a:ea typeface="+mn-lt"/>
                <a:cs typeface="+mn-lt"/>
              </a:rPr>
              <a:t>It is considered to be the most abundant buffer in body cells and plasma. Proteins are composed of amino acids that are having at least one carboxyl group (-COOH) and at least one amino (NH2) group. When there occurs an excess of hydrogen ions, the amino group acts as a base and accepts the proton.            </a:t>
            </a:r>
          </a:p>
          <a:p>
            <a:r>
              <a:rPr lang="en-US" dirty="0">
                <a:ea typeface="+mn-lt"/>
                <a:cs typeface="+mn-lt"/>
              </a:rPr>
              <a:t>While the free carboxyl group can release protons, so as to neutralize an alkaline condition</a:t>
            </a:r>
            <a:endParaRPr lang="en-US" dirty="0">
              <a:cs typeface="Calibri"/>
            </a:endParaRPr>
          </a:p>
          <a:p>
            <a:r>
              <a:rPr lang="en-US" dirty="0">
                <a:ea typeface="+mn-lt"/>
                <a:cs typeface="+mn-lt"/>
              </a:rPr>
              <a:t>Thus, protein is able to serve both the functions of acid and base components of a buffer system because of its amphoteric nature.</a:t>
            </a:r>
            <a:endParaRPr lang="en-US" dirty="0">
              <a:cs typeface="Calibri"/>
            </a:endParaRPr>
          </a:p>
          <a:p>
            <a:r>
              <a:rPr lang="en-US" dirty="0">
                <a:ea typeface="+mn-lt"/>
                <a:cs typeface="+mn-lt"/>
              </a:rPr>
              <a:t>Important amino acid buffers are histidine and cysteine.</a:t>
            </a:r>
            <a:endParaRPr lang="en-US" dirty="0"/>
          </a:p>
          <a:p>
            <a:r>
              <a:rPr lang="en-US" dirty="0">
                <a:ea typeface="+mn-lt"/>
                <a:cs typeface="+mn-lt"/>
              </a:rPr>
              <a:t>When CO2  enters the erythrocytes from body cells, it rapidly combines with water to form carbonic acid by involving the carbonic anhydrase enzyme</a:t>
            </a:r>
            <a:endParaRPr lang="en-US" dirty="0">
              <a:cs typeface="Calibri"/>
            </a:endParaRPr>
          </a:p>
          <a:p>
            <a:endParaRPr lang="en-IN" dirty="0"/>
          </a:p>
        </p:txBody>
      </p:sp>
    </p:spTree>
    <p:extLst>
      <p:ext uri="{BB962C8B-B14F-4D97-AF65-F5344CB8AC3E}">
        <p14:creationId xmlns:p14="http://schemas.microsoft.com/office/powerpoint/2010/main" val="2661396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6B7751-1E1F-466D-F6A0-4CAF8753F6F7}"/>
              </a:ext>
            </a:extLst>
          </p:cNvPr>
          <p:cNvSpPr>
            <a:spLocks noGrp="1"/>
          </p:cNvSpPr>
          <p:nvPr>
            <p:ph idx="1"/>
          </p:nvPr>
        </p:nvSpPr>
        <p:spPr>
          <a:xfrm>
            <a:off x="677333" y="966651"/>
            <a:ext cx="9459443" cy="5074711"/>
          </a:xfrm>
        </p:spPr>
        <p:txBody>
          <a:bodyPr>
            <a:normAutofit lnSpcReduction="10000"/>
          </a:bodyPr>
          <a:lstStyle/>
          <a:p>
            <a:r>
              <a:rPr lang="en-US" dirty="0">
                <a:ea typeface="+mn-lt"/>
                <a:cs typeface="+mn-lt"/>
              </a:rPr>
              <a:t>This carbonic acid dissociates into: -    </a:t>
            </a:r>
          </a:p>
          <a:p>
            <a:pPr marL="0" indent="0">
              <a:buNone/>
            </a:pPr>
            <a:r>
              <a:rPr lang="en-US" dirty="0">
                <a:ea typeface="+mn-lt"/>
                <a:cs typeface="+mn-lt"/>
              </a:rPr>
              <a:t>      H2CO3   -----&gt;         H+ + HCO3-</a:t>
            </a:r>
            <a:endParaRPr lang="en-US" dirty="0">
              <a:cs typeface="Calibri" panose="020F0502020204030204"/>
            </a:endParaRPr>
          </a:p>
          <a:p>
            <a:r>
              <a:rPr lang="en-US" dirty="0">
                <a:ea typeface="+mn-lt"/>
                <a:cs typeface="+mn-lt"/>
              </a:rPr>
              <a:t>When oxyhemoglobin is able to release its oxygen (O2) to the body cells, it becomes reduced hemoglobin (Hb-). Then it accepts a proton and tends to decrease excess of protons in erythrocytes. In lungs, oxygen combines with protonated deoxyhemoglobin and releases the protons.</a:t>
            </a:r>
            <a:endParaRPr lang="en-US" dirty="0">
              <a:cs typeface="Calibri" panose="020F0502020204030204"/>
            </a:endParaRPr>
          </a:p>
          <a:p>
            <a:r>
              <a:rPr lang="en-US" dirty="0">
                <a:ea typeface="+mn-lt"/>
                <a:cs typeface="+mn-lt"/>
              </a:rPr>
              <a:t>The latter undergoes combination with the HCO3- forming carbonic acid which then dissociates to yield carbon dioxide and water. The carbon dioxide is then exhaled out.</a:t>
            </a:r>
            <a:endParaRPr lang="en-US" dirty="0">
              <a:cs typeface="Calibri" panose="020F0502020204030204"/>
            </a:endParaRPr>
          </a:p>
          <a:p>
            <a:r>
              <a:rPr lang="en-US" dirty="0">
                <a:ea typeface="+mn-lt"/>
                <a:cs typeface="+mn-lt"/>
              </a:rPr>
              <a:t>Breathing is also known to play an important role in maintaining the pH of body fluids.</a:t>
            </a:r>
            <a:endParaRPr lang="en-US" dirty="0">
              <a:cs typeface="Calibri" panose="020F0502020204030204"/>
            </a:endParaRPr>
          </a:p>
          <a:p>
            <a:r>
              <a:rPr lang="en-US" dirty="0">
                <a:ea typeface="+mn-lt"/>
                <a:cs typeface="+mn-lt"/>
              </a:rPr>
              <a:t>CO2 +H2O           H2CO3          H+ + HCO3-</a:t>
            </a:r>
            <a:endParaRPr lang="en-US" dirty="0"/>
          </a:p>
          <a:p>
            <a:r>
              <a:rPr lang="en-US" dirty="0">
                <a:ea typeface="+mn-lt"/>
                <a:cs typeface="+mn-lt"/>
              </a:rPr>
              <a:t>If the rate and depth of breathing increases, more carbon dioxide (CO2) gets exhaled. This causes the drop in the rate of formation of H2CO3- and subsequently H+ concentration.</a:t>
            </a:r>
            <a:endParaRPr lang="en-US" dirty="0">
              <a:cs typeface="Calibri" panose="020F0502020204030204"/>
            </a:endParaRPr>
          </a:p>
          <a:p>
            <a:r>
              <a:rPr lang="en-US" dirty="0">
                <a:ea typeface="+mn-lt"/>
                <a:cs typeface="+mn-lt"/>
              </a:rPr>
              <a:t>This increases the pH of the body fluids (making it more basic). Conversely, if the rate of respiration slows down, less CO2 gets exhaled and the blood pH becomes lowered (makes it more acidic.)</a:t>
            </a:r>
            <a:endParaRPr lang="en-US" dirty="0"/>
          </a:p>
          <a:p>
            <a:endParaRPr lang="en-IN" dirty="0"/>
          </a:p>
        </p:txBody>
      </p:sp>
    </p:spTree>
    <p:extLst>
      <p:ext uri="{BB962C8B-B14F-4D97-AF65-F5344CB8AC3E}">
        <p14:creationId xmlns:p14="http://schemas.microsoft.com/office/powerpoint/2010/main" val="1935985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8C549E-E27B-5ADA-45D9-BE8DC8505A93}"/>
              </a:ext>
            </a:extLst>
          </p:cNvPr>
          <p:cNvSpPr>
            <a:spLocks noGrp="1"/>
          </p:cNvSpPr>
          <p:nvPr>
            <p:ph idx="1"/>
          </p:nvPr>
        </p:nvSpPr>
        <p:spPr>
          <a:xfrm>
            <a:off x="389951" y="878582"/>
            <a:ext cx="10138712" cy="5100836"/>
          </a:xfrm>
        </p:spPr>
        <p:txBody>
          <a:bodyPr/>
          <a:lstStyle/>
          <a:p>
            <a:pPr marL="0" indent="0">
              <a:buNone/>
            </a:pPr>
            <a:r>
              <a:rPr lang="en-US" dirty="0">
                <a:ea typeface="+mn-lt"/>
                <a:cs typeface="+mn-lt"/>
              </a:rPr>
              <a:t>Elimination of some ions through urine by kidney</a:t>
            </a:r>
            <a:endParaRPr lang="en-US" dirty="0">
              <a:cs typeface="Calibri" panose="020F0502020204030204"/>
            </a:endParaRPr>
          </a:p>
          <a:p>
            <a:r>
              <a:rPr lang="en-US" dirty="0">
                <a:ea typeface="+mn-lt"/>
                <a:cs typeface="+mn-lt"/>
              </a:rPr>
              <a:t>This mechanism involves the elimination of some ions through urine by kidney. Absorption of certain ions and elimination of others are able to control the acid-base balance of blood and thus the body fluids</a:t>
            </a:r>
            <a:endParaRPr lang="en-US" dirty="0">
              <a:cs typeface="Calibri" panose="020F0502020204030204"/>
            </a:endParaRPr>
          </a:p>
          <a:p>
            <a:pPr marL="0" indent="0">
              <a:buNone/>
            </a:pPr>
            <a:r>
              <a:rPr lang="en-US" dirty="0">
                <a:ea typeface="+mn-lt"/>
                <a:cs typeface="+mn-lt"/>
              </a:rPr>
              <a:t>2.  Through the respiratory </a:t>
            </a:r>
            <a:r>
              <a:rPr lang="en-US" dirty="0" err="1">
                <a:ea typeface="+mn-lt"/>
                <a:cs typeface="+mn-lt"/>
              </a:rPr>
              <a:t>centre</a:t>
            </a:r>
            <a:endParaRPr lang="en-US" dirty="0">
              <a:cs typeface="Calibri" panose="020F0502020204030204"/>
            </a:endParaRPr>
          </a:p>
          <a:p>
            <a:r>
              <a:rPr lang="en-US" dirty="0">
                <a:ea typeface="+mn-lt"/>
                <a:cs typeface="+mn-lt"/>
              </a:rPr>
              <a:t>The control of pH also occurs through the control of respiratory </a:t>
            </a:r>
            <a:r>
              <a:rPr lang="en-US" dirty="0" err="1">
                <a:ea typeface="+mn-lt"/>
                <a:cs typeface="+mn-lt"/>
              </a:rPr>
              <a:t>centres</a:t>
            </a:r>
            <a:r>
              <a:rPr lang="en-US" dirty="0">
                <a:ea typeface="+mn-lt"/>
                <a:cs typeface="+mn-lt"/>
              </a:rPr>
              <a:t>. If it is stimulated, it alters the rate of breathing. This change in the rate of breathing is able to control the removal of carbon dioxide (CO2) from the body fluids which gives rise to changes in pH of blood carbonic acid.</a:t>
            </a:r>
            <a:endParaRPr lang="en-US" dirty="0">
              <a:cs typeface="Calibri" panose="020F0502020204030204"/>
            </a:endParaRPr>
          </a:p>
          <a:p>
            <a:endParaRPr lang="en-IN" dirty="0"/>
          </a:p>
        </p:txBody>
      </p:sp>
    </p:spTree>
    <p:extLst>
      <p:ext uri="{BB962C8B-B14F-4D97-AF65-F5344CB8AC3E}">
        <p14:creationId xmlns:p14="http://schemas.microsoft.com/office/powerpoint/2010/main" val="148723438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TotalTime>
  <Words>1256</Words>
  <Application>Microsoft Office PowerPoint</Application>
  <PresentationFormat>Widescreen</PresentationFormat>
  <Paragraphs>63</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Trebuchet MS</vt:lpstr>
      <vt:lpstr>Wingdings 3</vt:lpstr>
      <vt:lpstr>Facet</vt:lpstr>
      <vt:lpstr>LESSON 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7</dc:title>
  <dc:creator>AlekyA Reddy</dc:creator>
  <cp:lastModifiedBy>AlekyA Reddy</cp:lastModifiedBy>
  <cp:revision>1</cp:revision>
  <dcterms:created xsi:type="dcterms:W3CDTF">2022-06-08T08:05:56Z</dcterms:created>
  <dcterms:modified xsi:type="dcterms:W3CDTF">2022-06-08T08:10:50Z</dcterms:modified>
</cp:coreProperties>
</file>