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yA Reddy" userId="d188a01749e1e24c" providerId="LiveId" clId="{0985F9A5-63C8-41DE-9C10-DA08B6DA2F2D}"/>
    <pc:docChg chg="custSel addSld delSld modSld">
      <pc:chgData name="AlekyA Reddy" userId="d188a01749e1e24c" providerId="LiveId" clId="{0985F9A5-63C8-41DE-9C10-DA08B6DA2F2D}" dt="2022-06-08T05:49:40.480" v="54" actId="20577"/>
      <pc:docMkLst>
        <pc:docMk/>
      </pc:docMkLst>
      <pc:sldChg chg="new del">
        <pc:chgData name="AlekyA Reddy" userId="d188a01749e1e24c" providerId="LiveId" clId="{0985F9A5-63C8-41DE-9C10-DA08B6DA2F2D}" dt="2022-06-08T05:43:41.752" v="3" actId="47"/>
        <pc:sldMkLst>
          <pc:docMk/>
          <pc:sldMk cId="2280319186" sldId="256"/>
        </pc:sldMkLst>
      </pc:sldChg>
      <pc:sldChg chg="addSp modSp new mod">
        <pc:chgData name="AlekyA Reddy" userId="d188a01749e1e24c" providerId="LiveId" clId="{0985F9A5-63C8-41DE-9C10-DA08B6DA2F2D}" dt="2022-06-08T05:49:40.480" v="54" actId="20577"/>
        <pc:sldMkLst>
          <pc:docMk/>
          <pc:sldMk cId="1253971522" sldId="257"/>
        </pc:sldMkLst>
        <pc:spChg chg="mod">
          <ac:chgData name="AlekyA Reddy" userId="d188a01749e1e24c" providerId="LiveId" clId="{0985F9A5-63C8-41DE-9C10-DA08B6DA2F2D}" dt="2022-06-08T05:49:40.480" v="54" actId="20577"/>
          <ac:spMkLst>
            <pc:docMk/>
            <pc:sldMk cId="1253971522" sldId="257"/>
            <ac:spMk id="2" creationId="{4FEA89C3-1756-397B-B5CC-019C1B7D5355}"/>
          </ac:spMkLst>
        </pc:spChg>
        <pc:spChg chg="mod">
          <ac:chgData name="AlekyA Reddy" userId="d188a01749e1e24c" providerId="LiveId" clId="{0985F9A5-63C8-41DE-9C10-DA08B6DA2F2D}" dt="2022-06-08T05:44:17.202" v="9" actId="27636"/>
          <ac:spMkLst>
            <pc:docMk/>
            <pc:sldMk cId="1253971522" sldId="257"/>
            <ac:spMk id="3" creationId="{EE8F2284-9D7C-4007-2D00-4DA91EC1D59B}"/>
          </ac:spMkLst>
        </pc:spChg>
        <pc:picChg chg="add mod">
          <ac:chgData name="AlekyA Reddy" userId="d188a01749e1e24c" providerId="LiveId" clId="{0985F9A5-63C8-41DE-9C10-DA08B6DA2F2D}" dt="2022-06-08T05:44:03.535" v="7" actId="1076"/>
          <ac:picMkLst>
            <pc:docMk/>
            <pc:sldMk cId="1253971522" sldId="257"/>
            <ac:picMk id="4" creationId="{BE1456C7-997F-CE66-5D85-2FB66FE75332}"/>
          </ac:picMkLst>
        </pc:picChg>
      </pc:sldChg>
      <pc:sldChg chg="delSp modSp new mod">
        <pc:chgData name="AlekyA Reddy" userId="d188a01749e1e24c" providerId="LiveId" clId="{0985F9A5-63C8-41DE-9C10-DA08B6DA2F2D}" dt="2022-06-08T05:45:33.686" v="18" actId="1076"/>
        <pc:sldMkLst>
          <pc:docMk/>
          <pc:sldMk cId="3358227153" sldId="258"/>
        </pc:sldMkLst>
        <pc:spChg chg="del mod">
          <ac:chgData name="AlekyA Reddy" userId="d188a01749e1e24c" providerId="LiveId" clId="{0985F9A5-63C8-41DE-9C10-DA08B6DA2F2D}" dt="2022-06-08T05:45:23.524" v="12" actId="478"/>
          <ac:spMkLst>
            <pc:docMk/>
            <pc:sldMk cId="3358227153" sldId="258"/>
            <ac:spMk id="2" creationId="{57028AE7-E08C-106D-4106-FC77687314E4}"/>
          </ac:spMkLst>
        </pc:spChg>
        <pc:spChg chg="mod">
          <ac:chgData name="AlekyA Reddy" userId="d188a01749e1e24c" providerId="LiveId" clId="{0985F9A5-63C8-41DE-9C10-DA08B6DA2F2D}" dt="2022-06-08T05:45:33.686" v="18" actId="1076"/>
          <ac:spMkLst>
            <pc:docMk/>
            <pc:sldMk cId="3358227153" sldId="258"/>
            <ac:spMk id="3" creationId="{7D6191E5-FE17-75DA-2584-953302822338}"/>
          </ac:spMkLst>
        </pc:spChg>
      </pc:sldChg>
      <pc:sldChg chg="delSp modSp new mod">
        <pc:chgData name="AlekyA Reddy" userId="d188a01749e1e24c" providerId="LiveId" clId="{0985F9A5-63C8-41DE-9C10-DA08B6DA2F2D}" dt="2022-06-08T05:45:55.179" v="27" actId="14100"/>
        <pc:sldMkLst>
          <pc:docMk/>
          <pc:sldMk cId="3061552232" sldId="259"/>
        </pc:sldMkLst>
        <pc:spChg chg="del">
          <ac:chgData name="AlekyA Reddy" userId="d188a01749e1e24c" providerId="LiveId" clId="{0985F9A5-63C8-41DE-9C10-DA08B6DA2F2D}" dt="2022-06-08T05:45:48.723" v="22" actId="478"/>
          <ac:spMkLst>
            <pc:docMk/>
            <pc:sldMk cId="3061552232" sldId="259"/>
            <ac:spMk id="2" creationId="{B8C1DF99-3FC6-0E4C-842F-01DD0A357E65}"/>
          </ac:spMkLst>
        </pc:spChg>
        <pc:spChg chg="mod">
          <ac:chgData name="AlekyA Reddy" userId="d188a01749e1e24c" providerId="LiveId" clId="{0985F9A5-63C8-41DE-9C10-DA08B6DA2F2D}" dt="2022-06-08T05:45:55.179" v="27" actId="14100"/>
          <ac:spMkLst>
            <pc:docMk/>
            <pc:sldMk cId="3061552232" sldId="259"/>
            <ac:spMk id="3" creationId="{DD30DDBE-7C6A-6CA2-85F8-40730D100BF1}"/>
          </ac:spMkLst>
        </pc:spChg>
      </pc:sldChg>
      <pc:sldChg chg="delSp modSp new mod">
        <pc:chgData name="AlekyA Reddy" userId="d188a01749e1e24c" providerId="LiveId" clId="{0985F9A5-63C8-41DE-9C10-DA08B6DA2F2D}" dt="2022-06-08T05:46:21.020" v="37" actId="478"/>
        <pc:sldMkLst>
          <pc:docMk/>
          <pc:sldMk cId="1303033786" sldId="260"/>
        </pc:sldMkLst>
        <pc:spChg chg="del">
          <ac:chgData name="AlekyA Reddy" userId="d188a01749e1e24c" providerId="LiveId" clId="{0985F9A5-63C8-41DE-9C10-DA08B6DA2F2D}" dt="2022-06-08T05:46:21.020" v="37" actId="478"/>
          <ac:spMkLst>
            <pc:docMk/>
            <pc:sldMk cId="1303033786" sldId="260"/>
            <ac:spMk id="2" creationId="{B7E71F06-70C1-AA97-581A-333DD23A2E8D}"/>
          </ac:spMkLst>
        </pc:spChg>
        <pc:spChg chg="mod">
          <ac:chgData name="AlekyA Reddy" userId="d188a01749e1e24c" providerId="LiveId" clId="{0985F9A5-63C8-41DE-9C10-DA08B6DA2F2D}" dt="2022-06-08T05:46:17.892" v="36" actId="27636"/>
          <ac:spMkLst>
            <pc:docMk/>
            <pc:sldMk cId="1303033786" sldId="260"/>
            <ac:spMk id="3" creationId="{724F6628-5459-285D-CD83-9AF6318DCA69}"/>
          </ac:spMkLst>
        </pc:spChg>
      </pc:sldChg>
      <pc:sldChg chg="delSp modSp new mod">
        <pc:chgData name="AlekyA Reddy" userId="d188a01749e1e24c" providerId="LiveId" clId="{0985F9A5-63C8-41DE-9C10-DA08B6DA2F2D}" dt="2022-06-08T05:46:45.698" v="43" actId="14100"/>
        <pc:sldMkLst>
          <pc:docMk/>
          <pc:sldMk cId="690845578" sldId="261"/>
        </pc:sldMkLst>
        <pc:spChg chg="del">
          <ac:chgData name="AlekyA Reddy" userId="d188a01749e1e24c" providerId="LiveId" clId="{0985F9A5-63C8-41DE-9C10-DA08B6DA2F2D}" dt="2022-06-08T05:46:40.435" v="40" actId="478"/>
          <ac:spMkLst>
            <pc:docMk/>
            <pc:sldMk cId="690845578" sldId="261"/>
            <ac:spMk id="2" creationId="{BD369EE2-DB0C-B01E-1EB9-49269BC0D466}"/>
          </ac:spMkLst>
        </pc:spChg>
        <pc:spChg chg="mod">
          <ac:chgData name="AlekyA Reddy" userId="d188a01749e1e24c" providerId="LiveId" clId="{0985F9A5-63C8-41DE-9C10-DA08B6DA2F2D}" dt="2022-06-08T05:46:45.698" v="43" actId="14100"/>
          <ac:spMkLst>
            <pc:docMk/>
            <pc:sldMk cId="690845578" sldId="261"/>
            <ac:spMk id="3" creationId="{1E0D18DD-215A-9C13-B7FE-ECA4053860D7}"/>
          </ac:spMkLst>
        </pc:spChg>
      </pc:sldChg>
      <pc:sldChg chg="delSp modSp new mod">
        <pc:chgData name="AlekyA Reddy" userId="d188a01749e1e24c" providerId="LiveId" clId="{0985F9A5-63C8-41DE-9C10-DA08B6DA2F2D}" dt="2022-06-08T05:49:30.303" v="46" actId="478"/>
        <pc:sldMkLst>
          <pc:docMk/>
          <pc:sldMk cId="2897662476" sldId="262"/>
        </pc:sldMkLst>
        <pc:spChg chg="del">
          <ac:chgData name="AlekyA Reddy" userId="d188a01749e1e24c" providerId="LiveId" clId="{0985F9A5-63C8-41DE-9C10-DA08B6DA2F2D}" dt="2022-06-08T05:49:30.303" v="46" actId="478"/>
          <ac:spMkLst>
            <pc:docMk/>
            <pc:sldMk cId="2897662476" sldId="262"/>
            <ac:spMk id="2" creationId="{0687301D-E01B-0EEE-AB79-E54F87BAB4AF}"/>
          </ac:spMkLst>
        </pc:spChg>
        <pc:spChg chg="mod">
          <ac:chgData name="AlekyA Reddy" userId="d188a01749e1e24c" providerId="LiveId" clId="{0985F9A5-63C8-41DE-9C10-DA08B6DA2F2D}" dt="2022-06-08T05:49:27.529" v="45"/>
          <ac:spMkLst>
            <pc:docMk/>
            <pc:sldMk cId="2897662476" sldId="262"/>
            <ac:spMk id="3" creationId="{05634B6A-C938-9E32-D594-9FF0559C462B}"/>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DCCF9314-F36E-4704-B958-6EC07B74FC09}" type="datetimeFigureOut">
              <a:rPr lang="en-IN" smtClean="0"/>
              <a:t>08-06-2022</a:t>
            </a:fld>
            <a:endParaRPr lang="en-IN"/>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528837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CF9314-F36E-4704-B958-6EC07B74FC09}"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4235874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CF9314-F36E-4704-B958-6EC07B74FC09}"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1651466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CF9314-F36E-4704-B958-6EC07B74FC09}"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551864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CCF9314-F36E-4704-B958-6EC07B74FC09}"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1011738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CCF9314-F36E-4704-B958-6EC07B74FC09}" type="datetimeFigureOut">
              <a:rPr lang="en-IN" smtClean="0"/>
              <a:t>08-06-2022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3761318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CF9314-F36E-4704-B958-6EC07B74FC09}" type="datetimeFigureOut">
              <a:rPr lang="en-IN" smtClean="0"/>
              <a:t>08-06-2022</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1586636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CF9314-F36E-4704-B958-6EC07B74FC09}"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2717420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CF9314-F36E-4704-B958-6EC07B74FC09}"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3670775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CF9314-F36E-4704-B958-6EC07B74FC09}"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1476387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CCF9314-F36E-4704-B958-6EC07B74FC09}"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34598167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CCF9314-F36E-4704-B958-6EC07B74FC09}"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829349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CF9314-F36E-4704-B958-6EC07B74FC09}"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2164863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CCF9314-F36E-4704-B958-6EC07B74FC09}"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1059047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CCF9314-F36E-4704-B958-6EC07B74FC09}" type="datetimeFigureOut">
              <a:rPr lang="en-IN" smtClean="0"/>
              <a:t>08-06-2022</a:t>
            </a:fld>
            <a:endParaRPr lang="en-IN"/>
          </a:p>
        </p:txBody>
      </p:sp>
      <p:sp>
        <p:nvSpPr>
          <p:cNvPr id="8" name="Footer Placeholder 7"/>
          <p:cNvSpPr>
            <a:spLocks noGrp="1"/>
          </p:cNvSpPr>
          <p:nvPr>
            <p:ph type="ftr" sz="quarter" idx="11"/>
          </p:nvPr>
        </p:nvSpPr>
        <p:spPr>
          <a:xfrm>
            <a:off x="561111" y="6391838"/>
            <a:ext cx="3644282" cy="304801"/>
          </a:xfrm>
        </p:spPr>
        <p:txBody>
          <a:bodyPr/>
          <a:lstStyle/>
          <a:p>
            <a:endParaRPr lang="en-IN"/>
          </a:p>
        </p:txBody>
      </p:sp>
      <p:sp>
        <p:nvSpPr>
          <p:cNvPr id="9" name="Slide Number Placeholder 8"/>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1862048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CCF9314-F36E-4704-B958-6EC07B74FC09}"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536064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DCCF9314-F36E-4704-B958-6EC07B74FC09}"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3E53FEF-9D86-44F2-87F8-E9E6921DB550}" type="slidenum">
              <a:rPr lang="en-IN" smtClean="0"/>
              <a:t>‹#›</a:t>
            </a:fld>
            <a:endParaRPr lang="en-IN"/>
          </a:p>
        </p:txBody>
      </p:sp>
    </p:spTree>
    <p:extLst>
      <p:ext uri="{BB962C8B-B14F-4D97-AF65-F5344CB8AC3E}">
        <p14:creationId xmlns:p14="http://schemas.microsoft.com/office/powerpoint/2010/main" val="1076634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CCF9314-F36E-4704-B958-6EC07B74FC09}" type="datetimeFigureOut">
              <a:rPr lang="en-IN" smtClean="0"/>
              <a:t>08-06-2022</a:t>
            </a:fld>
            <a:endParaRPr lang="en-IN"/>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N"/>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13E53FEF-9D86-44F2-87F8-E9E6921DB550}" type="slidenum">
              <a:rPr lang="en-IN" smtClean="0"/>
              <a:t>‹#›</a:t>
            </a:fld>
            <a:endParaRPr lang="en-IN"/>
          </a:p>
        </p:txBody>
      </p:sp>
    </p:spTree>
    <p:extLst>
      <p:ext uri="{BB962C8B-B14F-4D97-AF65-F5344CB8AC3E}">
        <p14:creationId xmlns:p14="http://schemas.microsoft.com/office/powerpoint/2010/main" val="29335440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A89C3-1756-397B-B5CC-019C1B7D5355}"/>
              </a:ext>
            </a:extLst>
          </p:cNvPr>
          <p:cNvSpPr>
            <a:spLocks noGrp="1"/>
          </p:cNvSpPr>
          <p:nvPr>
            <p:ph type="title"/>
          </p:nvPr>
        </p:nvSpPr>
        <p:spPr/>
        <p:txBody>
          <a:bodyPr/>
          <a:lstStyle/>
          <a:p>
            <a:r>
              <a:rPr lang="en-US" dirty="0"/>
              <a:t>LESSON 4</a:t>
            </a:r>
            <a:endParaRPr lang="en-IN" dirty="0"/>
          </a:p>
        </p:txBody>
      </p:sp>
      <p:sp>
        <p:nvSpPr>
          <p:cNvPr id="3" name="Content Placeholder 2">
            <a:extLst>
              <a:ext uri="{FF2B5EF4-FFF2-40B4-BE49-F238E27FC236}">
                <a16:creationId xmlns:a16="http://schemas.microsoft.com/office/drawing/2014/main" id="{EE8F2284-9D7C-4007-2D00-4DA91EC1D59B}"/>
              </a:ext>
            </a:extLst>
          </p:cNvPr>
          <p:cNvSpPr>
            <a:spLocks noGrp="1"/>
          </p:cNvSpPr>
          <p:nvPr>
            <p:ph idx="1"/>
          </p:nvPr>
        </p:nvSpPr>
        <p:spPr/>
        <p:txBody>
          <a:bodyPr>
            <a:normAutofit fontScale="92500" lnSpcReduction="20000"/>
          </a:bodyPr>
          <a:lstStyle/>
          <a:p>
            <a:pPr>
              <a:buNone/>
            </a:pPr>
            <a:r>
              <a:rPr lang="en-US" b="1" dirty="0"/>
              <a:t>6. </a:t>
            </a:r>
            <a:r>
              <a:rPr lang="en-US" b="1" dirty="0">
                <a:latin typeface="Times New Roman"/>
                <a:cs typeface="Times New Roman"/>
              </a:rPr>
              <a:t>Defects in the manufacturing process:</a:t>
            </a:r>
            <a:endParaRPr lang="en-US" dirty="0">
              <a:latin typeface="Times New Roman"/>
              <a:cs typeface="Times New Roman"/>
            </a:endParaRPr>
          </a:p>
          <a:p>
            <a:pPr hangingPunct="0"/>
            <a:r>
              <a:rPr lang="en-US" dirty="0">
                <a:latin typeface="Times New Roman"/>
                <a:cs typeface="Times New Roman"/>
              </a:rPr>
              <a:t>In many manufacturing processes, there are defects like- imperfect mixing, incompleteness, non adherence to proper temperature, pressure, </a:t>
            </a:r>
            <a:r>
              <a:rPr lang="en-US" dirty="0" err="1">
                <a:latin typeface="Times New Roman"/>
                <a:cs typeface="Times New Roman"/>
              </a:rPr>
              <a:t>ph</a:t>
            </a:r>
            <a:r>
              <a:rPr lang="en-US" dirty="0">
                <a:latin typeface="Times New Roman"/>
                <a:cs typeface="Times New Roman"/>
              </a:rPr>
              <a:t>, which may yield chemical compound with impurities in them.</a:t>
            </a:r>
          </a:p>
          <a:p>
            <a:pPr hangingPunct="0"/>
            <a:r>
              <a:rPr lang="en-US" dirty="0">
                <a:latin typeface="Times New Roman"/>
                <a:cs typeface="Times New Roman"/>
              </a:rPr>
              <a:t>For e.g.: Calcium chloride (CaCl2. 6H2O) is prepared by adding pure calcium carbonate (in slight excess) to the dilute hydrochloric acid (HCl) followed by stirring and filtration. The filtrate on concentration yields crystals of CaCl2. 6H2O.</a:t>
            </a:r>
          </a:p>
          <a:p>
            <a:pPr>
              <a:buNone/>
            </a:pPr>
            <a:r>
              <a:rPr lang="en-US" dirty="0">
                <a:latin typeface="Times New Roman"/>
                <a:cs typeface="Times New Roman"/>
              </a:rPr>
              <a:t>CaCO3 + 2HCl  </a:t>
            </a:r>
            <a:r>
              <a:rPr lang="en-US" dirty="0">
                <a:latin typeface="Times New Roman"/>
                <a:cs typeface="Times New Roman"/>
                <a:sym typeface="Symbol"/>
              </a:rPr>
              <a:t>         </a:t>
            </a:r>
            <a:r>
              <a:rPr lang="en-US" dirty="0">
                <a:latin typeface="Times New Roman"/>
                <a:cs typeface="Times New Roman"/>
              </a:rPr>
              <a:t>CaCl2 + H2O + CO2</a:t>
            </a:r>
          </a:p>
          <a:p>
            <a:pPr>
              <a:buNone/>
            </a:pPr>
            <a:r>
              <a:rPr lang="en-US" dirty="0">
                <a:latin typeface="Times New Roman"/>
                <a:cs typeface="Times New Roman"/>
              </a:rPr>
              <a:t>(Insoluble) (Soluble) (Soluble)       (Gas)</a:t>
            </a:r>
          </a:p>
          <a:p>
            <a:pPr hangingPunct="0"/>
            <a:r>
              <a:rPr lang="en-US" dirty="0">
                <a:latin typeface="Times New Roman"/>
                <a:cs typeface="Times New Roman"/>
              </a:rPr>
              <a:t>Slight excess Calcium Carbonate is added to consume HCl so that it does not enter in the filtrate. But if CaCO3 + HCl are not completely mixed, then HCl may still remain in small quantity. So I.P prescribed a test for acidity in CaCl2. 6H2O.</a:t>
            </a:r>
          </a:p>
          <a:p>
            <a:endParaRPr lang="en-IN" dirty="0"/>
          </a:p>
        </p:txBody>
      </p:sp>
      <p:pic>
        <p:nvPicPr>
          <p:cNvPr id="4" name="Picture 3">
            <a:extLst>
              <a:ext uri="{FF2B5EF4-FFF2-40B4-BE49-F238E27FC236}">
                <a16:creationId xmlns:a16="http://schemas.microsoft.com/office/drawing/2014/main" id="{BE1456C7-997F-CE66-5D85-2FB66FE75332}"/>
              </a:ext>
            </a:extLst>
          </p:cNvPr>
          <p:cNvPicPr/>
          <p:nvPr/>
        </p:nvPicPr>
        <p:blipFill>
          <a:blip r:embed="rId2"/>
          <a:srcRect/>
          <a:stretch>
            <a:fillRect/>
          </a:stretch>
        </p:blipFill>
        <p:spPr bwMode="auto">
          <a:xfrm>
            <a:off x="3047546" y="4318307"/>
            <a:ext cx="564515" cy="97155"/>
          </a:xfrm>
          <a:prstGeom prst="rect">
            <a:avLst/>
          </a:prstGeom>
          <a:noFill/>
          <a:ln w="9525">
            <a:noFill/>
            <a:miter lim="800000"/>
            <a:headEnd/>
            <a:tailEnd/>
          </a:ln>
        </p:spPr>
      </p:pic>
    </p:spTree>
    <p:extLst>
      <p:ext uri="{BB962C8B-B14F-4D97-AF65-F5344CB8AC3E}">
        <p14:creationId xmlns:p14="http://schemas.microsoft.com/office/powerpoint/2010/main" val="1253971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6191E5-FE17-75DA-2584-953302822338}"/>
              </a:ext>
            </a:extLst>
          </p:cNvPr>
          <p:cNvSpPr>
            <a:spLocks noGrp="1"/>
          </p:cNvSpPr>
          <p:nvPr>
            <p:ph idx="1"/>
          </p:nvPr>
        </p:nvSpPr>
        <p:spPr>
          <a:xfrm>
            <a:off x="557349" y="2289991"/>
            <a:ext cx="11077302" cy="4254500"/>
          </a:xfrm>
        </p:spPr>
        <p:txBody>
          <a:bodyPr>
            <a:normAutofit fontScale="92500" lnSpcReduction="20000"/>
          </a:bodyPr>
          <a:lstStyle/>
          <a:p>
            <a:pPr>
              <a:buNone/>
            </a:pPr>
            <a:r>
              <a:rPr lang="en-US" b="1" dirty="0">
                <a:latin typeface="Times New Roman"/>
                <a:cs typeface="Times New Roman"/>
              </a:rPr>
              <a:t>7. Manufacturing Hazards:</a:t>
            </a:r>
            <a:endParaRPr lang="en-US" dirty="0">
              <a:latin typeface="Times New Roman"/>
              <a:cs typeface="Times New Roman"/>
            </a:endParaRPr>
          </a:p>
          <a:p>
            <a:pPr hangingPunct="0"/>
            <a:r>
              <a:rPr lang="en-US" dirty="0">
                <a:latin typeface="Times New Roman"/>
                <a:cs typeface="Times New Roman"/>
              </a:rPr>
              <a:t>Even in a well run manufacturing house, certain hazards exist which can give rise to product contamination.</a:t>
            </a:r>
          </a:p>
          <a:p>
            <a:r>
              <a:rPr lang="en-US" b="1" dirty="0">
                <a:latin typeface="Times New Roman"/>
                <a:cs typeface="Times New Roman"/>
              </a:rPr>
              <a:t>a. Particulate </a:t>
            </a:r>
            <a:r>
              <a:rPr lang="en-US" b="1" dirty="0" err="1">
                <a:latin typeface="Times New Roman"/>
                <a:cs typeface="Times New Roman"/>
              </a:rPr>
              <a:t>contamination:</a:t>
            </a:r>
            <a:r>
              <a:rPr lang="en-US" dirty="0" err="1">
                <a:latin typeface="Times New Roman"/>
                <a:cs typeface="Times New Roman"/>
              </a:rPr>
              <a:t>Contamination</a:t>
            </a:r>
            <a:r>
              <a:rPr lang="en-US" dirty="0">
                <a:latin typeface="Times New Roman"/>
                <a:cs typeface="Times New Roman"/>
              </a:rPr>
              <a:t> may arise from a number of ways like accidental inclusion of dirt or glass, metallic and plastic fragments from sieves, from </a:t>
            </a:r>
            <a:r>
              <a:rPr lang="en-US" dirty="0" err="1">
                <a:latin typeface="Times New Roman"/>
                <a:cs typeface="Times New Roman"/>
              </a:rPr>
              <a:t>tabletting</a:t>
            </a:r>
            <a:r>
              <a:rPr lang="en-US" dirty="0">
                <a:latin typeface="Times New Roman"/>
                <a:cs typeface="Times New Roman"/>
              </a:rPr>
              <a:t> and filling machines etc.</a:t>
            </a:r>
          </a:p>
          <a:p>
            <a:r>
              <a:rPr lang="en-US" b="1" dirty="0">
                <a:latin typeface="Times New Roman"/>
                <a:cs typeface="Times New Roman"/>
              </a:rPr>
              <a:t>b. Process </a:t>
            </a:r>
            <a:r>
              <a:rPr lang="en-US" b="1" dirty="0" err="1">
                <a:latin typeface="Times New Roman"/>
                <a:cs typeface="Times New Roman"/>
              </a:rPr>
              <a:t>errors:</a:t>
            </a:r>
            <a:r>
              <a:rPr lang="en-US" dirty="0" err="1">
                <a:latin typeface="Times New Roman"/>
                <a:cs typeface="Times New Roman"/>
              </a:rPr>
              <a:t>Incomplete</a:t>
            </a:r>
            <a:r>
              <a:rPr lang="en-US" dirty="0">
                <a:latin typeface="Times New Roman"/>
                <a:cs typeface="Times New Roman"/>
              </a:rPr>
              <a:t> solution of a solute in a liquid preparation must be detected by the normal analytical control procedure to prevent process errors</a:t>
            </a:r>
          </a:p>
          <a:p>
            <a:r>
              <a:rPr lang="en-US" b="1" dirty="0">
                <a:latin typeface="Times New Roman"/>
                <a:cs typeface="Times New Roman"/>
              </a:rPr>
              <a:t>c. Cross contamination:</a:t>
            </a:r>
            <a:r>
              <a:rPr lang="en-US" dirty="0">
                <a:latin typeface="Times New Roman"/>
                <a:cs typeface="Times New Roman"/>
              </a:rPr>
              <a:t> The handling of powders, granules, and tablets in large bulk frequently creates a considerable amount of air-borne dust, which, if not controlled can lead to cross </a:t>
            </a:r>
            <a:r>
              <a:rPr lang="en-US" dirty="0" err="1">
                <a:latin typeface="Times New Roman"/>
                <a:cs typeface="Times New Roman"/>
              </a:rPr>
              <a:t>contamination.The</a:t>
            </a:r>
            <a:r>
              <a:rPr lang="en-US" dirty="0">
                <a:latin typeface="Times New Roman"/>
                <a:cs typeface="Times New Roman"/>
              </a:rPr>
              <a:t> danger is well known to steroidal or other synthetic hormone manufacturers. Precautions- face musk, head cover, hand gloves should be used.</a:t>
            </a:r>
          </a:p>
          <a:p>
            <a:r>
              <a:rPr lang="en-US" b="1" dirty="0">
                <a:latin typeface="Times New Roman"/>
                <a:cs typeface="Times New Roman"/>
              </a:rPr>
              <a:t>d. Microbial </a:t>
            </a:r>
            <a:r>
              <a:rPr lang="en-US" b="1" dirty="0" err="1">
                <a:latin typeface="Times New Roman"/>
                <a:cs typeface="Times New Roman"/>
              </a:rPr>
              <a:t>contamination:</a:t>
            </a:r>
            <a:r>
              <a:rPr lang="en-US" dirty="0" err="1">
                <a:latin typeface="Times New Roman"/>
                <a:cs typeface="Times New Roman"/>
              </a:rPr>
              <a:t>The</a:t>
            </a:r>
            <a:r>
              <a:rPr lang="en-US" dirty="0">
                <a:latin typeface="Times New Roman"/>
                <a:cs typeface="Times New Roman"/>
              </a:rPr>
              <a:t> pharmaceutical requirement of sterility test for all products intended for parenteral and ophthalmic preparations must be </a:t>
            </a:r>
            <a:r>
              <a:rPr lang="en-US" dirty="0" err="1">
                <a:latin typeface="Times New Roman"/>
                <a:cs typeface="Times New Roman"/>
              </a:rPr>
              <a:t>done.Liquid</a:t>
            </a:r>
            <a:r>
              <a:rPr lang="en-US" dirty="0">
                <a:latin typeface="Times New Roman"/>
                <a:cs typeface="Times New Roman"/>
              </a:rPr>
              <a:t> preparations and creams used to apply on broken skin, or mucous membrane must be free from bacterial </a:t>
            </a:r>
            <a:r>
              <a:rPr lang="en-US" dirty="0" err="1">
                <a:latin typeface="Times New Roman"/>
                <a:cs typeface="Times New Roman"/>
              </a:rPr>
              <a:t>mould</a:t>
            </a:r>
            <a:r>
              <a:rPr lang="en-US" dirty="0">
                <a:latin typeface="Times New Roman"/>
                <a:cs typeface="Times New Roman"/>
              </a:rPr>
              <a:t> and fungal contamination.</a:t>
            </a:r>
          </a:p>
          <a:p>
            <a:r>
              <a:rPr lang="en-US" b="1" dirty="0">
                <a:latin typeface="Times New Roman"/>
                <a:cs typeface="Times New Roman"/>
              </a:rPr>
              <a:t>e. Packing </a:t>
            </a:r>
            <a:r>
              <a:rPr lang="en-US" b="1" dirty="0" err="1">
                <a:latin typeface="Times New Roman"/>
                <a:cs typeface="Times New Roman"/>
              </a:rPr>
              <a:t>errors:</a:t>
            </a:r>
            <a:r>
              <a:rPr lang="en-US" dirty="0" err="1">
                <a:latin typeface="Times New Roman"/>
                <a:cs typeface="Times New Roman"/>
              </a:rPr>
              <a:t>Products</a:t>
            </a:r>
            <a:r>
              <a:rPr lang="en-US" dirty="0">
                <a:latin typeface="Times New Roman"/>
                <a:cs typeface="Times New Roman"/>
              </a:rPr>
              <a:t> of similar appearance, such as tablets of same size, </a:t>
            </a:r>
            <a:r>
              <a:rPr lang="en-US" dirty="0" err="1">
                <a:latin typeface="Times New Roman"/>
                <a:cs typeface="Times New Roman"/>
              </a:rPr>
              <a:t>colours</a:t>
            </a:r>
            <a:r>
              <a:rPr lang="en-US" dirty="0">
                <a:latin typeface="Times New Roman"/>
                <a:cs typeface="Times New Roman"/>
              </a:rPr>
              <a:t>, and shape, packed in similar containers can create a potential source of danger through mislabeling of either or both. The handling of two such products in proximity should be avoided. The labels, the setting of printing machine etc. should be checked in order to avoid errors</a:t>
            </a:r>
          </a:p>
          <a:p>
            <a:endParaRPr lang="en-IN" dirty="0"/>
          </a:p>
        </p:txBody>
      </p:sp>
    </p:spTree>
    <p:extLst>
      <p:ext uri="{BB962C8B-B14F-4D97-AF65-F5344CB8AC3E}">
        <p14:creationId xmlns:p14="http://schemas.microsoft.com/office/powerpoint/2010/main" val="3358227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30DDBE-7C6A-6CA2-85F8-40730D100BF1}"/>
              </a:ext>
            </a:extLst>
          </p:cNvPr>
          <p:cNvSpPr>
            <a:spLocks noGrp="1"/>
          </p:cNvSpPr>
          <p:nvPr>
            <p:ph idx="1"/>
          </p:nvPr>
        </p:nvSpPr>
        <p:spPr>
          <a:xfrm>
            <a:off x="496389" y="2351314"/>
            <a:ext cx="11155679" cy="4506686"/>
          </a:xfrm>
        </p:spPr>
        <p:txBody>
          <a:bodyPr>
            <a:normAutofit/>
          </a:bodyPr>
          <a:lstStyle/>
          <a:p>
            <a:pPr>
              <a:buNone/>
            </a:pPr>
            <a:r>
              <a:rPr lang="en-US" b="1" dirty="0"/>
              <a:t>8</a:t>
            </a:r>
            <a:r>
              <a:rPr lang="en-US" b="1" dirty="0">
                <a:latin typeface="Times New Roman"/>
                <a:cs typeface="Times New Roman"/>
              </a:rPr>
              <a:t>. Storage conditions:</a:t>
            </a:r>
            <a:endParaRPr lang="en-US" dirty="0">
              <a:latin typeface="Times New Roman"/>
              <a:cs typeface="Times New Roman"/>
            </a:endParaRPr>
          </a:p>
          <a:p>
            <a:pPr hangingPunct="0"/>
            <a:r>
              <a:rPr lang="en-US" dirty="0">
                <a:latin typeface="Times New Roman"/>
                <a:cs typeface="Times New Roman"/>
              </a:rPr>
              <a:t>The chemical substances, when prepared, have to be stored in different types of containers depending upon the nature of the material- batch size (quantity) and the quality.</a:t>
            </a:r>
          </a:p>
          <a:p>
            <a:pPr hangingPunct="0"/>
            <a:r>
              <a:rPr lang="en-US" dirty="0">
                <a:latin typeface="Times New Roman"/>
                <a:cs typeface="Times New Roman"/>
              </a:rPr>
              <a:t> The packing material of these containers are made up of- plastic, iron, polythene, stainless steel, </a:t>
            </a:r>
            <a:r>
              <a:rPr lang="en-US" dirty="0" err="1">
                <a:latin typeface="Times New Roman"/>
                <a:cs typeface="Times New Roman"/>
              </a:rPr>
              <a:t>aluminium</a:t>
            </a:r>
            <a:r>
              <a:rPr lang="en-US" dirty="0">
                <a:latin typeface="Times New Roman"/>
                <a:cs typeface="Times New Roman"/>
              </a:rPr>
              <a:t>, copper etc.</a:t>
            </a:r>
          </a:p>
          <a:p>
            <a:pPr hangingPunct="0"/>
            <a:r>
              <a:rPr lang="en-US" dirty="0">
                <a:latin typeface="Times New Roman"/>
                <a:cs typeface="Times New Roman"/>
              </a:rPr>
              <a:t>Now, when substances are stored in these containers, reaction occurs between the substances and the material of the storage vessel and the product thus formed are found as impurities in the stored material.</a:t>
            </a:r>
          </a:p>
          <a:p>
            <a:pPr hangingPunct="0"/>
            <a:r>
              <a:rPr lang="en-US" dirty="0">
                <a:latin typeface="Times New Roman"/>
                <a:cs typeface="Times New Roman"/>
              </a:rPr>
              <a:t>For e.g.: Alkali when stored in ordinary glass containers, extract lead from it, which is found in the final product. </a:t>
            </a:r>
          </a:p>
          <a:p>
            <a:pPr lvl="0" hangingPunct="0"/>
            <a:r>
              <a:rPr lang="en-US" dirty="0">
                <a:latin typeface="Times New Roman"/>
                <a:cs typeface="Times New Roman"/>
              </a:rPr>
              <a:t>For e.g.: Ferrous sulphate (FeSO4) slowly gets changed into insoluble ferric oxide (Fe2O3) by air and moisture. So it must be stored in light resistant containers. </a:t>
            </a:r>
          </a:p>
          <a:p>
            <a:endParaRPr lang="en-IN" dirty="0"/>
          </a:p>
        </p:txBody>
      </p:sp>
    </p:spTree>
    <p:extLst>
      <p:ext uri="{BB962C8B-B14F-4D97-AF65-F5344CB8AC3E}">
        <p14:creationId xmlns:p14="http://schemas.microsoft.com/office/powerpoint/2010/main" val="3061552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4F6628-5459-285D-CD83-9AF6318DCA69}"/>
              </a:ext>
            </a:extLst>
          </p:cNvPr>
          <p:cNvSpPr>
            <a:spLocks noGrp="1"/>
          </p:cNvSpPr>
          <p:nvPr>
            <p:ph idx="1"/>
          </p:nvPr>
        </p:nvSpPr>
        <p:spPr>
          <a:xfrm>
            <a:off x="679269" y="2403566"/>
            <a:ext cx="11103427" cy="4454434"/>
          </a:xfrm>
        </p:spPr>
        <p:txBody>
          <a:bodyPr>
            <a:normAutofit fontScale="85000" lnSpcReduction="10000"/>
          </a:bodyPr>
          <a:lstStyle/>
          <a:p>
            <a:pPr hangingPunct="0"/>
            <a:r>
              <a:rPr lang="en-US" b="1" dirty="0">
                <a:latin typeface="Times New Roman"/>
                <a:cs typeface="Times New Roman"/>
              </a:rPr>
              <a:t>Inadequate (Insufficient) storage conditions &amp; their effects are as follows: </a:t>
            </a:r>
            <a:r>
              <a:rPr lang="en-US" dirty="0">
                <a:latin typeface="Times New Roman"/>
                <a:cs typeface="Times New Roman"/>
              </a:rPr>
              <a:t> </a:t>
            </a:r>
          </a:p>
          <a:p>
            <a:pPr hangingPunct="0"/>
            <a:r>
              <a:rPr lang="en-US" b="1" dirty="0">
                <a:latin typeface="Times New Roman"/>
                <a:cs typeface="Times New Roman"/>
              </a:rPr>
              <a:t>a. Filth: </a:t>
            </a:r>
            <a:r>
              <a:rPr lang="en-US" dirty="0">
                <a:latin typeface="Times New Roman"/>
                <a:cs typeface="Times New Roman"/>
              </a:rPr>
              <a:t>Stored products may become contaminated with dust, the bodies of insects and even</a:t>
            </a:r>
            <a:r>
              <a:rPr lang="en-US" b="1" dirty="0">
                <a:latin typeface="Times New Roman"/>
                <a:cs typeface="Times New Roman"/>
              </a:rPr>
              <a:t> </a:t>
            </a:r>
            <a:r>
              <a:rPr lang="en-US" dirty="0">
                <a:latin typeface="Times New Roman"/>
                <a:cs typeface="Times New Roman"/>
              </a:rPr>
              <a:t>animal and insect excreta unless adequate precautions are taken. Modern packaging techniques and storage conditions is capable to prevent all of them. </a:t>
            </a:r>
          </a:p>
          <a:p>
            <a:pPr hangingPunct="0"/>
            <a:r>
              <a:rPr lang="en-US" b="1" dirty="0">
                <a:latin typeface="Times New Roman"/>
                <a:cs typeface="Times New Roman"/>
              </a:rPr>
              <a:t>b. Chemical instability: </a:t>
            </a:r>
            <a:r>
              <a:rPr lang="en-US" dirty="0">
                <a:latin typeface="Times New Roman"/>
                <a:cs typeface="Times New Roman"/>
              </a:rPr>
              <a:t>Some substances undergo chemical decomposition when stored under</a:t>
            </a:r>
            <a:r>
              <a:rPr lang="en-US" b="1" dirty="0">
                <a:latin typeface="Times New Roman"/>
                <a:cs typeface="Times New Roman"/>
              </a:rPr>
              <a:t> </a:t>
            </a:r>
            <a:r>
              <a:rPr lang="en-US" dirty="0">
                <a:latin typeface="Times New Roman"/>
                <a:cs typeface="Times New Roman"/>
              </a:rPr>
              <a:t>non ideal conditions. Decomposition may be caused due to light, or presence of traces of acid/ alkali or due to oxidation, water </a:t>
            </a:r>
            <a:r>
              <a:rPr lang="en-US" dirty="0" err="1">
                <a:latin typeface="Times New Roman"/>
                <a:cs typeface="Times New Roman"/>
              </a:rPr>
              <a:t>vapour</a:t>
            </a:r>
            <a:r>
              <a:rPr lang="en-US" dirty="0">
                <a:latin typeface="Times New Roman"/>
                <a:cs typeface="Times New Roman"/>
              </a:rPr>
              <a:t> , carbon dioxide , or may be due to presence of traces of metals, ions etc. Suitable storage procedure can avoid this decomposition of substances. </a:t>
            </a:r>
          </a:p>
          <a:p>
            <a:r>
              <a:rPr lang="en-US" b="1" dirty="0">
                <a:latin typeface="Times New Roman"/>
                <a:cs typeface="Times New Roman"/>
              </a:rPr>
              <a:t>c. Reaction with container </a:t>
            </a:r>
            <a:r>
              <a:rPr lang="en-US" b="1" dirty="0" err="1">
                <a:latin typeface="Times New Roman"/>
                <a:cs typeface="Times New Roman"/>
              </a:rPr>
              <a:t>materials:</a:t>
            </a:r>
            <a:r>
              <a:rPr lang="en-US" dirty="0" err="1">
                <a:latin typeface="Times New Roman"/>
                <a:cs typeface="Times New Roman"/>
              </a:rPr>
              <a:t>occurs</a:t>
            </a:r>
            <a:r>
              <a:rPr lang="en-US" dirty="0">
                <a:latin typeface="Times New Roman"/>
                <a:cs typeface="Times New Roman"/>
              </a:rPr>
              <a:t> between the substances and the material of the storage vessel and the product thus formed are found as impurities in the stored material. For e.g.: ointments containing salicylic acid must not be packed in metal tube (as salicylic acid reacts with the metal).</a:t>
            </a:r>
          </a:p>
          <a:p>
            <a:r>
              <a:rPr lang="en-US" b="1" dirty="0">
                <a:latin typeface="Times New Roman"/>
                <a:cs typeface="Times New Roman"/>
              </a:rPr>
              <a:t>d. Physical </a:t>
            </a:r>
            <a:r>
              <a:rPr lang="en-US" b="1" dirty="0" err="1">
                <a:latin typeface="Times New Roman"/>
                <a:cs typeface="Times New Roman"/>
              </a:rPr>
              <a:t>changes:</a:t>
            </a:r>
            <a:r>
              <a:rPr lang="en-US" dirty="0" err="1">
                <a:latin typeface="Times New Roman"/>
                <a:cs typeface="Times New Roman"/>
              </a:rPr>
              <a:t>The</a:t>
            </a:r>
            <a:r>
              <a:rPr lang="en-US" dirty="0">
                <a:latin typeface="Times New Roman"/>
                <a:cs typeface="Times New Roman"/>
              </a:rPr>
              <a:t> occurrence of change in physical form of the drug during storage is termed as physical changes. Changes in crystal size and form, agglomeration and even caking of suspended particles may decrease the efficiency of the product.</a:t>
            </a:r>
          </a:p>
          <a:p>
            <a:r>
              <a:rPr lang="en-US" b="1" dirty="0">
                <a:latin typeface="Times New Roman"/>
                <a:cs typeface="Times New Roman"/>
              </a:rPr>
              <a:t>e. Temperature </a:t>
            </a:r>
            <a:r>
              <a:rPr lang="en-US" b="1" dirty="0" err="1">
                <a:latin typeface="Times New Roman"/>
                <a:cs typeface="Times New Roman"/>
              </a:rPr>
              <a:t>effect:</a:t>
            </a:r>
            <a:r>
              <a:rPr lang="en-US" dirty="0" err="1">
                <a:latin typeface="Times New Roman"/>
                <a:cs typeface="Times New Roman"/>
              </a:rPr>
              <a:t>The</a:t>
            </a:r>
            <a:r>
              <a:rPr lang="en-US" dirty="0">
                <a:latin typeface="Times New Roman"/>
                <a:cs typeface="Times New Roman"/>
              </a:rPr>
              <a:t> rate at which chemical and physical changes occur in stored products depends on temperature and humidity.</a:t>
            </a:r>
          </a:p>
          <a:p>
            <a:pPr hangingPunct="0"/>
            <a:r>
              <a:rPr lang="en-US" dirty="0">
                <a:latin typeface="Times New Roman"/>
                <a:cs typeface="Times New Roman"/>
              </a:rPr>
              <a:t>In tropical countries, products used as topical agents, must be capable of withstanding the effects of high temperature and humidity. Thus, ointments and paste must be so formulated so that their consistency should be retained at high temperature.</a:t>
            </a:r>
          </a:p>
          <a:p>
            <a:endParaRPr lang="en-IN" dirty="0"/>
          </a:p>
        </p:txBody>
      </p:sp>
    </p:spTree>
    <p:extLst>
      <p:ext uri="{BB962C8B-B14F-4D97-AF65-F5344CB8AC3E}">
        <p14:creationId xmlns:p14="http://schemas.microsoft.com/office/powerpoint/2010/main" val="1303033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D18DD-215A-9C13-B7FE-ECA4053860D7}"/>
              </a:ext>
            </a:extLst>
          </p:cNvPr>
          <p:cNvSpPr>
            <a:spLocks noGrp="1"/>
          </p:cNvSpPr>
          <p:nvPr>
            <p:ph idx="1"/>
          </p:nvPr>
        </p:nvSpPr>
        <p:spPr>
          <a:xfrm>
            <a:off x="496389" y="2603499"/>
            <a:ext cx="11260181" cy="5129711"/>
          </a:xfrm>
        </p:spPr>
        <p:txBody>
          <a:bodyPr/>
          <a:lstStyle/>
          <a:p>
            <a:r>
              <a:rPr lang="en-US" b="1" dirty="0">
                <a:latin typeface="Times New Roman"/>
                <a:cs typeface="Times New Roman"/>
              </a:rPr>
              <a:t>9. Decomposition of the product during storage:</a:t>
            </a:r>
            <a:endParaRPr lang="en-US" dirty="0">
              <a:latin typeface="Times New Roman"/>
              <a:cs typeface="Times New Roman"/>
            </a:endParaRPr>
          </a:p>
          <a:p>
            <a:pPr hangingPunct="0"/>
            <a:r>
              <a:rPr lang="en-US" dirty="0">
                <a:latin typeface="Times New Roman"/>
                <a:cs typeface="Times New Roman"/>
              </a:rPr>
              <a:t>Some substances decompose on storing. The rate of decomposition increases in presence of light, air or oxygen. As a result, the decomposition products thus appear as impurities in the substances</a:t>
            </a:r>
          </a:p>
          <a:p>
            <a:pPr hangingPunct="0"/>
            <a:r>
              <a:rPr lang="en-US" dirty="0">
                <a:latin typeface="Times New Roman"/>
                <a:cs typeface="Times New Roman"/>
              </a:rPr>
              <a:t>For e.g.: substances, which contain water of crystallization, lose it on being kept open; while deliquescent substances absorb water from atmosphere and get liquefied.</a:t>
            </a:r>
          </a:p>
          <a:p>
            <a:pPr hangingPunct="0"/>
            <a:r>
              <a:rPr lang="en-US" dirty="0">
                <a:latin typeface="Times New Roman"/>
                <a:cs typeface="Times New Roman"/>
              </a:rPr>
              <a:t>Many organic substances gets spoiled due to decomposition on exposure to atmosphere, e.g. amines, phenols etc.</a:t>
            </a:r>
          </a:p>
          <a:p>
            <a:endParaRPr lang="en-IN" dirty="0"/>
          </a:p>
        </p:txBody>
      </p:sp>
    </p:spTree>
    <p:extLst>
      <p:ext uri="{BB962C8B-B14F-4D97-AF65-F5344CB8AC3E}">
        <p14:creationId xmlns:p14="http://schemas.microsoft.com/office/powerpoint/2010/main" val="690845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634B6A-C938-9E32-D594-9FF0559C462B}"/>
              </a:ext>
            </a:extLst>
          </p:cNvPr>
          <p:cNvSpPr>
            <a:spLocks noGrp="1"/>
          </p:cNvSpPr>
          <p:nvPr>
            <p:ph idx="1"/>
          </p:nvPr>
        </p:nvSpPr>
        <p:spPr/>
        <p:txBody>
          <a:bodyPr/>
          <a:lstStyle/>
          <a:p>
            <a:pPr>
              <a:buNone/>
            </a:pPr>
            <a:r>
              <a:rPr lang="en-US" b="1" dirty="0"/>
              <a:t>1</a:t>
            </a:r>
            <a:r>
              <a:rPr lang="en-US" b="1" dirty="0">
                <a:latin typeface="Times New Roman"/>
                <a:cs typeface="Times New Roman"/>
              </a:rPr>
              <a:t>0. Accidental substitution or deliberate adulteration with spurious or useless material:</a:t>
            </a:r>
            <a:endParaRPr lang="en-US" dirty="0">
              <a:latin typeface="Times New Roman"/>
              <a:cs typeface="Times New Roman"/>
            </a:endParaRPr>
          </a:p>
          <a:p>
            <a:r>
              <a:rPr lang="en-US" dirty="0">
                <a:latin typeface="Times New Roman"/>
                <a:cs typeface="Times New Roman"/>
              </a:rPr>
              <a:t>There are many pharmaceutical chemicals which are adulterated with </a:t>
            </a:r>
            <a:r>
              <a:rPr lang="en-US" dirty="0" err="1">
                <a:latin typeface="Times New Roman"/>
                <a:cs typeface="Times New Roman"/>
              </a:rPr>
              <a:t>cheaoer</a:t>
            </a:r>
            <a:r>
              <a:rPr lang="en-US" dirty="0">
                <a:latin typeface="Times New Roman"/>
                <a:cs typeface="Times New Roman"/>
              </a:rPr>
              <a:t> </a:t>
            </a:r>
            <a:r>
              <a:rPr lang="en-US" dirty="0" err="1">
                <a:latin typeface="Times New Roman"/>
                <a:cs typeface="Times New Roman"/>
              </a:rPr>
              <a:t>substances.For</a:t>
            </a:r>
            <a:r>
              <a:rPr lang="en-US" dirty="0">
                <a:latin typeface="Times New Roman"/>
                <a:cs typeface="Times New Roman"/>
              </a:rPr>
              <a:t> </a:t>
            </a:r>
            <a:r>
              <a:rPr lang="en-US" dirty="0" err="1">
                <a:latin typeface="Times New Roman"/>
                <a:cs typeface="Times New Roman"/>
              </a:rPr>
              <a:t>eg</a:t>
            </a:r>
            <a:r>
              <a:rPr lang="en-US" dirty="0">
                <a:latin typeface="Times New Roman"/>
                <a:cs typeface="Times New Roman"/>
              </a:rPr>
              <a:t> . expensive potassium bromide may be adulterated with cheaper sodium </a:t>
            </a:r>
            <a:r>
              <a:rPr lang="en-US" dirty="0" err="1">
                <a:latin typeface="Times New Roman"/>
                <a:cs typeface="Times New Roman"/>
              </a:rPr>
              <a:t>brpmide.In</a:t>
            </a:r>
            <a:r>
              <a:rPr lang="en-US" dirty="0">
                <a:latin typeface="Times New Roman"/>
                <a:cs typeface="Times New Roman"/>
              </a:rPr>
              <a:t> order to avoid the chances of adulteration of </a:t>
            </a:r>
            <a:r>
              <a:rPr lang="en-US" dirty="0" err="1">
                <a:latin typeface="Times New Roman"/>
                <a:cs typeface="Times New Roman"/>
              </a:rPr>
              <a:t>KBr.I.P</a:t>
            </a:r>
            <a:r>
              <a:rPr lang="en-US" dirty="0">
                <a:latin typeface="Times New Roman"/>
                <a:cs typeface="Times New Roman"/>
              </a:rPr>
              <a:t>. has prescribed a test sodium in </a:t>
            </a:r>
            <a:r>
              <a:rPr lang="en-US" dirty="0" err="1">
                <a:latin typeface="Times New Roman"/>
                <a:cs typeface="Times New Roman"/>
              </a:rPr>
              <a:t>them.It</a:t>
            </a:r>
            <a:r>
              <a:rPr lang="en-US" dirty="0">
                <a:latin typeface="Times New Roman"/>
                <a:cs typeface="Times New Roman"/>
              </a:rPr>
              <a:t> is possible to prevent </a:t>
            </a:r>
            <a:r>
              <a:rPr lang="en-US" dirty="0" err="1">
                <a:latin typeface="Times New Roman"/>
                <a:cs typeface="Times New Roman"/>
              </a:rPr>
              <a:t>accidential</a:t>
            </a:r>
            <a:r>
              <a:rPr lang="en-US" dirty="0">
                <a:latin typeface="Times New Roman"/>
                <a:cs typeface="Times New Roman"/>
              </a:rPr>
              <a:t> substitution by stocking all the toxic substances together separately or in a locked cupboard. Deliberate adulteration is carried out at many places in India, thus purchases have to be carried out vigilantly.</a:t>
            </a:r>
          </a:p>
          <a:p>
            <a:endParaRPr lang="en-IN" dirty="0"/>
          </a:p>
        </p:txBody>
      </p:sp>
    </p:spTree>
    <p:extLst>
      <p:ext uri="{BB962C8B-B14F-4D97-AF65-F5344CB8AC3E}">
        <p14:creationId xmlns:p14="http://schemas.microsoft.com/office/powerpoint/2010/main" val="28976624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6</TotalTime>
  <Words>1081</Words>
  <Application>Microsoft Office PowerPoint</Application>
  <PresentationFormat>Widescreen</PresentationFormat>
  <Paragraphs>33</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Century Gothic</vt:lpstr>
      <vt:lpstr>Times New Roman</vt:lpstr>
      <vt:lpstr>Wingdings 3</vt:lpstr>
      <vt:lpstr>Ion Boardroom</vt:lpstr>
      <vt:lpstr>LESSON 4</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4</dc:title>
  <dc:creator>AlekyA Reddy</dc:creator>
  <cp:lastModifiedBy>AlekyA Reddy</cp:lastModifiedBy>
  <cp:revision>1</cp:revision>
  <dcterms:created xsi:type="dcterms:W3CDTF">2022-06-08T05:43:28Z</dcterms:created>
  <dcterms:modified xsi:type="dcterms:W3CDTF">2022-06-08T05:49:43Z</dcterms:modified>
</cp:coreProperties>
</file>