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6" r:id="rId9"/>
    <p:sldId id="264" r:id="rId10"/>
    <p:sldId id="265"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156C6617-9C12-4275-AFF9-21A8589668A4}"/>
    <pc:docChg chg="custSel addSld delSld modSld">
      <pc:chgData name="AlekyA Reddy" userId="d188a01749e1e24c" providerId="LiveId" clId="{156C6617-9C12-4275-AFF9-21A8589668A4}" dt="2022-06-08T05:42:56.067" v="85" actId="1076"/>
      <pc:docMkLst>
        <pc:docMk/>
      </pc:docMkLst>
      <pc:sldChg chg="modSp new del mod">
        <pc:chgData name="AlekyA Reddy" userId="d188a01749e1e24c" providerId="LiveId" clId="{156C6617-9C12-4275-AFF9-21A8589668A4}" dt="2022-06-08T05:36:39.188" v="18" actId="47"/>
        <pc:sldMkLst>
          <pc:docMk/>
          <pc:sldMk cId="1184575764" sldId="256"/>
        </pc:sldMkLst>
        <pc:spChg chg="mod">
          <ac:chgData name="AlekyA Reddy" userId="d188a01749e1e24c" providerId="LiveId" clId="{156C6617-9C12-4275-AFF9-21A8589668A4}" dt="2022-06-08T05:36:34.878" v="16" actId="21"/>
          <ac:spMkLst>
            <pc:docMk/>
            <pc:sldMk cId="1184575764" sldId="256"/>
            <ac:spMk id="2" creationId="{06C6CB34-9EC9-6B4E-6448-5873AAA86491}"/>
          </ac:spMkLst>
        </pc:spChg>
        <pc:spChg chg="mod">
          <ac:chgData name="AlekyA Reddy" userId="d188a01749e1e24c" providerId="LiveId" clId="{156C6617-9C12-4275-AFF9-21A8589668A4}" dt="2022-06-08T05:36:18.641" v="14" actId="21"/>
          <ac:spMkLst>
            <pc:docMk/>
            <pc:sldMk cId="1184575764" sldId="256"/>
            <ac:spMk id="3" creationId="{9E2A2D21-35E1-5F2D-224D-45C7F5F66A18}"/>
          </ac:spMkLst>
        </pc:spChg>
      </pc:sldChg>
      <pc:sldChg chg="modSp new mod">
        <pc:chgData name="AlekyA Reddy" userId="d188a01749e1e24c" providerId="LiveId" clId="{156C6617-9C12-4275-AFF9-21A8589668A4}" dt="2022-06-08T05:42:08.922" v="78" actId="20577"/>
        <pc:sldMkLst>
          <pc:docMk/>
          <pc:sldMk cId="3020267035" sldId="257"/>
        </pc:sldMkLst>
        <pc:spChg chg="mod">
          <ac:chgData name="AlekyA Reddy" userId="d188a01749e1e24c" providerId="LiveId" clId="{156C6617-9C12-4275-AFF9-21A8589668A4}" dt="2022-06-08T05:42:08.922" v="78" actId="20577"/>
          <ac:spMkLst>
            <pc:docMk/>
            <pc:sldMk cId="3020267035" sldId="257"/>
            <ac:spMk id="2" creationId="{B6CEB5F1-976C-7468-670C-AF543B93E7AD}"/>
          </ac:spMkLst>
        </pc:spChg>
        <pc:spChg chg="mod">
          <ac:chgData name="AlekyA Reddy" userId="d188a01749e1e24c" providerId="LiveId" clId="{156C6617-9C12-4275-AFF9-21A8589668A4}" dt="2022-06-08T05:36:23.054" v="15"/>
          <ac:spMkLst>
            <pc:docMk/>
            <pc:sldMk cId="3020267035" sldId="257"/>
            <ac:spMk id="3" creationId="{95E4B28A-4426-8813-8362-9BA5408C0DBA}"/>
          </ac:spMkLst>
        </pc:spChg>
      </pc:sldChg>
      <pc:sldChg chg="modSp new mod">
        <pc:chgData name="AlekyA Reddy" userId="d188a01749e1e24c" providerId="LiveId" clId="{156C6617-9C12-4275-AFF9-21A8589668A4}" dt="2022-06-08T05:37:24.789" v="22"/>
        <pc:sldMkLst>
          <pc:docMk/>
          <pc:sldMk cId="1538953006" sldId="258"/>
        </pc:sldMkLst>
        <pc:spChg chg="mod">
          <ac:chgData name="AlekyA Reddy" userId="d188a01749e1e24c" providerId="LiveId" clId="{156C6617-9C12-4275-AFF9-21A8589668A4}" dt="2022-06-08T05:37:13.888" v="19"/>
          <ac:spMkLst>
            <pc:docMk/>
            <pc:sldMk cId="1538953006" sldId="258"/>
            <ac:spMk id="2" creationId="{A3E6B67E-D4AD-0017-F949-34460A28B94E}"/>
          </ac:spMkLst>
        </pc:spChg>
        <pc:spChg chg="mod">
          <ac:chgData name="AlekyA Reddy" userId="d188a01749e1e24c" providerId="LiveId" clId="{156C6617-9C12-4275-AFF9-21A8589668A4}" dt="2022-06-08T05:37:24.789" v="22"/>
          <ac:spMkLst>
            <pc:docMk/>
            <pc:sldMk cId="1538953006" sldId="258"/>
            <ac:spMk id="3" creationId="{844A2734-5B37-5EBB-BDDE-DBD1FCE074BC}"/>
          </ac:spMkLst>
        </pc:spChg>
      </pc:sldChg>
      <pc:sldChg chg="delSp modSp new mod">
        <pc:chgData name="AlekyA Reddy" userId="d188a01749e1e24c" providerId="LiveId" clId="{156C6617-9C12-4275-AFF9-21A8589668A4}" dt="2022-06-08T05:37:44.195" v="30" actId="27636"/>
        <pc:sldMkLst>
          <pc:docMk/>
          <pc:sldMk cId="1067110003" sldId="259"/>
        </pc:sldMkLst>
        <pc:spChg chg="del mod">
          <ac:chgData name="AlekyA Reddy" userId="d188a01749e1e24c" providerId="LiveId" clId="{156C6617-9C12-4275-AFF9-21A8589668A4}" dt="2022-06-08T05:37:38.394" v="25" actId="478"/>
          <ac:spMkLst>
            <pc:docMk/>
            <pc:sldMk cId="1067110003" sldId="259"/>
            <ac:spMk id="2" creationId="{E84F970A-0FC6-0B34-1C55-4BF9A9BC2FC5}"/>
          </ac:spMkLst>
        </pc:spChg>
        <pc:spChg chg="mod">
          <ac:chgData name="AlekyA Reddy" userId="d188a01749e1e24c" providerId="LiveId" clId="{156C6617-9C12-4275-AFF9-21A8589668A4}" dt="2022-06-08T05:37:44.195" v="30" actId="27636"/>
          <ac:spMkLst>
            <pc:docMk/>
            <pc:sldMk cId="1067110003" sldId="259"/>
            <ac:spMk id="3" creationId="{8115F1E9-2CCA-9DD1-B49F-B38837FEDCC2}"/>
          </ac:spMkLst>
        </pc:spChg>
      </pc:sldChg>
      <pc:sldChg chg="modSp new mod">
        <pc:chgData name="AlekyA Reddy" userId="d188a01749e1e24c" providerId="LiveId" clId="{156C6617-9C12-4275-AFF9-21A8589668A4}" dt="2022-06-08T05:39:37.919" v="31"/>
        <pc:sldMkLst>
          <pc:docMk/>
          <pc:sldMk cId="867277524" sldId="260"/>
        </pc:sldMkLst>
        <pc:spChg chg="mod">
          <ac:chgData name="AlekyA Reddy" userId="d188a01749e1e24c" providerId="LiveId" clId="{156C6617-9C12-4275-AFF9-21A8589668A4}" dt="2022-06-08T05:36:05.945" v="13"/>
          <ac:spMkLst>
            <pc:docMk/>
            <pc:sldMk cId="867277524" sldId="260"/>
            <ac:spMk id="2" creationId="{CD86B2DB-3A87-B418-1137-B75B6428FBF9}"/>
          </ac:spMkLst>
        </pc:spChg>
        <pc:spChg chg="mod">
          <ac:chgData name="AlekyA Reddy" userId="d188a01749e1e24c" providerId="LiveId" clId="{156C6617-9C12-4275-AFF9-21A8589668A4}" dt="2022-06-08T05:39:37.919" v="31"/>
          <ac:spMkLst>
            <pc:docMk/>
            <pc:sldMk cId="867277524" sldId="260"/>
            <ac:spMk id="3" creationId="{7DFE0ED6-DF97-A4F1-D357-AA3338B9BA23}"/>
          </ac:spMkLst>
        </pc:spChg>
      </pc:sldChg>
      <pc:sldChg chg="delSp modSp new mod">
        <pc:chgData name="AlekyA Reddy" userId="d188a01749e1e24c" providerId="LiveId" clId="{156C6617-9C12-4275-AFF9-21A8589668A4}" dt="2022-06-08T05:40:06.141" v="38" actId="27636"/>
        <pc:sldMkLst>
          <pc:docMk/>
          <pc:sldMk cId="2273108154" sldId="261"/>
        </pc:sldMkLst>
        <pc:spChg chg="del">
          <ac:chgData name="AlekyA Reddy" userId="d188a01749e1e24c" providerId="LiveId" clId="{156C6617-9C12-4275-AFF9-21A8589668A4}" dt="2022-06-08T05:40:01.694" v="35" actId="478"/>
          <ac:spMkLst>
            <pc:docMk/>
            <pc:sldMk cId="2273108154" sldId="261"/>
            <ac:spMk id="2" creationId="{67ECAD70-2A82-5B73-3FAE-AD3C910E3977}"/>
          </ac:spMkLst>
        </pc:spChg>
        <pc:spChg chg="mod">
          <ac:chgData name="AlekyA Reddy" userId="d188a01749e1e24c" providerId="LiveId" clId="{156C6617-9C12-4275-AFF9-21A8589668A4}" dt="2022-06-08T05:40:06.141" v="38" actId="27636"/>
          <ac:spMkLst>
            <pc:docMk/>
            <pc:sldMk cId="2273108154" sldId="261"/>
            <ac:spMk id="3" creationId="{70C132B4-C13B-7BA1-1EEA-D0B73700DDEE}"/>
          </ac:spMkLst>
        </pc:spChg>
      </pc:sldChg>
      <pc:sldChg chg="delSp modSp new mod">
        <pc:chgData name="AlekyA Reddy" userId="d188a01749e1e24c" providerId="LiveId" clId="{156C6617-9C12-4275-AFF9-21A8589668A4}" dt="2022-06-08T05:40:25.192" v="46" actId="27636"/>
        <pc:sldMkLst>
          <pc:docMk/>
          <pc:sldMk cId="580567714" sldId="262"/>
        </pc:sldMkLst>
        <pc:spChg chg="del">
          <ac:chgData name="AlekyA Reddy" userId="d188a01749e1e24c" providerId="LiveId" clId="{156C6617-9C12-4275-AFF9-21A8589668A4}" dt="2022-06-08T05:40:22.412" v="44" actId="478"/>
          <ac:spMkLst>
            <pc:docMk/>
            <pc:sldMk cId="580567714" sldId="262"/>
            <ac:spMk id="2" creationId="{7A3A833B-829F-2273-9F37-E4B3AF946D70}"/>
          </ac:spMkLst>
        </pc:spChg>
        <pc:spChg chg="mod">
          <ac:chgData name="AlekyA Reddy" userId="d188a01749e1e24c" providerId="LiveId" clId="{156C6617-9C12-4275-AFF9-21A8589668A4}" dt="2022-06-08T05:40:25.192" v="46" actId="27636"/>
          <ac:spMkLst>
            <pc:docMk/>
            <pc:sldMk cId="580567714" sldId="262"/>
            <ac:spMk id="3" creationId="{13B7FCF2-A347-1A1C-360C-AC6B8FD6CA7A}"/>
          </ac:spMkLst>
        </pc:spChg>
      </pc:sldChg>
      <pc:sldChg chg="delSp modSp new mod">
        <pc:chgData name="AlekyA Reddy" userId="d188a01749e1e24c" providerId="LiveId" clId="{156C6617-9C12-4275-AFF9-21A8589668A4}" dt="2022-06-08T05:40:46.859" v="55" actId="478"/>
        <pc:sldMkLst>
          <pc:docMk/>
          <pc:sldMk cId="2167682728" sldId="263"/>
        </pc:sldMkLst>
        <pc:spChg chg="del">
          <ac:chgData name="AlekyA Reddy" userId="d188a01749e1e24c" providerId="LiveId" clId="{156C6617-9C12-4275-AFF9-21A8589668A4}" dt="2022-06-08T05:40:46.859" v="55" actId="478"/>
          <ac:spMkLst>
            <pc:docMk/>
            <pc:sldMk cId="2167682728" sldId="263"/>
            <ac:spMk id="2" creationId="{5184291D-5C6D-88B5-D207-34BA65FE0744}"/>
          </ac:spMkLst>
        </pc:spChg>
        <pc:spChg chg="mod">
          <ac:chgData name="AlekyA Reddy" userId="d188a01749e1e24c" providerId="LiveId" clId="{156C6617-9C12-4275-AFF9-21A8589668A4}" dt="2022-06-08T05:40:45.042" v="54" actId="14100"/>
          <ac:spMkLst>
            <pc:docMk/>
            <pc:sldMk cId="2167682728" sldId="263"/>
            <ac:spMk id="3" creationId="{994B9D7F-B1F0-FA46-EDDF-7131BDD149F8}"/>
          </ac:spMkLst>
        </pc:spChg>
      </pc:sldChg>
      <pc:sldChg chg="delSp modSp new mod">
        <pc:chgData name="AlekyA Reddy" userId="d188a01749e1e24c" providerId="LiveId" clId="{156C6617-9C12-4275-AFF9-21A8589668A4}" dt="2022-06-08T05:41:54.685" v="68" actId="478"/>
        <pc:sldMkLst>
          <pc:docMk/>
          <pc:sldMk cId="1408642835" sldId="264"/>
        </pc:sldMkLst>
        <pc:spChg chg="del">
          <ac:chgData name="AlekyA Reddy" userId="d188a01749e1e24c" providerId="LiveId" clId="{156C6617-9C12-4275-AFF9-21A8589668A4}" dt="2022-06-08T05:41:54.685" v="68" actId="478"/>
          <ac:spMkLst>
            <pc:docMk/>
            <pc:sldMk cId="1408642835" sldId="264"/>
            <ac:spMk id="2" creationId="{15407046-63EB-6005-9E07-E7F162A7EB6C}"/>
          </ac:spMkLst>
        </pc:spChg>
        <pc:spChg chg="mod">
          <ac:chgData name="AlekyA Reddy" userId="d188a01749e1e24c" providerId="LiveId" clId="{156C6617-9C12-4275-AFF9-21A8589668A4}" dt="2022-06-08T05:41:01.691" v="57"/>
          <ac:spMkLst>
            <pc:docMk/>
            <pc:sldMk cId="1408642835" sldId="264"/>
            <ac:spMk id="3" creationId="{5376CC13-8BBE-C4F6-86EE-25F26E3761E1}"/>
          </ac:spMkLst>
        </pc:spChg>
      </pc:sldChg>
      <pc:sldChg chg="delSp modSp new mod">
        <pc:chgData name="AlekyA Reddy" userId="d188a01749e1e24c" providerId="LiveId" clId="{156C6617-9C12-4275-AFF9-21A8589668A4}" dt="2022-06-08T05:41:50.928" v="67" actId="14100"/>
        <pc:sldMkLst>
          <pc:docMk/>
          <pc:sldMk cId="2107020915" sldId="265"/>
        </pc:sldMkLst>
        <pc:spChg chg="del">
          <ac:chgData name="AlekyA Reddy" userId="d188a01749e1e24c" providerId="LiveId" clId="{156C6617-9C12-4275-AFF9-21A8589668A4}" dt="2022-06-08T05:41:44.195" v="63" actId="478"/>
          <ac:spMkLst>
            <pc:docMk/>
            <pc:sldMk cId="2107020915" sldId="265"/>
            <ac:spMk id="2" creationId="{63A99C16-CB0B-D540-3A63-AAC5B0139153}"/>
          </ac:spMkLst>
        </pc:spChg>
        <pc:spChg chg="mod">
          <ac:chgData name="AlekyA Reddy" userId="d188a01749e1e24c" providerId="LiveId" clId="{156C6617-9C12-4275-AFF9-21A8589668A4}" dt="2022-06-08T05:41:50.928" v="67" actId="14100"/>
          <ac:spMkLst>
            <pc:docMk/>
            <pc:sldMk cId="2107020915" sldId="265"/>
            <ac:spMk id="3" creationId="{F70BC3BE-1E7B-2C17-60A1-2FBDDB84771E}"/>
          </ac:spMkLst>
        </pc:spChg>
      </pc:sldChg>
      <pc:sldChg chg="delSp modSp new mod">
        <pc:chgData name="AlekyA Reddy" userId="d188a01749e1e24c" providerId="LiveId" clId="{156C6617-9C12-4275-AFF9-21A8589668A4}" dt="2022-06-08T05:41:59.586" v="69" actId="478"/>
        <pc:sldMkLst>
          <pc:docMk/>
          <pc:sldMk cId="1671424748" sldId="266"/>
        </pc:sldMkLst>
        <pc:spChg chg="del">
          <ac:chgData name="AlekyA Reddy" userId="d188a01749e1e24c" providerId="LiveId" clId="{156C6617-9C12-4275-AFF9-21A8589668A4}" dt="2022-06-08T05:41:59.586" v="69" actId="478"/>
          <ac:spMkLst>
            <pc:docMk/>
            <pc:sldMk cId="1671424748" sldId="266"/>
            <ac:spMk id="2" creationId="{D5FAE93A-E65C-4481-9470-9CCCAB35575F}"/>
          </ac:spMkLst>
        </pc:spChg>
        <pc:spChg chg="mod">
          <ac:chgData name="AlekyA Reddy" userId="d188a01749e1e24c" providerId="LiveId" clId="{156C6617-9C12-4275-AFF9-21A8589668A4}" dt="2022-06-08T05:41:27.466" v="60"/>
          <ac:spMkLst>
            <pc:docMk/>
            <pc:sldMk cId="1671424748" sldId="266"/>
            <ac:spMk id="3" creationId="{9B836DF4-5F22-98E9-D6CE-7732C0CA97FD}"/>
          </ac:spMkLst>
        </pc:spChg>
      </pc:sldChg>
      <pc:sldChg chg="addSp modSp new mod">
        <pc:chgData name="AlekyA Reddy" userId="d188a01749e1e24c" providerId="LiveId" clId="{156C6617-9C12-4275-AFF9-21A8589668A4}" dt="2022-06-08T05:42:56.067" v="85" actId="1076"/>
        <pc:sldMkLst>
          <pc:docMk/>
          <pc:sldMk cId="188884485" sldId="267"/>
        </pc:sldMkLst>
        <pc:spChg chg="mod">
          <ac:chgData name="AlekyA Reddy" userId="d188a01749e1e24c" providerId="LiveId" clId="{156C6617-9C12-4275-AFF9-21A8589668A4}" dt="2022-06-08T05:42:29.816" v="81" actId="27636"/>
          <ac:spMkLst>
            <pc:docMk/>
            <pc:sldMk cId="188884485" sldId="267"/>
            <ac:spMk id="3" creationId="{4C412F6A-DFCF-FDDD-09C8-E8DE15CA20D4}"/>
          </ac:spMkLst>
        </pc:spChg>
        <pc:picChg chg="add mod">
          <ac:chgData name="AlekyA Reddy" userId="d188a01749e1e24c" providerId="LiveId" clId="{156C6617-9C12-4275-AFF9-21A8589668A4}" dt="2022-06-08T05:42:46.204" v="84" actId="1076"/>
          <ac:picMkLst>
            <pc:docMk/>
            <pc:sldMk cId="188884485" sldId="267"/>
            <ac:picMk id="4" creationId="{B52DD47F-6AF8-57DE-BE40-7E81E7D02240}"/>
          </ac:picMkLst>
        </pc:picChg>
        <pc:picChg chg="add mod">
          <ac:chgData name="AlekyA Reddy" userId="d188a01749e1e24c" providerId="LiveId" clId="{156C6617-9C12-4275-AFF9-21A8589668A4}" dt="2022-06-08T05:42:56.067" v="85" actId="1076"/>
          <ac:picMkLst>
            <pc:docMk/>
            <pc:sldMk cId="188884485" sldId="267"/>
            <ac:picMk id="5" creationId="{BF5C02E2-9566-95B0-ED69-903689865321}"/>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2028074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228599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2109795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467D13-5695-4249-81DA-0339D0437BB5}"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390510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467D13-5695-4249-81DA-0339D0437BB5}"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38258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467D13-5695-4249-81DA-0339D0437BB5}"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665519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467D13-5695-4249-81DA-0339D0437BB5}"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795816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467D13-5695-4249-81DA-0339D0437BB5}"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3839599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467D13-5695-4249-81DA-0339D0437BB5}"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923226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467D13-5695-4249-81DA-0339D0437BB5}"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19421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3331952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61381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2503446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8467D13-5695-4249-81DA-0339D0437BB5}"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506367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8467D13-5695-4249-81DA-0339D0437BB5}" type="datetimeFigureOut">
              <a:rPr lang="en-IN" smtClean="0"/>
              <a:t>08-06-2022</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505594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158003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8467D13-5695-4249-81DA-0339D0437BB5}"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4CDE1F-7EA0-488E-B004-356E5923EBDD}" type="slidenum">
              <a:rPr lang="en-IN" smtClean="0"/>
              <a:t>‹#›</a:t>
            </a:fld>
            <a:endParaRPr lang="en-IN"/>
          </a:p>
        </p:txBody>
      </p:sp>
    </p:spTree>
    <p:extLst>
      <p:ext uri="{BB962C8B-B14F-4D97-AF65-F5344CB8AC3E}">
        <p14:creationId xmlns:p14="http://schemas.microsoft.com/office/powerpoint/2010/main" val="3486447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8467D13-5695-4249-81DA-0339D0437BB5}" type="datetimeFigureOut">
              <a:rPr lang="en-IN" smtClean="0"/>
              <a:t>08-06-2022</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4CDE1F-7EA0-488E-B004-356E5923EBDD}" type="slidenum">
              <a:rPr lang="en-IN" smtClean="0"/>
              <a:t>‹#›</a:t>
            </a:fld>
            <a:endParaRPr lang="en-IN"/>
          </a:p>
        </p:txBody>
      </p:sp>
    </p:spTree>
    <p:extLst>
      <p:ext uri="{BB962C8B-B14F-4D97-AF65-F5344CB8AC3E}">
        <p14:creationId xmlns:p14="http://schemas.microsoft.com/office/powerpoint/2010/main" val="2940354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B5F1-976C-7468-670C-AF543B93E7AD}"/>
              </a:ext>
            </a:extLst>
          </p:cNvPr>
          <p:cNvSpPr>
            <a:spLocks noGrp="1"/>
          </p:cNvSpPr>
          <p:nvPr>
            <p:ph type="title"/>
          </p:nvPr>
        </p:nvSpPr>
        <p:spPr/>
        <p:txBody>
          <a:bodyPr/>
          <a:lstStyle/>
          <a:p>
            <a:r>
              <a:rPr lang="en-US" dirty="0"/>
              <a:t>LESSON 3</a:t>
            </a:r>
            <a:br>
              <a:rPr lang="en-US" dirty="0"/>
            </a:br>
            <a:r>
              <a:rPr lang="en-US" dirty="0"/>
              <a:t>SOURCE OF IMPURITY</a:t>
            </a:r>
            <a:endParaRPr lang="en-IN" dirty="0"/>
          </a:p>
        </p:txBody>
      </p:sp>
      <p:sp>
        <p:nvSpPr>
          <p:cNvPr id="3" name="Content Placeholder 2">
            <a:extLst>
              <a:ext uri="{FF2B5EF4-FFF2-40B4-BE49-F238E27FC236}">
                <a16:creationId xmlns:a16="http://schemas.microsoft.com/office/drawing/2014/main" id="{95E4B28A-4426-8813-8362-9BA5408C0DBA}"/>
              </a:ext>
            </a:extLst>
          </p:cNvPr>
          <p:cNvSpPr>
            <a:spLocks noGrp="1"/>
          </p:cNvSpPr>
          <p:nvPr>
            <p:ph idx="1"/>
          </p:nvPr>
        </p:nvSpPr>
        <p:spPr/>
        <p:txBody>
          <a:bodyPr/>
          <a:lstStyle/>
          <a:p>
            <a:pPr algn="just"/>
            <a:r>
              <a:rPr lang="en-US" b="1" dirty="0">
                <a:latin typeface="Times New Roman"/>
                <a:cs typeface="Times New Roman"/>
              </a:rPr>
              <a:t>Impurity:</a:t>
            </a:r>
            <a:endParaRPr lang="en-US" dirty="0">
              <a:latin typeface="Times New Roman"/>
              <a:cs typeface="Times New Roman"/>
            </a:endParaRPr>
          </a:p>
          <a:p>
            <a:pPr algn="just" hangingPunct="0"/>
            <a:r>
              <a:rPr lang="en-US" dirty="0">
                <a:latin typeface="Times New Roman"/>
                <a:cs typeface="Times New Roman"/>
              </a:rPr>
              <a:t>A compound is said to be impure if it is having </a:t>
            </a:r>
            <a:r>
              <a:rPr lang="en-US" b="1" dirty="0">
                <a:latin typeface="Times New Roman"/>
                <a:cs typeface="Times New Roman"/>
              </a:rPr>
              <a:t>foreign matter</a:t>
            </a:r>
            <a:r>
              <a:rPr lang="en-US" dirty="0">
                <a:latin typeface="Times New Roman"/>
                <a:cs typeface="Times New Roman"/>
              </a:rPr>
              <a:t>. Pure chemical compound refer to that compound which is having no foreign matter i.e., impurities. </a:t>
            </a:r>
          </a:p>
          <a:p>
            <a:pPr algn="just" hangingPunct="0"/>
            <a:r>
              <a:rPr lang="en-US" dirty="0">
                <a:latin typeface="Times New Roman"/>
                <a:cs typeface="Times New Roman"/>
              </a:rPr>
              <a:t>Purification of chemicals is an expensive process. Substances should not be purified more than required as it brings about waste of time, material and money. </a:t>
            </a:r>
          </a:p>
          <a:p>
            <a:pPr algn="just" hangingPunct="0"/>
            <a:r>
              <a:rPr lang="en-US" dirty="0">
                <a:latin typeface="Times New Roman"/>
                <a:cs typeface="Times New Roman"/>
              </a:rPr>
              <a:t>Sugarcane, dextrose, inorganic salts 99% purity while many other only are having traces of impurity. </a:t>
            </a:r>
          </a:p>
          <a:p>
            <a:pPr algn="just" hangingPunct="0"/>
            <a:r>
              <a:rPr lang="en-US" dirty="0">
                <a:latin typeface="Times New Roman"/>
                <a:cs typeface="Times New Roman"/>
              </a:rPr>
              <a:t>The </a:t>
            </a:r>
            <a:r>
              <a:rPr lang="en-US" b="1" dirty="0">
                <a:latin typeface="Times New Roman"/>
                <a:cs typeface="Times New Roman"/>
              </a:rPr>
              <a:t>pharmaceutical preparation</a:t>
            </a:r>
            <a:r>
              <a:rPr lang="en-US" dirty="0">
                <a:latin typeface="Times New Roman"/>
                <a:cs typeface="Times New Roman"/>
              </a:rPr>
              <a:t> should be </a:t>
            </a:r>
            <a:r>
              <a:rPr lang="en-US" b="1" dirty="0">
                <a:latin typeface="Times New Roman"/>
                <a:cs typeface="Times New Roman"/>
              </a:rPr>
              <a:t>free from toxic and other impurities</a:t>
            </a:r>
            <a:r>
              <a:rPr lang="en-US" dirty="0">
                <a:latin typeface="Times New Roman"/>
                <a:cs typeface="Times New Roman"/>
              </a:rPr>
              <a:t>. Pharmacopoeia prescribes limits for harmful compound present in substances.</a:t>
            </a:r>
          </a:p>
          <a:p>
            <a:endParaRPr lang="en-IN" dirty="0"/>
          </a:p>
        </p:txBody>
      </p:sp>
    </p:spTree>
    <p:extLst>
      <p:ext uri="{BB962C8B-B14F-4D97-AF65-F5344CB8AC3E}">
        <p14:creationId xmlns:p14="http://schemas.microsoft.com/office/powerpoint/2010/main" val="302026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B67E-D4AD-0017-F949-34460A28B94E}"/>
              </a:ext>
            </a:extLst>
          </p:cNvPr>
          <p:cNvSpPr>
            <a:spLocks noGrp="1"/>
          </p:cNvSpPr>
          <p:nvPr>
            <p:ph type="title"/>
          </p:nvPr>
        </p:nvSpPr>
        <p:spPr/>
        <p:txBody>
          <a:bodyPr/>
          <a:lstStyle/>
          <a:p>
            <a:r>
              <a:rPr lang="en-US" dirty="0"/>
              <a:t>TYPES OF IMPURITIES:</a:t>
            </a:r>
            <a:br>
              <a:rPr lang="en-US" dirty="0"/>
            </a:br>
            <a:endParaRPr lang="en-IN" dirty="0"/>
          </a:p>
        </p:txBody>
      </p:sp>
      <p:sp>
        <p:nvSpPr>
          <p:cNvPr id="3" name="Content Placeholder 2">
            <a:extLst>
              <a:ext uri="{FF2B5EF4-FFF2-40B4-BE49-F238E27FC236}">
                <a16:creationId xmlns:a16="http://schemas.microsoft.com/office/drawing/2014/main" id="{844A2734-5B37-5EBB-BDDE-DBD1FCE074BC}"/>
              </a:ext>
            </a:extLst>
          </p:cNvPr>
          <p:cNvSpPr>
            <a:spLocks noGrp="1"/>
          </p:cNvSpPr>
          <p:nvPr>
            <p:ph idx="1"/>
          </p:nvPr>
        </p:nvSpPr>
        <p:spPr>
          <a:xfrm>
            <a:off x="862150" y="2351314"/>
            <a:ext cx="10868296" cy="3668486"/>
          </a:xfrm>
        </p:spPr>
        <p:txBody>
          <a:bodyPr/>
          <a:lstStyle/>
          <a:p>
            <a:pPr hangingPunct="0"/>
            <a:r>
              <a:rPr lang="en-US" dirty="0">
                <a:latin typeface="Times New Roman"/>
                <a:cs typeface="Times New Roman"/>
              </a:rPr>
              <a:t>Impurities which have toxic effect and bring unpleasant reaction when present beyond certain limits. </a:t>
            </a:r>
            <a:r>
              <a:rPr lang="en-US" dirty="0" err="1">
                <a:latin typeface="Times New Roman"/>
                <a:cs typeface="Times New Roman"/>
              </a:rPr>
              <a:t>Eg.</a:t>
            </a:r>
            <a:r>
              <a:rPr lang="en-US" dirty="0">
                <a:latin typeface="Times New Roman"/>
                <a:cs typeface="Times New Roman"/>
              </a:rPr>
              <a:t>, lead and arsenic </a:t>
            </a:r>
          </a:p>
          <a:p>
            <a:pPr hangingPunct="0"/>
            <a:r>
              <a:rPr lang="en-US" dirty="0">
                <a:latin typeface="Times New Roman"/>
                <a:cs typeface="Times New Roman"/>
              </a:rPr>
              <a:t>Impurities which occur in such proportion that the active strength of the substance and therapeutic activity is lowered than pure substance </a:t>
            </a:r>
          </a:p>
          <a:p>
            <a:pPr hangingPunct="0"/>
            <a:r>
              <a:rPr lang="en-US" dirty="0">
                <a:latin typeface="Times New Roman"/>
                <a:cs typeface="Times New Roman"/>
              </a:rPr>
              <a:t> Impurities which make the substance incompatible with other substances </a:t>
            </a:r>
          </a:p>
          <a:p>
            <a:pPr hangingPunct="0"/>
            <a:r>
              <a:rPr lang="en-US" dirty="0">
                <a:latin typeface="Times New Roman"/>
                <a:cs typeface="Times New Roman"/>
              </a:rPr>
              <a:t>Impurities which bring about technical difficulties in the use of the </a:t>
            </a:r>
            <a:r>
              <a:rPr lang="en-US" dirty="0" err="1">
                <a:latin typeface="Times New Roman"/>
                <a:cs typeface="Times New Roman"/>
              </a:rPr>
              <a:t>substance,presence</a:t>
            </a:r>
            <a:r>
              <a:rPr lang="en-US" dirty="0">
                <a:latin typeface="Times New Roman"/>
                <a:cs typeface="Times New Roman"/>
              </a:rPr>
              <a:t> of KIO3 in carelessly prepared samples of KI or presence of carbonate in solutions of ammonia </a:t>
            </a:r>
          </a:p>
          <a:p>
            <a:pPr hangingPunct="0"/>
            <a:r>
              <a:rPr lang="en-US" dirty="0">
                <a:latin typeface="Times New Roman"/>
                <a:cs typeface="Times New Roman"/>
              </a:rPr>
              <a:t>The impurities like </a:t>
            </a:r>
            <a:r>
              <a:rPr lang="en-US" dirty="0" err="1">
                <a:latin typeface="Times New Roman"/>
                <a:cs typeface="Times New Roman"/>
              </a:rPr>
              <a:t>taste,odour,colour</a:t>
            </a:r>
            <a:r>
              <a:rPr lang="en-US" dirty="0">
                <a:latin typeface="Times New Roman"/>
                <a:cs typeface="Times New Roman"/>
              </a:rPr>
              <a:t> or appearance which can be easily detected by senses and make the substance </a:t>
            </a:r>
            <a:r>
              <a:rPr lang="en-US" dirty="0" err="1">
                <a:latin typeface="Times New Roman"/>
                <a:cs typeface="Times New Roman"/>
              </a:rPr>
              <a:t>unhygienic.Sodium</a:t>
            </a:r>
            <a:r>
              <a:rPr lang="en-US" dirty="0">
                <a:latin typeface="Times New Roman"/>
                <a:cs typeface="Times New Roman"/>
              </a:rPr>
              <a:t> salicylate is usually </a:t>
            </a:r>
            <a:r>
              <a:rPr lang="en-US" dirty="0" err="1">
                <a:latin typeface="Times New Roman"/>
                <a:cs typeface="Times New Roman"/>
              </a:rPr>
              <a:t>discoloured</a:t>
            </a:r>
            <a:r>
              <a:rPr lang="en-US" dirty="0">
                <a:latin typeface="Times New Roman"/>
                <a:cs typeface="Times New Roman"/>
              </a:rPr>
              <a:t> due to phenolic impurities, sodium chloride becomes damp because of the presence of traces of magnesium salts </a:t>
            </a:r>
          </a:p>
          <a:p>
            <a:endParaRPr lang="en-IN" dirty="0"/>
          </a:p>
        </p:txBody>
      </p:sp>
    </p:spTree>
    <p:extLst>
      <p:ext uri="{BB962C8B-B14F-4D97-AF65-F5344CB8AC3E}">
        <p14:creationId xmlns:p14="http://schemas.microsoft.com/office/powerpoint/2010/main" val="1538953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15F1E9-2CCA-9DD1-B49F-B38837FEDCC2}"/>
              </a:ext>
            </a:extLst>
          </p:cNvPr>
          <p:cNvSpPr>
            <a:spLocks noGrp="1"/>
          </p:cNvSpPr>
          <p:nvPr>
            <p:ph idx="1"/>
          </p:nvPr>
        </p:nvSpPr>
        <p:spPr>
          <a:xfrm>
            <a:off x="522514" y="2455817"/>
            <a:ext cx="11364686" cy="4180114"/>
          </a:xfrm>
        </p:spPr>
        <p:txBody>
          <a:bodyPr>
            <a:normAutofit/>
          </a:bodyPr>
          <a:lstStyle/>
          <a:p>
            <a:r>
              <a:rPr lang="en-US" dirty="0">
                <a:latin typeface="Times New Roman"/>
                <a:cs typeface="Times New Roman"/>
              </a:rPr>
              <a:t>The various sources of impurities in pharmaceutical substances are as follows:</a:t>
            </a:r>
          </a:p>
          <a:p>
            <a:pPr>
              <a:buNone/>
            </a:pPr>
            <a:r>
              <a:rPr lang="en-US" b="1" dirty="0">
                <a:latin typeface="Times New Roman"/>
                <a:cs typeface="Times New Roman"/>
              </a:rPr>
              <a:t>1. Raw Materials Employed in the Manufacturing of the Pharmaceutical Substance</a:t>
            </a:r>
            <a:endParaRPr lang="en-US" dirty="0">
              <a:latin typeface="Times New Roman"/>
              <a:cs typeface="Times New Roman"/>
            </a:endParaRPr>
          </a:p>
          <a:p>
            <a:pPr hangingPunct="0"/>
            <a:r>
              <a:rPr lang="en-US" dirty="0">
                <a:latin typeface="Times New Roman"/>
                <a:cs typeface="Times New Roman"/>
              </a:rPr>
              <a:t>Pharmaceutical substances are either isolated from natural sources or synthesized from chemicals starting materials. The natural sources include mineral sources, plants, animals and microbes. It is essential to verify the identity of the source material and to establish its quality; otherwise impurities associated with the raw materials may be carried through the manufacturing process to contaminate the final product.</a:t>
            </a:r>
          </a:p>
          <a:p>
            <a:pPr hangingPunct="0"/>
            <a:r>
              <a:rPr lang="en-US" dirty="0">
                <a:latin typeface="Times New Roman"/>
                <a:cs typeface="Times New Roman"/>
              </a:rPr>
              <a:t>In nature, minerals rarely occurs in a reasonably pure form. Almost always mixtures of closely related substances occur together.</a:t>
            </a:r>
          </a:p>
          <a:p>
            <a:pPr hangingPunct="0"/>
            <a:r>
              <a:rPr lang="en-US" dirty="0">
                <a:latin typeface="Times New Roman"/>
                <a:cs typeface="Times New Roman"/>
              </a:rPr>
              <a:t>e.g., </a:t>
            </a:r>
            <a:r>
              <a:rPr lang="en-US" dirty="0" err="1">
                <a:latin typeface="Times New Roman"/>
                <a:cs typeface="Times New Roman"/>
              </a:rPr>
              <a:t>Aluminium</a:t>
            </a:r>
            <a:r>
              <a:rPr lang="en-US" dirty="0">
                <a:latin typeface="Times New Roman"/>
                <a:cs typeface="Times New Roman"/>
              </a:rPr>
              <a:t> ores are usually accompanied by alkali and alkaline earth compounds, Barium and magnesium impurities are found in calcium minerals,</a:t>
            </a:r>
          </a:p>
          <a:p>
            <a:r>
              <a:rPr lang="en-US" dirty="0">
                <a:latin typeface="Times New Roman"/>
                <a:cs typeface="Times New Roman"/>
              </a:rPr>
              <a:t>Zinc accompanies magnesium or iron compound,</a:t>
            </a:r>
          </a:p>
          <a:p>
            <a:r>
              <a:rPr lang="en-US" dirty="0">
                <a:latin typeface="Times New Roman"/>
                <a:cs typeface="Times New Roman"/>
              </a:rPr>
              <a:t>Lead and heavy metals are found as impurities in many </a:t>
            </a:r>
            <a:r>
              <a:rPr lang="en-US" dirty="0" err="1">
                <a:latin typeface="Times New Roman"/>
                <a:cs typeface="Times New Roman"/>
              </a:rPr>
              <a:t>sulphide</a:t>
            </a:r>
            <a:r>
              <a:rPr lang="en-US" dirty="0">
                <a:latin typeface="Times New Roman"/>
                <a:cs typeface="Times New Roman"/>
              </a:rPr>
              <a:t> ores,</a:t>
            </a:r>
          </a:p>
          <a:p>
            <a:endParaRPr lang="en-IN" dirty="0"/>
          </a:p>
        </p:txBody>
      </p:sp>
    </p:spTree>
    <p:extLst>
      <p:ext uri="{BB962C8B-B14F-4D97-AF65-F5344CB8AC3E}">
        <p14:creationId xmlns:p14="http://schemas.microsoft.com/office/powerpoint/2010/main" val="1067110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6B2DB-3A87-B418-1137-B75B6428FBF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DFE0ED6-DF97-A4F1-D357-AA3338B9BA23}"/>
              </a:ext>
            </a:extLst>
          </p:cNvPr>
          <p:cNvSpPr>
            <a:spLocks noGrp="1"/>
          </p:cNvSpPr>
          <p:nvPr>
            <p:ph idx="1"/>
          </p:nvPr>
        </p:nvSpPr>
        <p:spPr/>
        <p:txBody>
          <a:bodyPr/>
          <a:lstStyle/>
          <a:p>
            <a:r>
              <a:rPr lang="en-US" b="1" dirty="0">
                <a:latin typeface="Times New Roman"/>
                <a:cs typeface="Times New Roman"/>
              </a:rPr>
              <a:t>Among the acid radicals or anions,</a:t>
            </a:r>
            <a:endParaRPr lang="en-US" dirty="0">
              <a:latin typeface="Times New Roman"/>
              <a:cs typeface="Times New Roman"/>
            </a:endParaRPr>
          </a:p>
          <a:p>
            <a:pPr hangingPunct="0"/>
            <a:r>
              <a:rPr lang="en-US" dirty="0">
                <a:latin typeface="Times New Roman"/>
                <a:cs typeface="Times New Roman"/>
              </a:rPr>
              <a:t>Bromides and iodides are often found as impurities in chlorides, Bismuth salts contains silver copper and lead as impurities.</a:t>
            </a:r>
          </a:p>
          <a:p>
            <a:pPr hangingPunct="0"/>
            <a:r>
              <a:rPr lang="en-US" dirty="0">
                <a:latin typeface="Times New Roman"/>
                <a:cs typeface="Times New Roman"/>
              </a:rPr>
              <a:t>Rock salt used for the preparation of sodium chloride is contaminated with small amounts of calcium and magnesium chlorides, so, as a result sodium chloride prepared from rock salt will definitely contain traces of calcium and magnesium compounds as impurities.</a:t>
            </a:r>
          </a:p>
          <a:p>
            <a:endParaRPr lang="en-IN" dirty="0"/>
          </a:p>
        </p:txBody>
      </p:sp>
    </p:spTree>
    <p:extLst>
      <p:ext uri="{BB962C8B-B14F-4D97-AF65-F5344CB8AC3E}">
        <p14:creationId xmlns:p14="http://schemas.microsoft.com/office/powerpoint/2010/main" val="86727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C132B4-C13B-7BA1-1EEA-D0B73700DDEE}"/>
              </a:ext>
            </a:extLst>
          </p:cNvPr>
          <p:cNvSpPr>
            <a:spLocks noGrp="1"/>
          </p:cNvSpPr>
          <p:nvPr>
            <p:ph idx="1"/>
          </p:nvPr>
        </p:nvSpPr>
        <p:spPr>
          <a:xfrm>
            <a:off x="731520" y="2603500"/>
            <a:ext cx="11181806" cy="3416300"/>
          </a:xfrm>
        </p:spPr>
        <p:txBody>
          <a:bodyPr>
            <a:normAutofit/>
          </a:bodyPr>
          <a:lstStyle/>
          <a:p>
            <a:pPr>
              <a:buNone/>
            </a:pPr>
            <a:r>
              <a:rPr lang="en-US" b="1" dirty="0">
                <a:latin typeface="Times New Roman"/>
                <a:cs typeface="Times New Roman"/>
              </a:rPr>
              <a:t>2. Method of Manufacture:</a:t>
            </a:r>
            <a:endParaRPr lang="en-US" dirty="0">
              <a:latin typeface="Times New Roman"/>
              <a:cs typeface="Times New Roman"/>
            </a:endParaRPr>
          </a:p>
          <a:p>
            <a:pPr hangingPunct="0">
              <a:buNone/>
            </a:pPr>
            <a:r>
              <a:rPr lang="en-US" b="1" dirty="0">
                <a:latin typeface="Times New Roman"/>
                <a:cs typeface="Times New Roman"/>
              </a:rPr>
              <a:t>A) Reagents </a:t>
            </a:r>
            <a:r>
              <a:rPr lang="en-US" b="1" dirty="0" err="1">
                <a:latin typeface="Times New Roman"/>
                <a:cs typeface="Times New Roman"/>
              </a:rPr>
              <a:t>emplotyed</a:t>
            </a:r>
            <a:r>
              <a:rPr lang="en-US" b="1" dirty="0">
                <a:latin typeface="Times New Roman"/>
                <a:cs typeface="Times New Roman"/>
              </a:rPr>
              <a:t> in the manufacturing process: </a:t>
            </a:r>
            <a:r>
              <a:rPr lang="en-US" dirty="0">
                <a:latin typeface="Times New Roman"/>
                <a:cs typeface="Times New Roman"/>
              </a:rPr>
              <a:t>Calcium carbonate contains soluble</a:t>
            </a:r>
            <a:r>
              <a:rPr lang="en-US" b="1" dirty="0">
                <a:latin typeface="Times New Roman"/>
                <a:cs typeface="Times New Roman"/>
              </a:rPr>
              <a:t> </a:t>
            </a:r>
            <a:r>
              <a:rPr lang="en-US" dirty="0">
                <a:latin typeface="Times New Roman"/>
                <a:cs typeface="Times New Roman"/>
              </a:rPr>
              <a:t>alkali as impurity which arises from the sodium carbonate employed in the </a:t>
            </a:r>
            <a:r>
              <a:rPr lang="en-US" dirty="0" err="1">
                <a:latin typeface="Times New Roman"/>
                <a:cs typeface="Times New Roman"/>
              </a:rPr>
              <a:t>process.Calcium</a:t>
            </a:r>
            <a:r>
              <a:rPr lang="en-US" dirty="0">
                <a:latin typeface="Times New Roman"/>
                <a:cs typeface="Times New Roman"/>
              </a:rPr>
              <a:t> carbonate is prepared by the interaction of soluble calcium salt with a soluble carbonate. </a:t>
            </a:r>
            <a:r>
              <a:rPr lang="en-US" dirty="0" err="1">
                <a:latin typeface="Times New Roman"/>
                <a:cs typeface="Times New Roman"/>
              </a:rPr>
              <a:t>Therefore,the</a:t>
            </a:r>
            <a:r>
              <a:rPr lang="en-US" dirty="0">
                <a:latin typeface="Times New Roman"/>
                <a:cs typeface="Times New Roman"/>
              </a:rPr>
              <a:t> final product CaCO3 is liable to contain small amount of soluble alkali as impurities which were not removed by washing process</a:t>
            </a:r>
          </a:p>
          <a:p>
            <a:r>
              <a:rPr lang="en-US" dirty="0">
                <a:latin typeface="Times New Roman"/>
                <a:cs typeface="Times New Roman"/>
              </a:rPr>
              <a:t>CaCl2+ Na2CO3                  CaCO3+ 2NaCl</a:t>
            </a:r>
          </a:p>
          <a:p>
            <a:pPr hangingPunct="0"/>
            <a:r>
              <a:rPr lang="en-US" dirty="0">
                <a:latin typeface="Times New Roman"/>
                <a:cs typeface="Times New Roman"/>
              </a:rPr>
              <a:t>Anions are common impurities in many substances because of the use of hydrochloric acid and </a:t>
            </a:r>
            <a:r>
              <a:rPr lang="en-US" dirty="0" err="1">
                <a:latin typeface="Times New Roman"/>
                <a:cs typeface="Times New Roman"/>
              </a:rPr>
              <a:t>sulphuric</a:t>
            </a:r>
            <a:r>
              <a:rPr lang="en-US" dirty="0">
                <a:latin typeface="Times New Roman"/>
                <a:cs typeface="Times New Roman"/>
              </a:rPr>
              <a:t> acid respectively in processing. Barium ion may be an impurity in hydrogen peroxide so, hydrogen peroxide employed as reagent in the manufacturing process can contaminate the final product.</a:t>
            </a:r>
          </a:p>
          <a:p>
            <a:endParaRPr lang="en-IN" dirty="0"/>
          </a:p>
        </p:txBody>
      </p:sp>
    </p:spTree>
    <p:extLst>
      <p:ext uri="{BB962C8B-B14F-4D97-AF65-F5344CB8AC3E}">
        <p14:creationId xmlns:p14="http://schemas.microsoft.com/office/powerpoint/2010/main" val="2273108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B7FCF2-A347-1A1C-360C-AC6B8FD6CA7A}"/>
              </a:ext>
            </a:extLst>
          </p:cNvPr>
          <p:cNvSpPr>
            <a:spLocks noGrp="1"/>
          </p:cNvSpPr>
          <p:nvPr>
            <p:ph idx="1"/>
          </p:nvPr>
        </p:nvSpPr>
        <p:spPr>
          <a:xfrm>
            <a:off x="1154954" y="2325189"/>
            <a:ext cx="10392612" cy="3694611"/>
          </a:xfrm>
        </p:spPr>
        <p:txBody>
          <a:bodyPr>
            <a:normAutofit/>
          </a:bodyPr>
          <a:lstStyle/>
          <a:p>
            <a:pPr hangingPunct="0">
              <a:buNone/>
            </a:pPr>
            <a:r>
              <a:rPr lang="en-US" b="1" dirty="0">
                <a:latin typeface="Times New Roman"/>
                <a:cs typeface="Times New Roman"/>
              </a:rPr>
              <a:t>B)Reagents used to eliminate other impurities: </a:t>
            </a:r>
            <a:r>
              <a:rPr lang="en-US" dirty="0">
                <a:latin typeface="Times New Roman"/>
                <a:cs typeface="Times New Roman"/>
              </a:rPr>
              <a:t>Barium is used in the preparation of</a:t>
            </a:r>
            <a:r>
              <a:rPr lang="en-US" b="1" dirty="0">
                <a:latin typeface="Times New Roman"/>
                <a:cs typeface="Times New Roman"/>
              </a:rPr>
              <a:t> </a:t>
            </a:r>
            <a:r>
              <a:rPr lang="en-US" dirty="0">
                <a:latin typeface="Times New Roman"/>
                <a:cs typeface="Times New Roman"/>
              </a:rPr>
              <a:t>potassium bromide to remove </a:t>
            </a:r>
            <a:r>
              <a:rPr lang="en-US" dirty="0" err="1">
                <a:latin typeface="Times New Roman"/>
                <a:cs typeface="Times New Roman"/>
              </a:rPr>
              <a:t>suphate</a:t>
            </a:r>
            <a:r>
              <a:rPr lang="en-US" dirty="0">
                <a:latin typeface="Times New Roman"/>
                <a:cs typeface="Times New Roman"/>
              </a:rPr>
              <a:t> which in turn arises from the bromine used in the process. Now, it is likely that potassium bromide will be contaminated by traces of barium. </a:t>
            </a:r>
          </a:p>
          <a:p>
            <a:pPr hangingPunct="0">
              <a:buNone/>
            </a:pPr>
            <a:r>
              <a:rPr lang="en-US" b="1" dirty="0">
                <a:latin typeface="Times New Roman"/>
                <a:cs typeface="Times New Roman"/>
              </a:rPr>
              <a:t>C)Solvents: </a:t>
            </a:r>
            <a:r>
              <a:rPr lang="en-US" dirty="0">
                <a:latin typeface="Times New Roman"/>
                <a:cs typeface="Times New Roman"/>
              </a:rPr>
              <a:t>Most of the pharmaceutical substances are prepared in solvated crystalline form.</a:t>
            </a:r>
            <a:r>
              <a:rPr lang="en-US" b="1" dirty="0">
                <a:latin typeface="Times New Roman"/>
                <a:cs typeface="Times New Roman"/>
              </a:rPr>
              <a:t> </a:t>
            </a:r>
            <a:r>
              <a:rPr lang="en-US" dirty="0">
                <a:latin typeface="Times New Roman"/>
                <a:cs typeface="Times New Roman"/>
              </a:rPr>
              <a:t>Water is the cheapest solvent available and is used quite frequently in the preparation of inorganic pharmaceuticals. Water can be the major source of impurities as different types of water containing different types and amount of impurities are available. </a:t>
            </a:r>
          </a:p>
          <a:p>
            <a:pPr hangingPunct="0"/>
            <a:r>
              <a:rPr lang="en-US" b="1" dirty="0">
                <a:latin typeface="Times New Roman"/>
                <a:cs typeface="Times New Roman"/>
              </a:rPr>
              <a:t>Various types of water which are available are: </a:t>
            </a:r>
            <a:endParaRPr lang="en-US" dirty="0">
              <a:latin typeface="Times New Roman"/>
              <a:cs typeface="Times New Roman"/>
            </a:endParaRPr>
          </a:p>
          <a:p>
            <a:pPr hangingPunct="0"/>
            <a:r>
              <a:rPr lang="en-US" dirty="0">
                <a:latin typeface="Times New Roman"/>
                <a:cs typeface="Times New Roman"/>
              </a:rPr>
              <a:t>1. </a:t>
            </a:r>
            <a:r>
              <a:rPr lang="en-US" b="1" dirty="0">
                <a:latin typeface="Times New Roman"/>
                <a:cs typeface="Times New Roman"/>
              </a:rPr>
              <a:t>Tap Water:</a:t>
            </a:r>
            <a:r>
              <a:rPr lang="en-US" dirty="0">
                <a:latin typeface="Times New Roman"/>
                <a:cs typeface="Times New Roman"/>
              </a:rPr>
              <a:t> Containing impurities of ca2+, Mg2+, Na+, Cl- , CO3-2 and SO4-2 in trace amounts. The use of tap water on large scale will lead to the contamination of the final product with these impurities because the impurities will remain in the product even after washings.</a:t>
            </a:r>
            <a:r>
              <a:rPr lang="en-US" dirty="0"/>
              <a:t> </a:t>
            </a:r>
          </a:p>
          <a:p>
            <a:endParaRPr lang="en-IN" dirty="0"/>
          </a:p>
        </p:txBody>
      </p:sp>
    </p:spTree>
    <p:extLst>
      <p:ext uri="{BB962C8B-B14F-4D97-AF65-F5344CB8AC3E}">
        <p14:creationId xmlns:p14="http://schemas.microsoft.com/office/powerpoint/2010/main" val="580567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4B9D7F-B1F0-FA46-EDDF-7131BDD149F8}"/>
              </a:ext>
            </a:extLst>
          </p:cNvPr>
          <p:cNvSpPr>
            <a:spLocks noGrp="1"/>
          </p:cNvSpPr>
          <p:nvPr>
            <p:ph idx="1"/>
          </p:nvPr>
        </p:nvSpPr>
        <p:spPr>
          <a:xfrm>
            <a:off x="679269" y="2603499"/>
            <a:ext cx="11025051" cy="3849551"/>
          </a:xfrm>
        </p:spPr>
        <p:txBody>
          <a:bodyPr>
            <a:normAutofit/>
          </a:bodyPr>
          <a:lstStyle/>
          <a:p>
            <a:pPr hangingPunct="0"/>
            <a:r>
              <a:rPr lang="en-US" b="1" dirty="0">
                <a:latin typeface="Times New Roman"/>
                <a:cs typeface="Times New Roman"/>
              </a:rPr>
              <a:t>Softened water: </a:t>
            </a:r>
            <a:r>
              <a:rPr lang="en-US" dirty="0">
                <a:latin typeface="Times New Roman"/>
                <a:cs typeface="Times New Roman"/>
              </a:rPr>
              <a:t>it is almost free from divalent cations (Ca2+, Mg2+) but contains more of</a:t>
            </a:r>
            <a:r>
              <a:rPr lang="en-US" b="1" dirty="0">
                <a:latin typeface="Times New Roman"/>
                <a:cs typeface="Times New Roman"/>
              </a:rPr>
              <a:t> </a:t>
            </a:r>
            <a:r>
              <a:rPr lang="en-US" dirty="0">
                <a:latin typeface="Times New Roman"/>
                <a:cs typeface="Times New Roman"/>
              </a:rPr>
              <a:t>Na+ and Cl- ions as impurities because of the usual chemical water softening process. Therefore, the final products obtained using softened water as solvent will not have Ca+2 and Mg2+ impurities but still contain Na+ and Cl – impurities. </a:t>
            </a:r>
          </a:p>
          <a:p>
            <a:pPr>
              <a:buNone/>
            </a:pPr>
            <a:endParaRPr lang="en-US" dirty="0">
              <a:latin typeface="Times New Roman"/>
              <a:cs typeface="Times New Roman"/>
            </a:endParaRPr>
          </a:p>
          <a:p>
            <a:pPr hangingPunct="0"/>
            <a:r>
              <a:rPr lang="en-US" b="1" dirty="0" err="1">
                <a:latin typeface="Times New Roman"/>
                <a:cs typeface="Times New Roman"/>
              </a:rPr>
              <a:t>Demineralised</a:t>
            </a:r>
            <a:r>
              <a:rPr lang="en-US" b="1" dirty="0">
                <a:latin typeface="Times New Roman"/>
                <a:cs typeface="Times New Roman"/>
              </a:rPr>
              <a:t> water: </a:t>
            </a:r>
            <a:r>
              <a:rPr lang="en-US" dirty="0">
                <a:latin typeface="Times New Roman"/>
                <a:cs typeface="Times New Roman"/>
              </a:rPr>
              <a:t>It is prepared by means of ion</a:t>
            </a:r>
            <a:r>
              <a:rPr lang="en-US" b="1" dirty="0">
                <a:latin typeface="Times New Roman"/>
                <a:cs typeface="Times New Roman"/>
              </a:rPr>
              <a:t> </a:t>
            </a:r>
            <a:r>
              <a:rPr lang="en-US" dirty="0">
                <a:latin typeface="Times New Roman"/>
                <a:cs typeface="Times New Roman"/>
              </a:rPr>
              <a:t>–</a:t>
            </a:r>
            <a:r>
              <a:rPr lang="en-US" b="1" dirty="0">
                <a:latin typeface="Times New Roman"/>
                <a:cs typeface="Times New Roman"/>
              </a:rPr>
              <a:t> </a:t>
            </a:r>
            <a:r>
              <a:rPr lang="en-US" dirty="0">
                <a:latin typeface="Times New Roman"/>
                <a:cs typeface="Times New Roman"/>
              </a:rPr>
              <a:t>exchange and is free from Na+, Ca2+,</a:t>
            </a:r>
            <a:r>
              <a:rPr lang="en-US" b="1" dirty="0">
                <a:latin typeface="Times New Roman"/>
                <a:cs typeface="Times New Roman"/>
              </a:rPr>
              <a:t> </a:t>
            </a:r>
            <a:r>
              <a:rPr lang="en-US" dirty="0">
                <a:latin typeface="Times New Roman"/>
                <a:cs typeface="Times New Roman"/>
              </a:rPr>
              <a:t>Mg2+, Cl-, SO4-2 and CO-2 etc. It may have </a:t>
            </a:r>
            <a:r>
              <a:rPr lang="en-US" dirty="0" err="1">
                <a:latin typeface="Times New Roman"/>
                <a:cs typeface="Times New Roman"/>
              </a:rPr>
              <a:t>pyrogenes</a:t>
            </a:r>
            <a:r>
              <a:rPr lang="en-US" dirty="0">
                <a:latin typeface="Times New Roman"/>
                <a:cs typeface="Times New Roman"/>
              </a:rPr>
              <a:t>, bacteria and organic impurities. So, it is a better solvent than tap water or softened water but the economic factors discourage its use on large scale. </a:t>
            </a:r>
          </a:p>
          <a:p>
            <a:pPr>
              <a:buNone/>
            </a:pPr>
            <a:endParaRPr lang="en-US" dirty="0">
              <a:latin typeface="Times New Roman"/>
              <a:cs typeface="Times New Roman"/>
            </a:endParaRPr>
          </a:p>
          <a:p>
            <a:pPr hangingPunct="0"/>
            <a:r>
              <a:rPr lang="en-US" b="1" dirty="0">
                <a:latin typeface="Times New Roman"/>
                <a:cs typeface="Times New Roman"/>
              </a:rPr>
              <a:t>Distilled water: </a:t>
            </a:r>
            <a:r>
              <a:rPr lang="en-US" dirty="0">
                <a:latin typeface="Times New Roman"/>
                <a:cs typeface="Times New Roman"/>
              </a:rPr>
              <a:t>It is free from all organic and inorganic impurities and is therefore the best as</a:t>
            </a:r>
            <a:r>
              <a:rPr lang="en-US" b="1" dirty="0">
                <a:latin typeface="Times New Roman"/>
                <a:cs typeface="Times New Roman"/>
              </a:rPr>
              <a:t> </a:t>
            </a:r>
            <a:r>
              <a:rPr lang="en-US" dirty="0">
                <a:latin typeface="Times New Roman"/>
                <a:cs typeface="Times New Roman"/>
              </a:rPr>
              <a:t>a solvent but it is quite expensive. As it is free from all impurities, </a:t>
            </a:r>
            <a:r>
              <a:rPr lang="en-US" dirty="0" err="1">
                <a:latin typeface="Times New Roman"/>
                <a:cs typeface="Times New Roman"/>
              </a:rPr>
              <a:t>iit</a:t>
            </a:r>
            <a:r>
              <a:rPr lang="en-US" dirty="0">
                <a:latin typeface="Times New Roman"/>
                <a:cs typeface="Times New Roman"/>
              </a:rPr>
              <a:t> does not pass on any impurities to the final products. </a:t>
            </a:r>
          </a:p>
          <a:p>
            <a:endParaRPr lang="en-IN" dirty="0"/>
          </a:p>
        </p:txBody>
      </p:sp>
    </p:spTree>
    <p:extLst>
      <p:ext uri="{BB962C8B-B14F-4D97-AF65-F5344CB8AC3E}">
        <p14:creationId xmlns:p14="http://schemas.microsoft.com/office/powerpoint/2010/main" val="2167682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836DF4-5F22-98E9-D6CE-7732C0CA97FD}"/>
              </a:ext>
            </a:extLst>
          </p:cNvPr>
          <p:cNvSpPr>
            <a:spLocks noGrp="1"/>
          </p:cNvSpPr>
          <p:nvPr>
            <p:ph idx="1"/>
          </p:nvPr>
        </p:nvSpPr>
        <p:spPr/>
        <p:txBody>
          <a:bodyPr/>
          <a:lstStyle/>
          <a:p>
            <a:r>
              <a:rPr lang="en-US" b="1" dirty="0"/>
              <a:t> </a:t>
            </a:r>
            <a:r>
              <a:rPr lang="en-US" b="1" dirty="0">
                <a:latin typeface="Times New Roman"/>
                <a:cs typeface="Times New Roman"/>
              </a:rPr>
              <a:t> D) Reaction vessels: </a:t>
            </a:r>
            <a:r>
              <a:rPr lang="en-US" dirty="0">
                <a:latin typeface="Times New Roman"/>
                <a:cs typeface="Times New Roman"/>
              </a:rPr>
              <a:t>The reaction vessels employed in the manufacturing process may be</a:t>
            </a:r>
            <a:r>
              <a:rPr lang="en-US" b="1" dirty="0">
                <a:latin typeface="Times New Roman"/>
                <a:cs typeface="Times New Roman"/>
              </a:rPr>
              <a:t> </a:t>
            </a:r>
            <a:r>
              <a:rPr lang="en-US" dirty="0">
                <a:latin typeface="Times New Roman"/>
                <a:cs typeface="Times New Roman"/>
              </a:rPr>
              <a:t>metallic such as copper, iron, galvanized iron, silver aluminum, nickel, zinc and lead. Glass and silica are also used in the construction of the chemical plants these days. Adequate care should be taken to avoid the reaction.</a:t>
            </a:r>
          </a:p>
          <a:p>
            <a:endParaRPr lang="en-IN" dirty="0"/>
          </a:p>
        </p:txBody>
      </p:sp>
    </p:spTree>
    <p:extLst>
      <p:ext uri="{BB962C8B-B14F-4D97-AF65-F5344CB8AC3E}">
        <p14:creationId xmlns:p14="http://schemas.microsoft.com/office/powerpoint/2010/main" val="1671424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76CC13-8BBE-C4F6-86EE-25F26E3761E1}"/>
              </a:ext>
            </a:extLst>
          </p:cNvPr>
          <p:cNvSpPr>
            <a:spLocks noGrp="1"/>
          </p:cNvSpPr>
          <p:nvPr>
            <p:ph idx="1"/>
          </p:nvPr>
        </p:nvSpPr>
        <p:spPr/>
        <p:txBody>
          <a:bodyPr/>
          <a:lstStyle/>
          <a:p>
            <a:pPr>
              <a:buNone/>
            </a:pPr>
            <a:r>
              <a:rPr lang="en-US" b="1" dirty="0">
                <a:latin typeface="Times New Roman"/>
                <a:cs typeface="Times New Roman"/>
              </a:rPr>
              <a:t>3. Chemical processes used in manufacturing:</a:t>
            </a:r>
            <a:endParaRPr lang="en-US" dirty="0">
              <a:latin typeface="Times New Roman"/>
              <a:cs typeface="Times New Roman"/>
            </a:endParaRPr>
          </a:p>
          <a:p>
            <a:pPr hangingPunct="0"/>
            <a:r>
              <a:rPr lang="en-US" dirty="0">
                <a:latin typeface="Times New Roman"/>
                <a:cs typeface="Times New Roman"/>
              </a:rPr>
              <a:t>Chemical reactions such as nitration, halogenation, oxidation, reduction, hydrolysis etc. are involved.</a:t>
            </a:r>
          </a:p>
          <a:p>
            <a:r>
              <a:rPr lang="en-US" dirty="0">
                <a:latin typeface="Times New Roman"/>
                <a:cs typeface="Times New Roman"/>
              </a:rPr>
              <a:t>In this chemical processes, different chemicals are used. So limit tests must be done.</a:t>
            </a:r>
          </a:p>
          <a:p>
            <a:pPr hangingPunct="0"/>
            <a:r>
              <a:rPr lang="en-US" dirty="0">
                <a:latin typeface="Times New Roman"/>
                <a:cs typeface="Times New Roman"/>
              </a:rPr>
              <a:t>For e.g.: Potassium Iodide(KI) is prepared from iodine which is obtained from kelp- a sea weed, cyanides tend to get formed when nitrogenous organic matter is burnt with alkalis.</a:t>
            </a:r>
          </a:p>
          <a:p>
            <a:r>
              <a:rPr lang="en-US" dirty="0">
                <a:latin typeface="Times New Roman"/>
                <a:cs typeface="Times New Roman"/>
              </a:rPr>
              <a:t>So, limit test has been prescribed for cyanides in KI.</a:t>
            </a:r>
          </a:p>
          <a:p>
            <a:endParaRPr lang="en-IN" dirty="0"/>
          </a:p>
        </p:txBody>
      </p:sp>
    </p:spTree>
    <p:extLst>
      <p:ext uri="{BB962C8B-B14F-4D97-AF65-F5344CB8AC3E}">
        <p14:creationId xmlns:p14="http://schemas.microsoft.com/office/powerpoint/2010/main" val="140864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0BC3BE-1E7B-2C17-60A1-2FBDDB84771E}"/>
              </a:ext>
            </a:extLst>
          </p:cNvPr>
          <p:cNvSpPr>
            <a:spLocks noGrp="1"/>
          </p:cNvSpPr>
          <p:nvPr>
            <p:ph idx="1"/>
          </p:nvPr>
        </p:nvSpPr>
        <p:spPr>
          <a:xfrm>
            <a:off x="574766" y="2603499"/>
            <a:ext cx="11364685" cy="4058557"/>
          </a:xfrm>
        </p:spPr>
        <p:txBody>
          <a:bodyPr>
            <a:normAutofit/>
          </a:bodyPr>
          <a:lstStyle/>
          <a:p>
            <a:pPr>
              <a:buNone/>
            </a:pPr>
            <a:r>
              <a:rPr lang="en-US" b="1" dirty="0">
                <a:latin typeface="Times New Roman"/>
                <a:cs typeface="Times New Roman"/>
              </a:rPr>
              <a:t>4. Atmospheric contamination during the manufacturing process:</a:t>
            </a:r>
            <a:endParaRPr lang="en-US" dirty="0">
              <a:latin typeface="Times New Roman"/>
              <a:cs typeface="Times New Roman"/>
            </a:endParaRPr>
          </a:p>
          <a:p>
            <a:r>
              <a:rPr lang="en-US" dirty="0">
                <a:latin typeface="Times New Roman"/>
                <a:cs typeface="Times New Roman"/>
              </a:rPr>
              <a:t>In industrial areas, atmosphere is contaminated with dust particles and some gases.</a:t>
            </a:r>
          </a:p>
          <a:p>
            <a:pPr hangingPunct="0"/>
            <a:r>
              <a:rPr lang="en-US" dirty="0">
                <a:latin typeface="Times New Roman"/>
                <a:cs typeface="Times New Roman"/>
              </a:rPr>
              <a:t>Dust particles include- </a:t>
            </a:r>
            <a:r>
              <a:rPr lang="en-US" dirty="0" err="1">
                <a:latin typeface="Times New Roman"/>
                <a:cs typeface="Times New Roman"/>
              </a:rPr>
              <a:t>Aluminium</a:t>
            </a:r>
            <a:r>
              <a:rPr lang="en-US" dirty="0">
                <a:latin typeface="Times New Roman"/>
                <a:cs typeface="Times New Roman"/>
              </a:rPr>
              <a:t> oxide (Al2O3), silica glass particles, porcelain particles, plastic fragments etc.</a:t>
            </a:r>
          </a:p>
          <a:p>
            <a:pPr hangingPunct="0"/>
            <a:r>
              <a:rPr lang="en-US" dirty="0">
                <a:latin typeface="Times New Roman"/>
                <a:cs typeface="Times New Roman"/>
              </a:rPr>
              <a:t>Gases include- Hydrogen </a:t>
            </a:r>
            <a:r>
              <a:rPr lang="en-US" dirty="0" err="1">
                <a:latin typeface="Times New Roman"/>
                <a:cs typeface="Times New Roman"/>
              </a:rPr>
              <a:t>sulphide</a:t>
            </a:r>
            <a:r>
              <a:rPr lang="en-US" dirty="0">
                <a:latin typeface="Times New Roman"/>
                <a:cs typeface="Times New Roman"/>
              </a:rPr>
              <a:t> (H2S), </a:t>
            </a:r>
            <a:r>
              <a:rPr lang="en-US" dirty="0" err="1">
                <a:latin typeface="Times New Roman"/>
                <a:cs typeface="Times New Roman"/>
              </a:rPr>
              <a:t>Sulphuric</a:t>
            </a:r>
            <a:r>
              <a:rPr lang="en-US" dirty="0">
                <a:latin typeface="Times New Roman"/>
                <a:cs typeface="Times New Roman"/>
              </a:rPr>
              <a:t> oxide (SO2), black smoke (soot) etc. During manufacturing or purification of pharmaceutical products, these impurities enter the final product as impurities.</a:t>
            </a:r>
          </a:p>
          <a:p>
            <a:pPr hangingPunct="0"/>
            <a:r>
              <a:rPr lang="en-US" dirty="0">
                <a:latin typeface="Times New Roman"/>
                <a:cs typeface="Times New Roman"/>
              </a:rPr>
              <a:t>For e.g.: Sodium Hydroxide (NaOH) absorbs atmospheric Carbon dioxide (CO2) 2NaOH+ CO2 Na2CO3 + H2O</a:t>
            </a:r>
          </a:p>
          <a:p>
            <a:r>
              <a:rPr lang="en-US" dirty="0">
                <a:latin typeface="Times New Roman"/>
                <a:cs typeface="Times New Roman"/>
              </a:rPr>
              <a:t>According to I.P. NaOH should not contain more than 3% of sodium carbonate.</a:t>
            </a:r>
          </a:p>
          <a:p>
            <a:endParaRPr lang="en-IN" dirty="0"/>
          </a:p>
        </p:txBody>
      </p:sp>
    </p:spTree>
    <p:extLst>
      <p:ext uri="{BB962C8B-B14F-4D97-AF65-F5344CB8AC3E}">
        <p14:creationId xmlns:p14="http://schemas.microsoft.com/office/powerpoint/2010/main" val="210702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4B7A-88B7-47BB-F58B-701C130B17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C412F6A-DFCF-FDDD-09C8-E8DE15CA20D4}"/>
              </a:ext>
            </a:extLst>
          </p:cNvPr>
          <p:cNvSpPr>
            <a:spLocks noGrp="1"/>
          </p:cNvSpPr>
          <p:nvPr>
            <p:ph idx="1"/>
          </p:nvPr>
        </p:nvSpPr>
        <p:spPr/>
        <p:txBody>
          <a:bodyPr>
            <a:normAutofit lnSpcReduction="10000"/>
          </a:bodyPr>
          <a:lstStyle/>
          <a:p>
            <a:pPr>
              <a:buNone/>
            </a:pPr>
            <a:r>
              <a:rPr lang="en-US" b="1" dirty="0">
                <a:latin typeface="Times New Roman"/>
                <a:cs typeface="Times New Roman"/>
              </a:rPr>
              <a:t>5.Intermediate products in the manufacturing process:</a:t>
            </a:r>
            <a:endParaRPr lang="en-US" dirty="0">
              <a:latin typeface="Times New Roman"/>
              <a:cs typeface="Times New Roman"/>
            </a:endParaRPr>
          </a:p>
          <a:p>
            <a:pPr hangingPunct="0"/>
            <a:r>
              <a:rPr lang="en-US" dirty="0">
                <a:latin typeface="Times New Roman"/>
                <a:cs typeface="Times New Roman"/>
              </a:rPr>
              <a:t>There are some intermediates which are produced in manufacturing process. Sometimes these intermediates may be carried to the final product as impurity.</a:t>
            </a:r>
          </a:p>
          <a:p>
            <a:pPr hangingPunct="0"/>
            <a:r>
              <a:rPr lang="en-US" dirty="0" err="1">
                <a:latin typeface="Times New Roman"/>
                <a:cs typeface="Times New Roman"/>
              </a:rPr>
              <a:t>Eg.</a:t>
            </a:r>
            <a:r>
              <a:rPr lang="en-US" dirty="0">
                <a:latin typeface="Times New Roman"/>
                <a:cs typeface="Times New Roman"/>
              </a:rPr>
              <a:t> Potassium iodide is prepared by reacting iodine with potassium iodide </a:t>
            </a:r>
          </a:p>
          <a:p>
            <a:pPr hangingPunct="0"/>
            <a:r>
              <a:rPr lang="en-US" dirty="0">
                <a:latin typeface="Times New Roman"/>
                <a:cs typeface="Times New Roman"/>
              </a:rPr>
              <a:t>6KOH + 3I2            5KI + KIO3 + 3H2O</a:t>
            </a:r>
          </a:p>
          <a:p>
            <a:pPr hangingPunct="0"/>
            <a:r>
              <a:rPr lang="en-US" dirty="0">
                <a:latin typeface="Times New Roman"/>
                <a:cs typeface="Times New Roman"/>
              </a:rPr>
              <a:t>The resulting solution is first evaporated to dryness and then heated with charcoal.</a:t>
            </a:r>
          </a:p>
          <a:p>
            <a:pPr hangingPunct="0">
              <a:buNone/>
            </a:pPr>
            <a:r>
              <a:rPr lang="en-US" dirty="0">
                <a:latin typeface="Times New Roman"/>
                <a:cs typeface="Times New Roman"/>
              </a:rPr>
              <a:t>  KIO3 + 3C                KI + 3CO</a:t>
            </a:r>
          </a:p>
          <a:p>
            <a:pPr hangingPunct="0"/>
            <a:r>
              <a:rPr lang="en-US" dirty="0">
                <a:latin typeface="Times New Roman"/>
                <a:cs typeface="Times New Roman"/>
              </a:rPr>
              <a:t>Now, here if the intermediate product KIO3 is not completely converted into KI, then it may be carried to final product as an impurity. This is unwanted impurity and so pharmacopoeia prescribes a test for iodide in KI.</a:t>
            </a:r>
          </a:p>
          <a:p>
            <a:endParaRPr lang="en-IN" dirty="0"/>
          </a:p>
        </p:txBody>
      </p:sp>
      <p:pic>
        <p:nvPicPr>
          <p:cNvPr id="4" name="Picture 3">
            <a:extLst>
              <a:ext uri="{FF2B5EF4-FFF2-40B4-BE49-F238E27FC236}">
                <a16:creationId xmlns:a16="http://schemas.microsoft.com/office/drawing/2014/main" id="{B52DD47F-6AF8-57DE-BE40-7E81E7D02240}"/>
              </a:ext>
            </a:extLst>
          </p:cNvPr>
          <p:cNvPicPr/>
          <p:nvPr/>
        </p:nvPicPr>
        <p:blipFill>
          <a:blip r:embed="rId2"/>
          <a:srcRect/>
          <a:stretch>
            <a:fillRect/>
          </a:stretch>
        </p:blipFill>
        <p:spPr bwMode="auto">
          <a:xfrm>
            <a:off x="2423978" y="4928685"/>
            <a:ext cx="564515" cy="97155"/>
          </a:xfrm>
          <a:prstGeom prst="rect">
            <a:avLst/>
          </a:prstGeom>
          <a:noFill/>
          <a:ln w="9525">
            <a:noFill/>
            <a:miter lim="800000"/>
            <a:headEnd/>
            <a:tailEnd/>
          </a:ln>
        </p:spPr>
      </p:pic>
      <p:pic>
        <p:nvPicPr>
          <p:cNvPr id="5" name="Picture 4">
            <a:extLst>
              <a:ext uri="{FF2B5EF4-FFF2-40B4-BE49-F238E27FC236}">
                <a16:creationId xmlns:a16="http://schemas.microsoft.com/office/drawing/2014/main" id="{BF5C02E2-9566-95B0-ED69-903689865321}"/>
              </a:ext>
            </a:extLst>
          </p:cNvPr>
          <p:cNvPicPr/>
          <p:nvPr/>
        </p:nvPicPr>
        <p:blipFill>
          <a:blip r:embed="rId2"/>
          <a:srcRect/>
          <a:stretch>
            <a:fillRect/>
          </a:stretch>
        </p:blipFill>
        <p:spPr bwMode="auto">
          <a:xfrm>
            <a:off x="2706235" y="4005817"/>
            <a:ext cx="564515" cy="97155"/>
          </a:xfrm>
          <a:prstGeom prst="rect">
            <a:avLst/>
          </a:prstGeom>
          <a:noFill/>
          <a:ln w="9525">
            <a:noFill/>
            <a:miter lim="800000"/>
            <a:headEnd/>
            <a:tailEnd/>
          </a:ln>
        </p:spPr>
      </p:pic>
    </p:spTree>
    <p:extLst>
      <p:ext uri="{BB962C8B-B14F-4D97-AF65-F5344CB8AC3E}">
        <p14:creationId xmlns:p14="http://schemas.microsoft.com/office/powerpoint/2010/main" val="1888844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TotalTime>
  <Words>1329</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Ion Boardroom</vt:lpstr>
      <vt:lpstr>LESSON 3 SOURCE OF IMPURITY</vt:lpstr>
      <vt:lpstr>TYPES OF IMPURITIES: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 SOURCE OF IMPURITY</dc:title>
  <dc:creator>AlekyA Reddy</dc:creator>
  <cp:lastModifiedBy>AlekyA Reddy</cp:lastModifiedBy>
  <cp:revision>1</cp:revision>
  <dcterms:created xsi:type="dcterms:W3CDTF">2022-06-08T05:35:06Z</dcterms:created>
  <dcterms:modified xsi:type="dcterms:W3CDTF">2022-06-08T05:43:08Z</dcterms:modified>
</cp:coreProperties>
</file>