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8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yA Reddy" userId="d188a01749e1e24c" providerId="LiveId" clId="{0F1EC7C3-710F-43A5-AED9-BD68939B4CBB}"/>
    <pc:docChg chg="custSel addSld delSld modSld">
      <pc:chgData name="AlekyA Reddy" userId="d188a01749e1e24c" providerId="LiveId" clId="{0F1EC7C3-710F-43A5-AED9-BD68939B4CBB}" dt="2022-06-08T07:50:17.597" v="65" actId="255"/>
      <pc:docMkLst>
        <pc:docMk/>
      </pc:docMkLst>
      <pc:sldChg chg="modSp new del">
        <pc:chgData name="AlekyA Reddy" userId="d188a01749e1e24c" providerId="LiveId" clId="{0F1EC7C3-710F-43A5-AED9-BD68939B4CBB}" dt="2022-06-08T07:47:42.538" v="8" actId="47"/>
        <pc:sldMkLst>
          <pc:docMk/>
          <pc:sldMk cId="3926333410" sldId="256"/>
        </pc:sldMkLst>
        <pc:spChg chg="mod">
          <ac:chgData name="AlekyA Reddy" userId="d188a01749e1e24c" providerId="LiveId" clId="{0F1EC7C3-710F-43A5-AED9-BD68939B4CBB}" dt="2022-06-08T07:47:40.815" v="7"/>
          <ac:spMkLst>
            <pc:docMk/>
            <pc:sldMk cId="3926333410" sldId="256"/>
            <ac:spMk id="2" creationId="{D5924DA8-C994-9AB6-BCE6-F7B6EBDF53F0}"/>
          </ac:spMkLst>
        </pc:spChg>
        <pc:spChg chg="mod">
          <ac:chgData name="AlekyA Reddy" userId="d188a01749e1e24c" providerId="LiveId" clId="{0F1EC7C3-710F-43A5-AED9-BD68939B4CBB}" dt="2022-06-08T07:47:40.815" v="7"/>
          <ac:spMkLst>
            <pc:docMk/>
            <pc:sldMk cId="3926333410" sldId="256"/>
            <ac:spMk id="3" creationId="{680EBBA4-754E-C789-13A3-052EEA3C1325}"/>
          </ac:spMkLst>
        </pc:spChg>
      </pc:sldChg>
      <pc:sldChg chg="addSp delSp modSp new mod">
        <pc:chgData name="AlekyA Reddy" userId="d188a01749e1e24c" providerId="LiveId" clId="{0F1EC7C3-710F-43A5-AED9-BD68939B4CBB}" dt="2022-06-08T07:50:17.597" v="65" actId="255"/>
        <pc:sldMkLst>
          <pc:docMk/>
          <pc:sldMk cId="1306503595" sldId="257"/>
        </pc:sldMkLst>
        <pc:spChg chg="del mod">
          <ac:chgData name="AlekyA Reddy" userId="d188a01749e1e24c" providerId="LiveId" clId="{0F1EC7C3-710F-43A5-AED9-BD68939B4CBB}" dt="2022-06-08T07:47:52.020" v="11" actId="478"/>
          <ac:spMkLst>
            <pc:docMk/>
            <pc:sldMk cId="1306503595" sldId="257"/>
            <ac:spMk id="2" creationId="{0C2DD862-5DA5-162F-BCE3-7F03EDBAC528}"/>
          </ac:spMkLst>
        </pc:spChg>
        <pc:spChg chg="mod">
          <ac:chgData name="AlekyA Reddy" userId="d188a01749e1e24c" providerId="LiveId" clId="{0F1EC7C3-710F-43A5-AED9-BD68939B4CBB}" dt="2022-06-08T07:49:40.904" v="55" actId="14100"/>
          <ac:spMkLst>
            <pc:docMk/>
            <pc:sldMk cId="1306503595" sldId="257"/>
            <ac:spMk id="3" creationId="{8688E4E9-FF62-16BF-D38E-FAE18260E5EB}"/>
          </ac:spMkLst>
        </pc:spChg>
        <pc:spChg chg="add mod">
          <ac:chgData name="AlekyA Reddy" userId="d188a01749e1e24c" providerId="LiveId" clId="{0F1EC7C3-710F-43A5-AED9-BD68939B4CBB}" dt="2022-06-08T07:50:17.597" v="65" actId="255"/>
          <ac:spMkLst>
            <pc:docMk/>
            <pc:sldMk cId="1306503595" sldId="257"/>
            <ac:spMk id="4" creationId="{5D70FA1D-911A-F028-6C52-6B0CA49CF3A5}"/>
          </ac:spMkLst>
        </pc:spChg>
      </pc:sldChg>
      <pc:sldChg chg="delSp modSp new mod">
        <pc:chgData name="AlekyA Reddy" userId="d188a01749e1e24c" providerId="LiveId" clId="{0F1EC7C3-710F-43A5-AED9-BD68939B4CBB}" dt="2022-06-08T07:48:17.430" v="21" actId="1076"/>
        <pc:sldMkLst>
          <pc:docMk/>
          <pc:sldMk cId="641099060" sldId="258"/>
        </pc:sldMkLst>
        <pc:spChg chg="del mod">
          <ac:chgData name="AlekyA Reddy" userId="d188a01749e1e24c" providerId="LiveId" clId="{0F1EC7C3-710F-43A5-AED9-BD68939B4CBB}" dt="2022-06-08T07:48:10.763" v="17" actId="478"/>
          <ac:spMkLst>
            <pc:docMk/>
            <pc:sldMk cId="641099060" sldId="258"/>
            <ac:spMk id="2" creationId="{76CD818F-9CE6-8E90-7A7E-5C8E05AED49E}"/>
          </ac:spMkLst>
        </pc:spChg>
        <pc:spChg chg="mod">
          <ac:chgData name="AlekyA Reddy" userId="d188a01749e1e24c" providerId="LiveId" clId="{0F1EC7C3-710F-43A5-AED9-BD68939B4CBB}" dt="2022-06-08T07:48:17.430" v="21" actId="1076"/>
          <ac:spMkLst>
            <pc:docMk/>
            <pc:sldMk cId="641099060" sldId="258"/>
            <ac:spMk id="3" creationId="{C424928C-5566-873A-6C44-C90DF54EE84F}"/>
          </ac:spMkLst>
        </pc:spChg>
      </pc:sldChg>
      <pc:sldChg chg="delSp modSp new mod">
        <pc:chgData name="AlekyA Reddy" userId="d188a01749e1e24c" providerId="LiveId" clId="{0F1EC7C3-710F-43A5-AED9-BD68939B4CBB}" dt="2022-06-08T07:48:37.780" v="31" actId="14100"/>
        <pc:sldMkLst>
          <pc:docMk/>
          <pc:sldMk cId="1044585354" sldId="259"/>
        </pc:sldMkLst>
        <pc:spChg chg="del mod">
          <ac:chgData name="AlekyA Reddy" userId="d188a01749e1e24c" providerId="LiveId" clId="{0F1EC7C3-710F-43A5-AED9-BD68939B4CBB}" dt="2022-06-08T07:48:28.174" v="24" actId="478"/>
          <ac:spMkLst>
            <pc:docMk/>
            <pc:sldMk cId="1044585354" sldId="259"/>
            <ac:spMk id="2" creationId="{476F266F-9685-1618-1A86-F662B0632813}"/>
          </ac:spMkLst>
        </pc:spChg>
        <pc:spChg chg="mod">
          <ac:chgData name="AlekyA Reddy" userId="d188a01749e1e24c" providerId="LiveId" clId="{0F1EC7C3-710F-43A5-AED9-BD68939B4CBB}" dt="2022-06-08T07:48:37.780" v="31" actId="14100"/>
          <ac:spMkLst>
            <pc:docMk/>
            <pc:sldMk cId="1044585354" sldId="259"/>
            <ac:spMk id="3" creationId="{0CDE0ED7-38BC-A0E3-ED7D-5BDDE6798D54}"/>
          </ac:spMkLst>
        </pc:spChg>
      </pc:sldChg>
      <pc:sldChg chg="delSp modSp new mod">
        <pc:chgData name="AlekyA Reddy" userId="d188a01749e1e24c" providerId="LiveId" clId="{0F1EC7C3-710F-43A5-AED9-BD68939B4CBB}" dt="2022-06-08T07:48:54.908" v="38" actId="27636"/>
        <pc:sldMkLst>
          <pc:docMk/>
          <pc:sldMk cId="1675401178" sldId="260"/>
        </pc:sldMkLst>
        <pc:spChg chg="del mod">
          <ac:chgData name="AlekyA Reddy" userId="d188a01749e1e24c" providerId="LiveId" clId="{0F1EC7C3-710F-43A5-AED9-BD68939B4CBB}" dt="2022-06-08T07:48:51.073" v="34" actId="478"/>
          <ac:spMkLst>
            <pc:docMk/>
            <pc:sldMk cId="1675401178" sldId="260"/>
            <ac:spMk id="2" creationId="{ABC2D352-ADA5-6299-C8C5-C54FD959B57E}"/>
          </ac:spMkLst>
        </pc:spChg>
        <pc:spChg chg="mod">
          <ac:chgData name="AlekyA Reddy" userId="d188a01749e1e24c" providerId="LiveId" clId="{0F1EC7C3-710F-43A5-AED9-BD68939B4CBB}" dt="2022-06-08T07:48:54.908" v="38" actId="27636"/>
          <ac:spMkLst>
            <pc:docMk/>
            <pc:sldMk cId="1675401178" sldId="260"/>
            <ac:spMk id="3" creationId="{9009F27B-1705-7470-35C5-424C71214445}"/>
          </ac:spMkLst>
        </pc:spChg>
      </pc:sldChg>
      <pc:sldChg chg="delSp modSp new mod">
        <pc:chgData name="AlekyA Reddy" userId="d188a01749e1e24c" providerId="LiveId" clId="{0F1EC7C3-710F-43A5-AED9-BD68939B4CBB}" dt="2022-06-08T07:49:15.040" v="46" actId="1076"/>
        <pc:sldMkLst>
          <pc:docMk/>
          <pc:sldMk cId="116285626" sldId="261"/>
        </pc:sldMkLst>
        <pc:spChg chg="del mod">
          <ac:chgData name="AlekyA Reddy" userId="d188a01749e1e24c" providerId="LiveId" clId="{0F1EC7C3-710F-43A5-AED9-BD68939B4CBB}" dt="2022-06-08T07:49:09.558" v="41" actId="478"/>
          <ac:spMkLst>
            <pc:docMk/>
            <pc:sldMk cId="116285626" sldId="261"/>
            <ac:spMk id="2" creationId="{C4ECCBB1-B09C-46C9-2140-D03D8660DE99}"/>
          </ac:spMkLst>
        </pc:spChg>
        <pc:spChg chg="mod">
          <ac:chgData name="AlekyA Reddy" userId="d188a01749e1e24c" providerId="LiveId" clId="{0F1EC7C3-710F-43A5-AED9-BD68939B4CBB}" dt="2022-06-08T07:49:15.040" v="46" actId="1076"/>
          <ac:spMkLst>
            <pc:docMk/>
            <pc:sldMk cId="116285626" sldId="261"/>
            <ac:spMk id="3" creationId="{3848EE91-2C2B-455C-4747-3FCF719ADAB2}"/>
          </ac:spMkLst>
        </pc:spChg>
      </pc:sldChg>
      <pc:sldChg chg="delSp modSp new mod">
        <pc:chgData name="AlekyA Reddy" userId="d188a01749e1e24c" providerId="LiveId" clId="{0F1EC7C3-710F-43A5-AED9-BD68939B4CBB}" dt="2022-06-08T07:49:32.586" v="54" actId="1076"/>
        <pc:sldMkLst>
          <pc:docMk/>
          <pc:sldMk cId="3043429224" sldId="262"/>
        </pc:sldMkLst>
        <pc:spChg chg="del mod">
          <ac:chgData name="AlekyA Reddy" userId="d188a01749e1e24c" providerId="LiveId" clId="{0F1EC7C3-710F-43A5-AED9-BD68939B4CBB}" dt="2022-06-08T07:49:26.301" v="49" actId="478"/>
          <ac:spMkLst>
            <pc:docMk/>
            <pc:sldMk cId="3043429224" sldId="262"/>
            <ac:spMk id="2" creationId="{65C43BFC-11C6-2553-8954-82F44A0773F2}"/>
          </ac:spMkLst>
        </pc:spChg>
        <pc:spChg chg="mod">
          <ac:chgData name="AlekyA Reddy" userId="d188a01749e1e24c" providerId="LiveId" clId="{0F1EC7C3-710F-43A5-AED9-BD68939B4CBB}" dt="2022-06-08T07:49:32.586" v="54" actId="1076"/>
          <ac:spMkLst>
            <pc:docMk/>
            <pc:sldMk cId="3043429224" sldId="262"/>
            <ac:spMk id="3" creationId="{851E94E8-7C19-24D9-7D8F-0E8A2042BCC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7DB405E-BC67-41AC-A750-7EC1D47D709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2727516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DB405E-BC67-41AC-A750-7EC1D47D709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2704937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DB405E-BC67-41AC-A750-7EC1D47D709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2713344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DB405E-BC67-41AC-A750-7EC1D47D709E}"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541640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DB405E-BC67-41AC-A750-7EC1D47D709E}"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2360362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DB405E-BC67-41AC-A750-7EC1D47D709E}" type="datetimeFigureOut">
              <a:rPr lang="en-IN" smtClean="0"/>
              <a:t>08-06-2022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837907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DB405E-BC67-41AC-A750-7EC1D47D709E}" type="datetimeFigureOut">
              <a:rPr lang="en-IN" smtClean="0"/>
              <a:t>08-06-2022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272682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DB405E-BC67-41AC-A750-7EC1D47D709E}"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1130624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DB405E-BC67-41AC-A750-7EC1D47D709E}"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4240432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DB405E-BC67-41AC-A750-7EC1D47D709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2710199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DB405E-BC67-41AC-A750-7EC1D47D709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8EDD08-E9D2-4EE6-BF19-4344761C2BF6}"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54510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DB405E-BC67-41AC-A750-7EC1D47D709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3661930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DB405E-BC67-41AC-A750-7EC1D47D709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8EDD08-E9D2-4EE6-BF19-4344761C2BF6}"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09537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DB405E-BC67-41AC-A750-7EC1D47D709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14126134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DB405E-BC67-41AC-A750-7EC1D47D709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2328630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DB405E-BC67-41AC-A750-7EC1D47D709E}"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8EDD08-E9D2-4EE6-BF19-4344761C2BF6}" type="slidenum">
              <a:rPr lang="en-IN" smtClean="0"/>
              <a:t>‹#›</a:t>
            </a:fld>
            <a:endParaRPr lang="en-IN"/>
          </a:p>
        </p:txBody>
      </p:sp>
    </p:spTree>
    <p:extLst>
      <p:ext uri="{BB962C8B-B14F-4D97-AF65-F5344CB8AC3E}">
        <p14:creationId xmlns:p14="http://schemas.microsoft.com/office/powerpoint/2010/main" val="1748416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7DB405E-BC67-41AC-A750-7EC1D47D709E}" type="datetimeFigureOut">
              <a:rPr lang="en-IN" smtClean="0"/>
              <a:t>08-06-2022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D8EDD08-E9D2-4EE6-BF19-4344761C2BF6}" type="slidenum">
              <a:rPr lang="en-IN" smtClean="0"/>
              <a:t>‹#›</a:t>
            </a:fld>
            <a:endParaRPr lang="en-IN"/>
          </a:p>
        </p:txBody>
      </p:sp>
    </p:spTree>
    <p:extLst>
      <p:ext uri="{BB962C8B-B14F-4D97-AF65-F5344CB8AC3E}">
        <p14:creationId xmlns:p14="http://schemas.microsoft.com/office/powerpoint/2010/main" val="2786562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88E4E9-FF62-16BF-D38E-FAE18260E5EB}"/>
              </a:ext>
            </a:extLst>
          </p:cNvPr>
          <p:cNvSpPr>
            <a:spLocks noGrp="1"/>
          </p:cNvSpPr>
          <p:nvPr>
            <p:ph idx="1"/>
          </p:nvPr>
        </p:nvSpPr>
        <p:spPr>
          <a:xfrm>
            <a:off x="470263" y="1254034"/>
            <a:ext cx="10659291" cy="4787328"/>
          </a:xfrm>
        </p:spPr>
        <p:txBody>
          <a:bodyPr>
            <a:normAutofit/>
          </a:bodyPr>
          <a:lstStyle/>
          <a:p>
            <a:pPr marL="0" indent="0">
              <a:buNone/>
            </a:pPr>
            <a:r>
              <a:rPr lang="en-US" dirty="0">
                <a:ea typeface="+mn-lt"/>
                <a:cs typeface="+mn-lt"/>
              </a:rPr>
              <a:t>Buffered isotonic solutions:</a:t>
            </a:r>
            <a:endParaRPr lang="en-US" dirty="0">
              <a:cs typeface="Calibri" panose="020F0502020204030204"/>
            </a:endParaRPr>
          </a:p>
          <a:p>
            <a:r>
              <a:rPr lang="en-US" dirty="0">
                <a:ea typeface="+mn-lt"/>
                <a:cs typeface="+mn-lt"/>
              </a:rPr>
              <a:t>Isotonic buffered solutions are defined as a solution which maintains the isotonicity and </a:t>
            </a:r>
            <a:r>
              <a:rPr lang="en-US" dirty="0" err="1">
                <a:ea typeface="+mn-lt"/>
                <a:cs typeface="+mn-lt"/>
              </a:rPr>
              <a:t>ph</a:t>
            </a:r>
            <a:r>
              <a:rPr lang="en-US" dirty="0">
                <a:ea typeface="+mn-lt"/>
                <a:cs typeface="+mn-lt"/>
              </a:rPr>
              <a:t> as that of body fluids. Pharmaceutical solutions which are used to apply to delicate membranes or regions of the body should be adjusted to same osmotic pressure as that of body fluids</a:t>
            </a:r>
            <a:endParaRPr lang="en-US" dirty="0"/>
          </a:p>
          <a:p>
            <a:pPr marL="0" indent="0">
              <a:buNone/>
            </a:pPr>
            <a:r>
              <a:rPr lang="en-US" dirty="0">
                <a:ea typeface="+mn-lt"/>
                <a:cs typeface="+mn-lt"/>
              </a:rPr>
              <a:t>Isotonic solutions:</a:t>
            </a:r>
            <a:endParaRPr lang="en-US" dirty="0">
              <a:cs typeface="Calibri" panose="020F0502020204030204"/>
            </a:endParaRPr>
          </a:p>
          <a:p>
            <a:r>
              <a:rPr lang="en-US" dirty="0">
                <a:ea typeface="+mn-lt"/>
                <a:cs typeface="+mn-lt"/>
              </a:rPr>
              <a:t>The solutions which produce same osmotic pressure as that of cell contents. These solutions don’t cause swelling or shrinkage when applied.</a:t>
            </a:r>
            <a:endParaRPr lang="en-US" dirty="0"/>
          </a:p>
          <a:p>
            <a:r>
              <a:rPr lang="en-US" dirty="0">
                <a:ea typeface="+mn-lt"/>
                <a:cs typeface="+mn-lt"/>
              </a:rPr>
              <a:t>Some standard isotonic solutions include</a:t>
            </a:r>
            <a:endParaRPr lang="en-US" dirty="0"/>
          </a:p>
          <a:p>
            <a:r>
              <a:rPr lang="en-US" dirty="0">
                <a:ea typeface="+mn-lt"/>
                <a:cs typeface="+mn-lt"/>
              </a:rPr>
              <a:t> 0.9%w/v normal saline solution </a:t>
            </a:r>
            <a:endParaRPr lang="en-US" dirty="0">
              <a:cs typeface="Calibri" panose="020F0502020204030204"/>
            </a:endParaRPr>
          </a:p>
          <a:p>
            <a:r>
              <a:rPr lang="en-US" dirty="0">
                <a:ea typeface="+mn-lt"/>
                <a:cs typeface="+mn-lt"/>
              </a:rPr>
              <a:t> 5% w/v dextrose solution </a:t>
            </a:r>
            <a:endParaRPr lang="en-US" dirty="0"/>
          </a:p>
          <a:p>
            <a:r>
              <a:rPr lang="en-US" dirty="0">
                <a:ea typeface="+mn-lt"/>
                <a:cs typeface="+mn-lt"/>
              </a:rPr>
              <a:t> 2% w/v boric acid solution </a:t>
            </a:r>
            <a:endParaRPr lang="en-US" dirty="0"/>
          </a:p>
          <a:p>
            <a:endParaRPr lang="en-IN" dirty="0"/>
          </a:p>
        </p:txBody>
      </p:sp>
      <p:sp>
        <p:nvSpPr>
          <p:cNvPr id="4" name="TextBox 3">
            <a:extLst>
              <a:ext uri="{FF2B5EF4-FFF2-40B4-BE49-F238E27FC236}">
                <a16:creationId xmlns:a16="http://schemas.microsoft.com/office/drawing/2014/main" id="{5D70FA1D-911A-F028-6C52-6B0CA49CF3A5}"/>
              </a:ext>
            </a:extLst>
          </p:cNvPr>
          <p:cNvSpPr txBox="1"/>
          <p:nvPr/>
        </p:nvSpPr>
        <p:spPr>
          <a:xfrm>
            <a:off x="1042988" y="171450"/>
            <a:ext cx="6800850" cy="923330"/>
          </a:xfrm>
          <a:prstGeom prst="rect">
            <a:avLst/>
          </a:prstGeom>
          <a:noFill/>
        </p:spPr>
        <p:txBody>
          <a:bodyPr wrap="square" rtlCol="0">
            <a:spAutoFit/>
          </a:bodyPr>
          <a:lstStyle/>
          <a:p>
            <a:r>
              <a:rPr lang="en-US" sz="5400" dirty="0"/>
              <a:t>LESSON 3</a:t>
            </a:r>
            <a:endParaRPr lang="en-IN" sz="5400" dirty="0"/>
          </a:p>
        </p:txBody>
      </p:sp>
    </p:spTree>
    <p:extLst>
      <p:ext uri="{BB962C8B-B14F-4D97-AF65-F5344CB8AC3E}">
        <p14:creationId xmlns:p14="http://schemas.microsoft.com/office/powerpoint/2010/main" val="1306503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24928C-5566-873A-6C44-C90DF54EE84F}"/>
              </a:ext>
            </a:extLst>
          </p:cNvPr>
          <p:cNvSpPr>
            <a:spLocks noGrp="1"/>
          </p:cNvSpPr>
          <p:nvPr>
            <p:ph idx="1"/>
          </p:nvPr>
        </p:nvSpPr>
        <p:spPr>
          <a:xfrm>
            <a:off x="389952" y="943896"/>
            <a:ext cx="9746826" cy="4970208"/>
          </a:xfrm>
        </p:spPr>
        <p:txBody>
          <a:bodyPr>
            <a:normAutofit/>
          </a:bodyPr>
          <a:lstStyle/>
          <a:p>
            <a:r>
              <a:rPr lang="en-US" dirty="0">
                <a:ea typeface="+mn-lt"/>
                <a:cs typeface="+mn-lt"/>
              </a:rPr>
              <a:t>If a small quantity of blood defibrinated to prevent clotting is mixed with solution containing 0.9% NaCl, the cells retain their normal size as it has same osmotic pressure as RBC, so is it is isotonic.</a:t>
            </a:r>
            <a:endParaRPr lang="en-US" dirty="0">
              <a:cs typeface="Calibri" panose="020F0502020204030204"/>
            </a:endParaRPr>
          </a:p>
          <a:p>
            <a:pPr marL="0" indent="0">
              <a:buNone/>
            </a:pPr>
            <a:r>
              <a:rPr lang="en-US" dirty="0">
                <a:ea typeface="+mn-lt"/>
                <a:cs typeface="+mn-lt"/>
              </a:rPr>
              <a:t>HYPERTONIC SOLUTIONS:</a:t>
            </a:r>
            <a:endParaRPr lang="en-US" dirty="0">
              <a:cs typeface="Calibri" panose="020F0502020204030204"/>
            </a:endParaRPr>
          </a:p>
          <a:p>
            <a:r>
              <a:rPr lang="en-US" dirty="0">
                <a:ea typeface="+mn-lt"/>
                <a:cs typeface="+mn-lt"/>
              </a:rPr>
              <a:t>These are solutions containing the solute in higher concentration than that required for isotonic solutions.</a:t>
            </a:r>
            <a:endParaRPr lang="en-US" dirty="0"/>
          </a:p>
          <a:p>
            <a:r>
              <a:rPr lang="en-US" dirty="0" err="1">
                <a:ea typeface="+mn-lt"/>
                <a:cs typeface="+mn-lt"/>
              </a:rPr>
              <a:t>Eg.</a:t>
            </a:r>
            <a:r>
              <a:rPr lang="en-US" dirty="0">
                <a:ea typeface="+mn-lt"/>
                <a:cs typeface="+mn-lt"/>
              </a:rPr>
              <a:t>, If RBC are suspended in 2% NaCl solution ,the water with in the cells passes out through the cell membrane in an attempt to dilute the surrounding salt solution until the salt concentration on both sides of membrane are identical</a:t>
            </a:r>
          </a:p>
          <a:p>
            <a:r>
              <a:rPr lang="en-US" dirty="0">
                <a:ea typeface="+mn-lt"/>
                <a:cs typeface="+mn-lt"/>
              </a:rPr>
              <a:t>This outward passage of water from the cells cause them to shrink and become wrinkled.</a:t>
            </a:r>
            <a:endParaRPr lang="en-US" dirty="0">
              <a:cs typeface="Calibri"/>
            </a:endParaRPr>
          </a:p>
          <a:p>
            <a:endParaRPr lang="en-IN" dirty="0"/>
          </a:p>
        </p:txBody>
      </p:sp>
    </p:spTree>
    <p:extLst>
      <p:ext uri="{BB962C8B-B14F-4D97-AF65-F5344CB8AC3E}">
        <p14:creationId xmlns:p14="http://schemas.microsoft.com/office/powerpoint/2010/main" val="641099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DE0ED7-38BC-A0E3-ED7D-5BDDE6798D54}"/>
              </a:ext>
            </a:extLst>
          </p:cNvPr>
          <p:cNvSpPr>
            <a:spLocks noGrp="1"/>
          </p:cNvSpPr>
          <p:nvPr>
            <p:ph idx="1"/>
          </p:nvPr>
        </p:nvSpPr>
        <p:spPr>
          <a:xfrm>
            <a:off x="259322" y="444137"/>
            <a:ext cx="9877455" cy="6766560"/>
          </a:xfrm>
        </p:spPr>
        <p:txBody>
          <a:bodyPr>
            <a:normAutofit/>
          </a:bodyPr>
          <a:lstStyle/>
          <a:p>
            <a:pPr marL="0" indent="0">
              <a:buNone/>
            </a:pPr>
            <a:r>
              <a:rPr lang="en-US" dirty="0">
                <a:ea typeface="+mn-lt"/>
                <a:cs typeface="+mn-lt"/>
              </a:rPr>
              <a:t>HYPOTONIC SOLUTIONS:</a:t>
            </a:r>
            <a:endParaRPr lang="en-US" dirty="0">
              <a:cs typeface="Calibri" panose="020F0502020204030204"/>
            </a:endParaRPr>
          </a:p>
          <a:p>
            <a:r>
              <a:rPr lang="en-US" dirty="0">
                <a:ea typeface="+mn-lt"/>
                <a:cs typeface="+mn-lt"/>
              </a:rPr>
              <a:t>These are the solutions containing the solute in lower concentration than that required for isotonic solutions.</a:t>
            </a:r>
            <a:endParaRPr lang="en-US" dirty="0"/>
          </a:p>
          <a:p>
            <a:r>
              <a:rPr lang="en-US" dirty="0" err="1">
                <a:ea typeface="+mn-lt"/>
                <a:cs typeface="+mn-lt"/>
              </a:rPr>
              <a:t>Eg</a:t>
            </a:r>
            <a:r>
              <a:rPr lang="en-US" dirty="0">
                <a:ea typeface="+mn-lt"/>
                <a:cs typeface="+mn-lt"/>
              </a:rPr>
              <a:t>.,If blood is mixed with 0.2% NaCl solution, water enters the blood cells causing them to swell and finally burst with liberation of hemoglobin. This process is called hemolysis and 0.2% salt solution is hypotonic with respect to blood.</a:t>
            </a:r>
            <a:endParaRPr lang="en-US" dirty="0">
              <a:cs typeface="Calibri" panose="020F0502020204030204"/>
            </a:endParaRPr>
          </a:p>
          <a:p>
            <a:pPr marL="0" indent="0">
              <a:buNone/>
            </a:pPr>
            <a:r>
              <a:rPr lang="en-US" dirty="0">
                <a:ea typeface="+mn-lt"/>
                <a:cs typeface="+mn-lt"/>
              </a:rPr>
              <a:t>ISO-OSMOTIC SOLUTIONS:</a:t>
            </a:r>
            <a:endParaRPr lang="en-US" dirty="0">
              <a:cs typeface="Calibri" panose="020F0502020204030204"/>
            </a:endParaRPr>
          </a:p>
          <a:p>
            <a:r>
              <a:rPr lang="en-US" dirty="0">
                <a:ea typeface="+mn-lt"/>
                <a:cs typeface="+mn-lt"/>
              </a:rPr>
              <a:t>These are the solutions which produce the same osmotic pressure as the cell contents in question but the solute molecules are permeable through cell membrane altering tone of the cell. Therefore a solution containing quantity of drug calculated to be iso osmotic with blood is isotonic only when the blood cells are impermeable to solute molecules and permeable to solvent, water.</a:t>
            </a:r>
            <a:endParaRPr lang="en-US" dirty="0">
              <a:cs typeface="Calibri" panose="020F0502020204030204"/>
            </a:endParaRPr>
          </a:p>
          <a:p>
            <a:r>
              <a:rPr lang="en-US" dirty="0" err="1">
                <a:ea typeface="+mn-lt"/>
                <a:cs typeface="+mn-lt"/>
              </a:rPr>
              <a:t>Eg.</a:t>
            </a:r>
            <a:r>
              <a:rPr lang="en-US" dirty="0">
                <a:ea typeface="+mn-lt"/>
                <a:cs typeface="+mn-lt"/>
              </a:rPr>
              <a:t>, 2% boric acid has same osmotic pressure as blood cell content .the molecules of boric acid pass freely through erythrocyte membrane regardless of the concentration and cause rapid hemolysis.</a:t>
            </a:r>
            <a:endParaRPr lang="en-US" dirty="0"/>
          </a:p>
          <a:p>
            <a:endParaRPr lang="en-IN" dirty="0"/>
          </a:p>
        </p:txBody>
      </p:sp>
    </p:spTree>
    <p:extLst>
      <p:ext uri="{BB962C8B-B14F-4D97-AF65-F5344CB8AC3E}">
        <p14:creationId xmlns:p14="http://schemas.microsoft.com/office/powerpoint/2010/main" val="1044585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09F27B-1705-7470-35C5-424C71214445}"/>
              </a:ext>
            </a:extLst>
          </p:cNvPr>
          <p:cNvSpPr>
            <a:spLocks noGrp="1"/>
          </p:cNvSpPr>
          <p:nvPr>
            <p:ph idx="1"/>
          </p:nvPr>
        </p:nvSpPr>
        <p:spPr>
          <a:xfrm>
            <a:off x="677333" y="992777"/>
            <a:ext cx="9694575" cy="5048585"/>
          </a:xfrm>
        </p:spPr>
        <p:txBody>
          <a:bodyPr>
            <a:normAutofit lnSpcReduction="10000"/>
          </a:bodyPr>
          <a:lstStyle/>
          <a:p>
            <a:pPr marL="0" indent="0">
              <a:buNone/>
            </a:pPr>
            <a:r>
              <a:rPr lang="en-US" dirty="0">
                <a:ea typeface="+mn-lt"/>
                <a:cs typeface="+mn-lt"/>
              </a:rPr>
              <a:t>ELECTROLYTES</a:t>
            </a:r>
            <a:endParaRPr lang="en-US" dirty="0">
              <a:cs typeface="Calibri" panose="020F0502020204030204"/>
            </a:endParaRPr>
          </a:p>
          <a:p>
            <a:pPr marL="0" indent="0">
              <a:buNone/>
            </a:pPr>
            <a:r>
              <a:rPr lang="en-US" dirty="0">
                <a:ea typeface="+mn-lt"/>
                <a:cs typeface="+mn-lt"/>
              </a:rPr>
              <a:t>Major Intra and extra-cellular electrolytes:</a:t>
            </a:r>
            <a:endParaRPr lang="en-US" dirty="0">
              <a:cs typeface="Calibri" panose="020F0502020204030204"/>
            </a:endParaRPr>
          </a:p>
          <a:p>
            <a:pPr marL="0" indent="0">
              <a:buNone/>
            </a:pPr>
            <a:r>
              <a:rPr lang="en-US" dirty="0">
                <a:ea typeface="+mn-lt"/>
                <a:cs typeface="+mn-lt"/>
              </a:rPr>
              <a:t>Various body fluid compartments present in human body are as follows:</a:t>
            </a:r>
            <a:endParaRPr lang="en-US" dirty="0">
              <a:cs typeface="Calibri" panose="020F0502020204030204"/>
            </a:endParaRPr>
          </a:p>
          <a:p>
            <a:r>
              <a:rPr lang="en-US" dirty="0">
                <a:ea typeface="+mn-lt"/>
                <a:cs typeface="+mn-lt"/>
              </a:rPr>
              <a:t>INTRA-CELLULAR  FLUID (ICF):  This  is the  fluid which is present  inside the cell,  e.g.,</a:t>
            </a:r>
            <a:endParaRPr lang="en-US" dirty="0">
              <a:cs typeface="Calibri" panose="020F0502020204030204"/>
            </a:endParaRPr>
          </a:p>
          <a:p>
            <a:pPr marL="0" indent="0">
              <a:buNone/>
            </a:pPr>
            <a:r>
              <a:rPr lang="en-US" dirty="0">
                <a:ea typeface="+mn-lt"/>
                <a:cs typeface="+mn-lt"/>
              </a:rPr>
              <a:t> cytoplasm. It constitutes 45-50 % of body weight and its volume is 30 </a:t>
            </a:r>
            <a:r>
              <a:rPr lang="en-US" dirty="0" err="1">
                <a:ea typeface="+mn-lt"/>
                <a:cs typeface="+mn-lt"/>
              </a:rPr>
              <a:t>lts</a:t>
            </a:r>
            <a:r>
              <a:rPr lang="en-US" dirty="0">
                <a:ea typeface="+mn-lt"/>
                <a:cs typeface="+mn-lt"/>
              </a:rPr>
              <a:t>.</a:t>
            </a:r>
            <a:endParaRPr lang="en-US" dirty="0">
              <a:cs typeface="Calibri" panose="020F0502020204030204"/>
            </a:endParaRPr>
          </a:p>
          <a:p>
            <a:r>
              <a:rPr lang="en-US" dirty="0">
                <a:ea typeface="+mn-lt"/>
                <a:cs typeface="+mn-lt"/>
              </a:rPr>
              <a:t>INTERSTITIAL FLUID: This is the fluid which is present between the cells. This constitutes</a:t>
            </a:r>
            <a:endParaRPr lang="en-US" dirty="0"/>
          </a:p>
          <a:p>
            <a:pPr marL="0" indent="0">
              <a:buNone/>
            </a:pPr>
            <a:r>
              <a:rPr lang="en-US" dirty="0">
                <a:ea typeface="+mn-lt"/>
                <a:cs typeface="+mn-lt"/>
              </a:rPr>
              <a:t>  12-15 % of body weight and its volume is 10 </a:t>
            </a:r>
            <a:r>
              <a:rPr lang="en-US" dirty="0" err="1">
                <a:ea typeface="+mn-lt"/>
                <a:cs typeface="+mn-lt"/>
              </a:rPr>
              <a:t>lts</a:t>
            </a:r>
            <a:r>
              <a:rPr lang="en-US" dirty="0">
                <a:ea typeface="+mn-lt"/>
                <a:cs typeface="+mn-lt"/>
              </a:rPr>
              <a:t>.</a:t>
            </a:r>
            <a:endParaRPr lang="en-US" dirty="0">
              <a:cs typeface="Calibri" panose="020F0502020204030204"/>
            </a:endParaRPr>
          </a:p>
          <a:p>
            <a:r>
              <a:rPr lang="en-US" dirty="0">
                <a:ea typeface="+mn-lt"/>
                <a:cs typeface="+mn-lt"/>
              </a:rPr>
              <a:t>PLASMA (VASCULAR FLUID): This is the fluid which is present within the blood vascular system. This constitutes 4-5 % of body weight and its volume is 3-5 </a:t>
            </a:r>
            <a:r>
              <a:rPr lang="en-US" dirty="0" err="1">
                <a:ea typeface="+mn-lt"/>
                <a:cs typeface="+mn-lt"/>
              </a:rPr>
              <a:t>lts</a:t>
            </a:r>
            <a:r>
              <a:rPr lang="en-US" dirty="0">
                <a:ea typeface="+mn-lt"/>
                <a:cs typeface="+mn-lt"/>
              </a:rPr>
              <a:t>.</a:t>
            </a:r>
            <a:endParaRPr lang="en-US" dirty="0">
              <a:cs typeface="Calibri" panose="020F0502020204030204"/>
            </a:endParaRPr>
          </a:p>
          <a:p>
            <a:r>
              <a:rPr lang="en-US" dirty="0">
                <a:ea typeface="+mn-lt"/>
                <a:cs typeface="+mn-lt"/>
              </a:rPr>
              <a:t>The  fluids  present  in  the  interstitial  and  vascular  compartments  are  collectively</a:t>
            </a:r>
            <a:endParaRPr lang="en-US" dirty="0"/>
          </a:p>
          <a:p>
            <a:pPr marL="0" indent="0">
              <a:buNone/>
            </a:pPr>
            <a:r>
              <a:rPr lang="en-US" dirty="0">
                <a:ea typeface="+mn-lt"/>
                <a:cs typeface="+mn-lt"/>
              </a:rPr>
              <a:t>referred as the EXTRA-CELLULAR FLUID (ECF). It is the concentration of dissolved ions</a:t>
            </a:r>
            <a:endParaRPr lang="en-US" dirty="0">
              <a:cs typeface="Calibri" panose="020F0502020204030204"/>
            </a:endParaRPr>
          </a:p>
          <a:p>
            <a:pPr marL="0" indent="0">
              <a:buNone/>
            </a:pPr>
            <a:r>
              <a:rPr lang="en-US" dirty="0">
                <a:ea typeface="+mn-lt"/>
                <a:cs typeface="+mn-lt"/>
              </a:rPr>
              <a:t>(electrolytes) in each compartment that gives rise to the osmotic pressure that holds the water in appropriate space. Sodium and chloride are the main ions of the extra- cellular space while potassium and phosphate are those of the intra-cellular space</a:t>
            </a:r>
            <a:endParaRPr lang="en-US" dirty="0">
              <a:cs typeface="Calibri"/>
            </a:endParaRPr>
          </a:p>
          <a:p>
            <a:endParaRPr lang="en-IN" dirty="0"/>
          </a:p>
        </p:txBody>
      </p:sp>
    </p:spTree>
    <p:extLst>
      <p:ext uri="{BB962C8B-B14F-4D97-AF65-F5344CB8AC3E}">
        <p14:creationId xmlns:p14="http://schemas.microsoft.com/office/powerpoint/2010/main" val="1675401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48EE91-2C2B-455C-4747-3FCF719ADAB2}"/>
              </a:ext>
            </a:extLst>
          </p:cNvPr>
          <p:cNvSpPr>
            <a:spLocks noGrp="1"/>
          </p:cNvSpPr>
          <p:nvPr>
            <p:ph idx="1"/>
          </p:nvPr>
        </p:nvSpPr>
        <p:spPr>
          <a:xfrm>
            <a:off x="259322" y="708764"/>
            <a:ext cx="9433317" cy="5440471"/>
          </a:xfrm>
        </p:spPr>
        <p:txBody>
          <a:bodyPr>
            <a:normAutofit/>
          </a:bodyPr>
          <a:lstStyle/>
          <a:p>
            <a:r>
              <a:rPr lang="en-US" dirty="0">
                <a:ea typeface="+mn-lt"/>
                <a:cs typeface="+mn-lt"/>
              </a:rPr>
              <a:t>In these body fluids, there are various inorganic and organic compounds. The concentration of these compounds in various compartments has been balanced in such a way that the body cells and tissues are having the same environment.</a:t>
            </a:r>
            <a:endParaRPr lang="en-US" dirty="0">
              <a:cs typeface="Calibri" panose="020F0502020204030204"/>
            </a:endParaRPr>
          </a:p>
          <a:p>
            <a:endParaRPr lang="en-US" dirty="0"/>
          </a:p>
          <a:p>
            <a:r>
              <a:rPr lang="en-US" dirty="0">
                <a:ea typeface="+mn-lt"/>
                <a:cs typeface="+mn-lt"/>
              </a:rPr>
              <a:t>In a healthy person, the electrolyte concentration is maintained constant in the body fluids. If a person undergoes surgery or remains ill or remains under undesirable condition for a long time, the body cannot maintain the concentration of solutes present in various body fluids. Then it is done (balanced) by external administration which is termed as Replacement Therapy. In this type of therapy, various combinations of products such as electrolytes, acids and bases, carbohydrates, proteins, amino acid and blood products are given to patients as per their need.</a:t>
            </a:r>
            <a:endParaRPr lang="en-US" dirty="0"/>
          </a:p>
          <a:p>
            <a:endParaRPr lang="en-US" dirty="0"/>
          </a:p>
          <a:p>
            <a:r>
              <a:rPr lang="en-US" dirty="0">
                <a:ea typeface="+mn-lt"/>
                <a:cs typeface="+mn-lt"/>
              </a:rPr>
              <a:t>The three fluid compartments are demarcated from each other by membranes which are permeable to water and certain inorganic and organic components present in body fluids. These membranes do not permit the transfer of molecules like proteins, but for certain ions like sodium, potassium and magnesium, the membrane shows selective permeability.</a:t>
            </a:r>
            <a:endParaRPr lang="en-US" dirty="0"/>
          </a:p>
          <a:p>
            <a:endParaRPr lang="en-IN" dirty="0"/>
          </a:p>
        </p:txBody>
      </p:sp>
    </p:spTree>
    <p:extLst>
      <p:ext uri="{BB962C8B-B14F-4D97-AF65-F5344CB8AC3E}">
        <p14:creationId xmlns:p14="http://schemas.microsoft.com/office/powerpoint/2010/main" val="116285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1E94E8-7C19-24D9-7D8F-0E8A2042BCC5}"/>
              </a:ext>
            </a:extLst>
          </p:cNvPr>
          <p:cNvSpPr>
            <a:spLocks noGrp="1"/>
          </p:cNvSpPr>
          <p:nvPr>
            <p:ph idx="1"/>
          </p:nvPr>
        </p:nvSpPr>
        <p:spPr>
          <a:xfrm>
            <a:off x="337699" y="653144"/>
            <a:ext cx="10138712" cy="5100836"/>
          </a:xfrm>
        </p:spPr>
        <p:txBody>
          <a:bodyPr>
            <a:normAutofit/>
          </a:bodyPr>
          <a:lstStyle/>
          <a:p>
            <a:r>
              <a:rPr lang="en-US" dirty="0">
                <a:ea typeface="+mn-lt"/>
                <a:cs typeface="+mn-lt"/>
              </a:rPr>
              <a:t>These inorganic ions present in body fluids are either anionic or cationic in nature. The anionic electrolytes include bicarbonate (HCO3-), chloride (Cl-), and sulphate (SO42-), phosphate (PO42-) whereas cationic electrolytes include sodium, potassium, calcium, magnesium tec. The fluids in each compartment are ionically balanced.</a:t>
            </a:r>
            <a:endParaRPr lang="en-US" dirty="0">
              <a:cs typeface="Calibri" panose="020F0502020204030204"/>
            </a:endParaRPr>
          </a:p>
          <a:p>
            <a:pPr marL="0" indent="0">
              <a:buNone/>
            </a:pPr>
            <a:r>
              <a:rPr lang="en-US" dirty="0">
                <a:ea typeface="+mn-lt"/>
                <a:cs typeface="+mn-lt"/>
              </a:rPr>
              <a:t>  Role of some major physiological cations and anions:</a:t>
            </a:r>
            <a:endParaRPr lang="en-US" dirty="0">
              <a:cs typeface="Calibri" panose="020F0502020204030204"/>
            </a:endParaRPr>
          </a:p>
          <a:p>
            <a:r>
              <a:rPr lang="en-US" dirty="0">
                <a:ea typeface="+mn-lt"/>
                <a:cs typeface="+mn-lt"/>
              </a:rPr>
              <a:t>The main elements are calcium, phosphorus, iron, sodium, potassium and chloride. Calcium and phosphorus are constituents of bones and teeth. In the form of hemoglobin, iron is able to convey oxygen and carbon dioxide. Sodium and potassium take part in transmission of nerve impulses and in the contraction of muscles.</a:t>
            </a:r>
          </a:p>
          <a:p>
            <a:pPr marL="0" indent="0">
              <a:buNone/>
            </a:pPr>
            <a:r>
              <a:rPr lang="en-US" dirty="0">
                <a:ea typeface="+mn-lt"/>
                <a:cs typeface="+mn-lt"/>
              </a:rPr>
              <a:t>Thus, important functions of electrolytes in general, are as follows:</a:t>
            </a:r>
            <a:endParaRPr lang="en-US" dirty="0">
              <a:cs typeface="Calibri" panose="020F0502020204030204"/>
            </a:endParaRPr>
          </a:p>
          <a:p>
            <a:r>
              <a:rPr lang="en-US" dirty="0">
                <a:ea typeface="+mn-lt"/>
                <a:cs typeface="+mn-lt"/>
              </a:rPr>
              <a:t> To control osmosis of water between body compartments. </a:t>
            </a:r>
            <a:endParaRPr lang="en-US" dirty="0"/>
          </a:p>
          <a:p>
            <a:r>
              <a:rPr lang="en-US" dirty="0">
                <a:ea typeface="+mn-lt"/>
                <a:cs typeface="+mn-lt"/>
              </a:rPr>
              <a:t>To maintain the acid-base balance needed for normal cellular activities. </a:t>
            </a:r>
            <a:endParaRPr lang="en-US" dirty="0"/>
          </a:p>
          <a:p>
            <a:r>
              <a:rPr lang="en-US" dirty="0">
                <a:ea typeface="+mn-lt"/>
                <a:cs typeface="+mn-lt"/>
              </a:rPr>
              <a:t>To generate action potentials and control of secretion of some hormones and neurotransmitters </a:t>
            </a:r>
            <a:endParaRPr lang="en-US" dirty="0"/>
          </a:p>
          <a:p>
            <a:endParaRPr lang="en-IN" dirty="0"/>
          </a:p>
        </p:txBody>
      </p:sp>
    </p:spTree>
    <p:extLst>
      <p:ext uri="{BB962C8B-B14F-4D97-AF65-F5344CB8AC3E}">
        <p14:creationId xmlns:p14="http://schemas.microsoft.com/office/powerpoint/2010/main" val="304342922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TotalTime>
  <Words>953</Words>
  <Application>Microsoft Office PowerPoint</Application>
  <PresentationFormat>Widescreen</PresentationFormat>
  <Paragraphs>43</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1</cp:revision>
  <dcterms:created xsi:type="dcterms:W3CDTF">2022-06-08T07:47:02Z</dcterms:created>
  <dcterms:modified xsi:type="dcterms:W3CDTF">2022-06-08T07:50:24Z</dcterms:modified>
</cp:coreProperties>
</file>