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36420D85-46BF-493A-BC4F-125FEE18F045}"/>
    <pc:docChg chg="custSel addSld delSld modSld">
      <pc:chgData name="AlekyA Reddy" userId="d188a01749e1e24c" providerId="LiveId" clId="{36420D85-46BF-493A-BC4F-125FEE18F045}" dt="2022-06-08T05:33:50.291" v="77" actId="478"/>
      <pc:docMkLst>
        <pc:docMk/>
      </pc:docMkLst>
      <pc:sldChg chg="new del">
        <pc:chgData name="AlekyA Reddy" userId="d188a01749e1e24c" providerId="LiveId" clId="{36420D85-46BF-493A-BC4F-125FEE18F045}" dt="2022-06-08T05:32:02.887" v="36" actId="47"/>
        <pc:sldMkLst>
          <pc:docMk/>
          <pc:sldMk cId="3449980688" sldId="256"/>
        </pc:sldMkLst>
      </pc:sldChg>
      <pc:sldChg chg="addSp delSp modSp new mod">
        <pc:chgData name="AlekyA Reddy" userId="d188a01749e1e24c" providerId="LiveId" clId="{36420D85-46BF-493A-BC4F-125FEE18F045}" dt="2022-06-08T05:32:29.112" v="58" actId="14100"/>
        <pc:sldMkLst>
          <pc:docMk/>
          <pc:sldMk cId="1270324125" sldId="257"/>
        </pc:sldMkLst>
        <pc:spChg chg="del">
          <ac:chgData name="AlekyA Reddy" userId="d188a01749e1e24c" providerId="LiveId" clId="{36420D85-46BF-493A-BC4F-125FEE18F045}" dt="2022-06-08T05:28:41.278" v="2"/>
          <ac:spMkLst>
            <pc:docMk/>
            <pc:sldMk cId="1270324125" sldId="257"/>
            <ac:spMk id="2" creationId="{4C431F65-0256-F0ED-4C79-B8A183DDF103}"/>
          </ac:spMkLst>
        </pc:spChg>
        <pc:spChg chg="mod">
          <ac:chgData name="AlekyA Reddy" userId="d188a01749e1e24c" providerId="LiveId" clId="{36420D85-46BF-493A-BC4F-125FEE18F045}" dt="2022-06-08T05:32:29.112" v="58" actId="14100"/>
          <ac:spMkLst>
            <pc:docMk/>
            <pc:sldMk cId="1270324125" sldId="257"/>
            <ac:spMk id="3" creationId="{69292F5B-F0E0-D9CA-2E41-3762697906D5}"/>
          </ac:spMkLst>
        </pc:spChg>
        <pc:spChg chg="add mod">
          <ac:chgData name="AlekyA Reddy" userId="d188a01749e1e24c" providerId="LiveId" clId="{36420D85-46BF-493A-BC4F-125FEE18F045}" dt="2022-06-08T05:32:19.660" v="52" actId="20577"/>
          <ac:spMkLst>
            <pc:docMk/>
            <pc:sldMk cId="1270324125" sldId="257"/>
            <ac:spMk id="4" creationId="{1CB1139C-E03A-5A3C-6FDD-C63D7379486A}"/>
          </ac:spMkLst>
        </pc:spChg>
      </pc:sldChg>
      <pc:sldChg chg="modSp new mod">
        <pc:chgData name="AlekyA Reddy" userId="d188a01749e1e24c" providerId="LiveId" clId="{36420D85-46BF-493A-BC4F-125FEE18F045}" dt="2022-06-08T05:32:06.067" v="40" actId="27636"/>
        <pc:sldMkLst>
          <pc:docMk/>
          <pc:sldMk cId="1347945301" sldId="258"/>
        </pc:sldMkLst>
        <pc:spChg chg="mod">
          <ac:chgData name="AlekyA Reddy" userId="d188a01749e1e24c" providerId="LiveId" clId="{36420D85-46BF-493A-BC4F-125FEE18F045}" dt="2022-06-08T05:32:05.926" v="37"/>
          <ac:spMkLst>
            <pc:docMk/>
            <pc:sldMk cId="1347945301" sldId="258"/>
            <ac:spMk id="2" creationId="{A96CA979-B92A-AD68-0F1C-C3333944EDBD}"/>
          </ac:spMkLst>
        </pc:spChg>
        <pc:spChg chg="mod">
          <ac:chgData name="AlekyA Reddy" userId="d188a01749e1e24c" providerId="LiveId" clId="{36420D85-46BF-493A-BC4F-125FEE18F045}" dt="2022-06-08T05:32:06.067" v="40" actId="27636"/>
          <ac:spMkLst>
            <pc:docMk/>
            <pc:sldMk cId="1347945301" sldId="258"/>
            <ac:spMk id="3" creationId="{5A0D103C-A27F-F813-C621-9DD028E20FB2}"/>
          </ac:spMkLst>
        </pc:spChg>
      </pc:sldChg>
      <pc:sldChg chg="modSp new mod">
        <pc:chgData name="AlekyA Reddy" userId="d188a01749e1e24c" providerId="LiveId" clId="{36420D85-46BF-493A-BC4F-125FEE18F045}" dt="2022-06-08T05:32:52.860" v="61" actId="14100"/>
        <pc:sldMkLst>
          <pc:docMk/>
          <pc:sldMk cId="2494552756" sldId="259"/>
        </pc:sldMkLst>
        <pc:spChg chg="mod">
          <ac:chgData name="AlekyA Reddy" userId="d188a01749e1e24c" providerId="LiveId" clId="{36420D85-46BF-493A-BC4F-125FEE18F045}" dt="2022-06-08T05:32:05.926" v="37"/>
          <ac:spMkLst>
            <pc:docMk/>
            <pc:sldMk cId="2494552756" sldId="259"/>
            <ac:spMk id="2" creationId="{CEB9AD08-0873-E4B9-D83D-CA9D2F3F6615}"/>
          </ac:spMkLst>
        </pc:spChg>
        <pc:spChg chg="mod">
          <ac:chgData name="AlekyA Reddy" userId="d188a01749e1e24c" providerId="LiveId" clId="{36420D85-46BF-493A-BC4F-125FEE18F045}" dt="2022-06-08T05:32:52.860" v="61" actId="14100"/>
          <ac:spMkLst>
            <pc:docMk/>
            <pc:sldMk cId="2494552756" sldId="259"/>
            <ac:spMk id="3" creationId="{0C9D1C31-A071-4135-98C8-971B722ADC7E}"/>
          </ac:spMkLst>
        </pc:spChg>
      </pc:sldChg>
      <pc:sldChg chg="modSp new mod">
        <pc:chgData name="AlekyA Reddy" userId="d188a01749e1e24c" providerId="LiveId" clId="{36420D85-46BF-493A-BC4F-125FEE18F045}" dt="2022-06-08T05:32:58.831" v="64" actId="27636"/>
        <pc:sldMkLst>
          <pc:docMk/>
          <pc:sldMk cId="2594469330" sldId="260"/>
        </pc:sldMkLst>
        <pc:spChg chg="mod">
          <ac:chgData name="AlekyA Reddy" userId="d188a01749e1e24c" providerId="LiveId" clId="{36420D85-46BF-493A-BC4F-125FEE18F045}" dt="2022-06-08T05:32:05.926" v="37"/>
          <ac:spMkLst>
            <pc:docMk/>
            <pc:sldMk cId="2594469330" sldId="260"/>
            <ac:spMk id="2" creationId="{3880FF19-4465-61CB-8AC1-DB6364B52EAE}"/>
          </ac:spMkLst>
        </pc:spChg>
        <pc:spChg chg="mod">
          <ac:chgData name="AlekyA Reddy" userId="d188a01749e1e24c" providerId="LiveId" clId="{36420D85-46BF-493A-BC4F-125FEE18F045}" dt="2022-06-08T05:32:58.831" v="64" actId="27636"/>
          <ac:spMkLst>
            <pc:docMk/>
            <pc:sldMk cId="2594469330" sldId="260"/>
            <ac:spMk id="3" creationId="{124F5595-1850-73EF-DF50-85E544D7AEE3}"/>
          </ac:spMkLst>
        </pc:spChg>
      </pc:sldChg>
      <pc:sldChg chg="modSp new mod">
        <pc:chgData name="AlekyA Reddy" userId="d188a01749e1e24c" providerId="LiveId" clId="{36420D85-46BF-493A-BC4F-125FEE18F045}" dt="2022-06-08T05:33:05.255" v="66" actId="14100"/>
        <pc:sldMkLst>
          <pc:docMk/>
          <pc:sldMk cId="2843752317" sldId="261"/>
        </pc:sldMkLst>
        <pc:spChg chg="mod">
          <ac:chgData name="AlekyA Reddy" userId="d188a01749e1e24c" providerId="LiveId" clId="{36420D85-46BF-493A-BC4F-125FEE18F045}" dt="2022-06-08T05:32:05.926" v="37"/>
          <ac:spMkLst>
            <pc:docMk/>
            <pc:sldMk cId="2843752317" sldId="261"/>
            <ac:spMk id="2" creationId="{ED054D6A-13D9-A484-E250-D146ECE39237}"/>
          </ac:spMkLst>
        </pc:spChg>
        <pc:spChg chg="mod">
          <ac:chgData name="AlekyA Reddy" userId="d188a01749e1e24c" providerId="LiveId" clId="{36420D85-46BF-493A-BC4F-125FEE18F045}" dt="2022-06-08T05:33:05.255" v="66" actId="14100"/>
          <ac:spMkLst>
            <pc:docMk/>
            <pc:sldMk cId="2843752317" sldId="261"/>
            <ac:spMk id="3" creationId="{95624DE7-E043-5850-B380-4209BA69B23F}"/>
          </ac:spMkLst>
        </pc:spChg>
      </pc:sldChg>
      <pc:sldChg chg="modSp new mod">
        <pc:chgData name="AlekyA Reddy" userId="d188a01749e1e24c" providerId="LiveId" clId="{36420D85-46BF-493A-BC4F-125FEE18F045}" dt="2022-06-08T05:33:16.219" v="68" actId="14100"/>
        <pc:sldMkLst>
          <pc:docMk/>
          <pc:sldMk cId="679367544" sldId="262"/>
        </pc:sldMkLst>
        <pc:spChg chg="mod">
          <ac:chgData name="AlekyA Reddy" userId="d188a01749e1e24c" providerId="LiveId" clId="{36420D85-46BF-493A-BC4F-125FEE18F045}" dt="2022-06-08T05:32:05.926" v="37"/>
          <ac:spMkLst>
            <pc:docMk/>
            <pc:sldMk cId="679367544" sldId="262"/>
            <ac:spMk id="2" creationId="{F1C3C609-055B-22EC-E337-DEBA7F5CA086}"/>
          </ac:spMkLst>
        </pc:spChg>
        <pc:spChg chg="mod">
          <ac:chgData name="AlekyA Reddy" userId="d188a01749e1e24c" providerId="LiveId" clId="{36420D85-46BF-493A-BC4F-125FEE18F045}" dt="2022-06-08T05:33:16.219" v="68" actId="14100"/>
          <ac:spMkLst>
            <pc:docMk/>
            <pc:sldMk cId="679367544" sldId="262"/>
            <ac:spMk id="3" creationId="{B736A4AD-C449-6D0E-906D-DC5AAC95F7DA}"/>
          </ac:spMkLst>
        </pc:spChg>
      </pc:sldChg>
      <pc:sldChg chg="modSp new mod">
        <pc:chgData name="AlekyA Reddy" userId="d188a01749e1e24c" providerId="LiveId" clId="{36420D85-46BF-493A-BC4F-125FEE18F045}" dt="2022-06-08T05:32:05.926" v="37"/>
        <pc:sldMkLst>
          <pc:docMk/>
          <pc:sldMk cId="2506945621" sldId="263"/>
        </pc:sldMkLst>
        <pc:spChg chg="mod">
          <ac:chgData name="AlekyA Reddy" userId="d188a01749e1e24c" providerId="LiveId" clId="{36420D85-46BF-493A-BC4F-125FEE18F045}" dt="2022-06-08T05:32:05.926" v="37"/>
          <ac:spMkLst>
            <pc:docMk/>
            <pc:sldMk cId="2506945621" sldId="263"/>
            <ac:spMk id="2" creationId="{5096AA17-8146-F564-0010-BE361632D328}"/>
          </ac:spMkLst>
        </pc:spChg>
        <pc:spChg chg="mod">
          <ac:chgData name="AlekyA Reddy" userId="d188a01749e1e24c" providerId="LiveId" clId="{36420D85-46BF-493A-BC4F-125FEE18F045}" dt="2022-06-08T05:32:05.926" v="37"/>
          <ac:spMkLst>
            <pc:docMk/>
            <pc:sldMk cId="2506945621" sldId="263"/>
            <ac:spMk id="3" creationId="{5B136A50-63A4-E72D-2778-CEEEC0CA59D1}"/>
          </ac:spMkLst>
        </pc:spChg>
      </pc:sldChg>
      <pc:sldChg chg="delSp modSp new mod">
        <pc:chgData name="AlekyA Reddy" userId="d188a01749e1e24c" providerId="LiveId" clId="{36420D85-46BF-493A-BC4F-125FEE18F045}" dt="2022-06-08T05:33:37.358" v="73" actId="478"/>
        <pc:sldMkLst>
          <pc:docMk/>
          <pc:sldMk cId="520816676" sldId="264"/>
        </pc:sldMkLst>
        <pc:spChg chg="del mod">
          <ac:chgData name="AlekyA Reddy" userId="d188a01749e1e24c" providerId="LiveId" clId="{36420D85-46BF-493A-BC4F-125FEE18F045}" dt="2022-06-08T05:33:37.358" v="73" actId="478"/>
          <ac:spMkLst>
            <pc:docMk/>
            <pc:sldMk cId="520816676" sldId="264"/>
            <ac:spMk id="2" creationId="{9741C4C3-A72D-C24B-A0DC-F3D658295C31}"/>
          </ac:spMkLst>
        </pc:spChg>
        <pc:spChg chg="mod">
          <ac:chgData name="AlekyA Reddy" userId="d188a01749e1e24c" providerId="LiveId" clId="{36420D85-46BF-493A-BC4F-125FEE18F045}" dt="2022-06-08T05:33:35.166" v="72" actId="14100"/>
          <ac:spMkLst>
            <pc:docMk/>
            <pc:sldMk cId="520816676" sldId="264"/>
            <ac:spMk id="3" creationId="{5612603E-603E-3EA5-3E0C-90AA352F53ED}"/>
          </ac:spMkLst>
        </pc:spChg>
      </pc:sldChg>
      <pc:sldChg chg="delSp modSp new mod">
        <pc:chgData name="AlekyA Reddy" userId="d188a01749e1e24c" providerId="LiveId" clId="{36420D85-46BF-493A-BC4F-125FEE18F045}" dt="2022-06-08T05:33:46.214" v="76" actId="478"/>
        <pc:sldMkLst>
          <pc:docMk/>
          <pc:sldMk cId="848838965" sldId="265"/>
        </pc:sldMkLst>
        <pc:spChg chg="del mod">
          <ac:chgData name="AlekyA Reddy" userId="d188a01749e1e24c" providerId="LiveId" clId="{36420D85-46BF-493A-BC4F-125FEE18F045}" dt="2022-06-08T05:33:46.214" v="76" actId="478"/>
          <ac:spMkLst>
            <pc:docMk/>
            <pc:sldMk cId="848838965" sldId="265"/>
            <ac:spMk id="2" creationId="{B27DC174-CD64-9281-AEE3-283205A078BF}"/>
          </ac:spMkLst>
        </pc:spChg>
        <pc:spChg chg="mod">
          <ac:chgData name="AlekyA Reddy" userId="d188a01749e1e24c" providerId="LiveId" clId="{36420D85-46BF-493A-BC4F-125FEE18F045}" dt="2022-06-08T05:33:44.126" v="75" actId="14100"/>
          <ac:spMkLst>
            <pc:docMk/>
            <pc:sldMk cId="848838965" sldId="265"/>
            <ac:spMk id="3" creationId="{5F711C4E-331C-8E41-94EC-ECE38F41F7C2}"/>
          </ac:spMkLst>
        </pc:spChg>
      </pc:sldChg>
      <pc:sldChg chg="modSp new del">
        <pc:chgData name="AlekyA Reddy" userId="d188a01749e1e24c" providerId="LiveId" clId="{36420D85-46BF-493A-BC4F-125FEE18F045}" dt="2022-06-08T05:33:28.312" v="69" actId="47"/>
        <pc:sldMkLst>
          <pc:docMk/>
          <pc:sldMk cId="747745534" sldId="266"/>
        </pc:sldMkLst>
        <pc:spChg chg="mod">
          <ac:chgData name="AlekyA Reddy" userId="d188a01749e1e24c" providerId="LiveId" clId="{36420D85-46BF-493A-BC4F-125FEE18F045}" dt="2022-06-08T05:32:05.926" v="37"/>
          <ac:spMkLst>
            <pc:docMk/>
            <pc:sldMk cId="747745534" sldId="266"/>
            <ac:spMk id="2" creationId="{1971190C-383C-799B-EC14-66A0B9F03CB7}"/>
          </ac:spMkLst>
        </pc:spChg>
        <pc:spChg chg="mod">
          <ac:chgData name="AlekyA Reddy" userId="d188a01749e1e24c" providerId="LiveId" clId="{36420D85-46BF-493A-BC4F-125FEE18F045}" dt="2022-06-08T05:32:05.926" v="37"/>
          <ac:spMkLst>
            <pc:docMk/>
            <pc:sldMk cId="747745534" sldId="266"/>
            <ac:spMk id="3" creationId="{AD411BEE-DCB6-CF2C-7FB5-43A0115D5C53}"/>
          </ac:spMkLst>
        </pc:spChg>
      </pc:sldChg>
      <pc:sldChg chg="delSp modSp new mod">
        <pc:chgData name="AlekyA Reddy" userId="d188a01749e1e24c" providerId="LiveId" clId="{36420D85-46BF-493A-BC4F-125FEE18F045}" dt="2022-06-08T05:33:50.291" v="77" actId="478"/>
        <pc:sldMkLst>
          <pc:docMk/>
          <pc:sldMk cId="1197902416" sldId="267"/>
        </pc:sldMkLst>
        <pc:spChg chg="del mod">
          <ac:chgData name="AlekyA Reddy" userId="d188a01749e1e24c" providerId="LiveId" clId="{36420D85-46BF-493A-BC4F-125FEE18F045}" dt="2022-06-08T05:33:50.291" v="77" actId="478"/>
          <ac:spMkLst>
            <pc:docMk/>
            <pc:sldMk cId="1197902416" sldId="267"/>
            <ac:spMk id="2" creationId="{35B8490A-F6EE-2365-42F0-11AE70A9C477}"/>
          </ac:spMkLst>
        </pc:spChg>
        <pc:spChg chg="mod">
          <ac:chgData name="AlekyA Reddy" userId="d188a01749e1e24c" providerId="LiveId" clId="{36420D85-46BF-493A-BC4F-125FEE18F045}" dt="2022-06-08T05:32:06.096" v="43" actId="27636"/>
          <ac:spMkLst>
            <pc:docMk/>
            <pc:sldMk cId="1197902416" sldId="267"/>
            <ac:spMk id="3" creationId="{6F0F4E1E-C275-11D5-9C1C-4552D190F201}"/>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2135286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2632144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365881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BADE5A-2AD4-401A-8C3D-8BA7BDBF17D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677103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BADE5A-2AD4-401A-8C3D-8BA7BDBF17D1}"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497450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BADE5A-2AD4-401A-8C3D-8BA7BDBF17D1}"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4126845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ADE5A-2AD4-401A-8C3D-8BA7BDBF17D1}"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55553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BADE5A-2AD4-401A-8C3D-8BA7BDBF17D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64681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BADE5A-2AD4-401A-8C3D-8BA7BDBF17D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902313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BADE5A-2AD4-401A-8C3D-8BA7BDBF17D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741211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733199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1875265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2795612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BADE5A-2AD4-401A-8C3D-8BA7BDBF17D1}"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3104807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BADE5A-2AD4-401A-8C3D-8BA7BDBF17D1}"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1051257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1963670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2BADE5A-2AD4-401A-8C3D-8BA7BDBF17D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D518C74-9EC1-4F5F-986A-107308AB55A2}" type="slidenum">
              <a:rPr lang="en-IN" smtClean="0"/>
              <a:t>‹#›</a:t>
            </a:fld>
            <a:endParaRPr lang="en-IN"/>
          </a:p>
        </p:txBody>
      </p:sp>
    </p:spTree>
    <p:extLst>
      <p:ext uri="{BB962C8B-B14F-4D97-AF65-F5344CB8AC3E}">
        <p14:creationId xmlns:p14="http://schemas.microsoft.com/office/powerpoint/2010/main" val="57074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2BADE5A-2AD4-401A-8C3D-8BA7BDBF17D1}"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D518C74-9EC1-4F5F-986A-107308AB55A2}" type="slidenum">
              <a:rPr lang="en-IN" smtClean="0"/>
              <a:t>‹#›</a:t>
            </a:fld>
            <a:endParaRPr lang="en-IN"/>
          </a:p>
        </p:txBody>
      </p:sp>
    </p:spTree>
    <p:extLst>
      <p:ext uri="{BB962C8B-B14F-4D97-AF65-F5344CB8AC3E}">
        <p14:creationId xmlns:p14="http://schemas.microsoft.com/office/powerpoint/2010/main" val="3424190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B1139C-E03A-5A3C-6FDD-C63D7379486A}"/>
              </a:ext>
            </a:extLst>
          </p:cNvPr>
          <p:cNvSpPr>
            <a:spLocks noGrp="1"/>
          </p:cNvSpPr>
          <p:nvPr>
            <p:ph type="title"/>
          </p:nvPr>
        </p:nvSpPr>
        <p:spPr/>
        <p:txBody>
          <a:bodyPr>
            <a:normAutofit fontScale="90000"/>
          </a:bodyPr>
          <a:lstStyle/>
          <a:p>
            <a:r>
              <a:rPr lang="en-US" b="1" dirty="0"/>
              <a:t>LESSON 2</a:t>
            </a:r>
            <a:br>
              <a:rPr lang="en-US" b="1" dirty="0"/>
            </a:br>
            <a:r>
              <a:rPr lang="en-US" b="1" dirty="0"/>
              <a:t>THE INTERNATIONAL PHARMACOPOEIA</a:t>
            </a:r>
            <a:br>
              <a:rPr lang="en-US" dirty="0"/>
            </a:br>
            <a:endParaRPr lang="en-US" dirty="0"/>
          </a:p>
        </p:txBody>
      </p:sp>
      <p:sp>
        <p:nvSpPr>
          <p:cNvPr id="3" name="Content Placeholder 2">
            <a:extLst>
              <a:ext uri="{FF2B5EF4-FFF2-40B4-BE49-F238E27FC236}">
                <a16:creationId xmlns:a16="http://schemas.microsoft.com/office/drawing/2014/main" id="{69292F5B-F0E0-D9CA-2E41-3762697906D5}"/>
              </a:ext>
            </a:extLst>
          </p:cNvPr>
          <p:cNvSpPr>
            <a:spLocks noGrp="1"/>
          </p:cNvSpPr>
          <p:nvPr>
            <p:ph idx="1"/>
          </p:nvPr>
        </p:nvSpPr>
        <p:spPr>
          <a:xfrm>
            <a:off x="271463" y="2157413"/>
            <a:ext cx="11387137" cy="4843462"/>
          </a:xfrm>
        </p:spPr>
        <p:txBody>
          <a:bodyPr>
            <a:normAutofit fontScale="55000" lnSpcReduction="20000"/>
          </a:bodyPr>
          <a:lstStyle/>
          <a:p>
            <a:r>
              <a:rPr lang="en-US" sz="2800" dirty="0">
                <a:latin typeface="Times New Roman"/>
                <a:cs typeface="Times New Roman"/>
              </a:rPr>
              <a:t>THE INTERNATIONAL PHARMACOPOEIA </a:t>
            </a:r>
          </a:p>
          <a:p>
            <a:pPr hangingPunct="0"/>
            <a:r>
              <a:rPr lang="en-US" sz="2800" dirty="0">
                <a:latin typeface="Times New Roman"/>
                <a:cs typeface="Times New Roman"/>
              </a:rPr>
              <a:t>The International Pharmacopoeia is published by the World Health Organization and is particularly used in developing countries. The object of this is to </a:t>
            </a:r>
            <a:r>
              <a:rPr lang="en-US" sz="2800" baseline="-25000" dirty="0">
                <a:latin typeface="Times New Roman"/>
                <a:cs typeface="Times New Roman"/>
              </a:rPr>
              <a:t>provide a </a:t>
            </a:r>
            <a:r>
              <a:rPr lang="en-US" sz="2800" baseline="-25000" dirty="0" err="1">
                <a:latin typeface="Times New Roman"/>
                <a:cs typeface="Times New Roman"/>
              </a:rPr>
              <a:t>unifom</a:t>
            </a:r>
            <a:r>
              <a:rPr lang="en-US" sz="2800" baseline="-25000" dirty="0">
                <a:latin typeface="Times New Roman"/>
                <a:cs typeface="Times New Roman"/>
              </a:rPr>
              <a:t> list</a:t>
            </a:r>
            <a:r>
              <a:rPr lang="en-US" sz="2800" dirty="0">
                <a:latin typeface="Times New Roman"/>
                <a:cs typeface="Times New Roman"/>
              </a:rPr>
              <a:t> which would avoid the confusion caused by different national standards ,strengths and names. </a:t>
            </a:r>
            <a:endParaRPr lang="en-US" sz="2800" dirty="0">
              <a:latin typeface="Times New Roman" pitchFamily="18" charset="0"/>
              <a:cs typeface="Times New Roman" pitchFamily="18" charset="0"/>
            </a:endParaRPr>
          </a:p>
          <a:p>
            <a:pPr hangingPunct="0"/>
            <a:r>
              <a:rPr lang="en-US" sz="2800" baseline="-25000" dirty="0">
                <a:latin typeface="Times New Roman"/>
                <a:cs typeface="Times New Roman"/>
              </a:rPr>
              <a:t>Published by:  </a:t>
            </a:r>
            <a:r>
              <a:rPr lang="en-US" sz="2800" dirty="0">
                <a:latin typeface="Times New Roman"/>
                <a:cs typeface="Times New Roman"/>
              </a:rPr>
              <a:t>World Health Organization</a:t>
            </a:r>
          </a:p>
          <a:p>
            <a:pPr hangingPunct="0"/>
            <a:r>
              <a:rPr lang="en-US" sz="2800" i="1" dirty="0">
                <a:latin typeface="Times New Roman"/>
                <a:cs typeface="Times New Roman"/>
              </a:rPr>
              <a:t>Prepared by: </a:t>
            </a:r>
            <a:r>
              <a:rPr lang="en-US" sz="2800" dirty="0">
                <a:latin typeface="Times New Roman"/>
                <a:cs typeface="Times New Roman"/>
              </a:rPr>
              <a:t>WHO Expert Advisory Panel on the International</a:t>
            </a:r>
            <a:r>
              <a:rPr lang="en-US" sz="2800" i="1" dirty="0">
                <a:latin typeface="Times New Roman"/>
                <a:cs typeface="Times New Roman"/>
              </a:rPr>
              <a:t> </a:t>
            </a:r>
            <a:r>
              <a:rPr lang="en-US" sz="2800" dirty="0">
                <a:latin typeface="Times New Roman"/>
                <a:cs typeface="Times New Roman"/>
              </a:rPr>
              <a:t>Pharmacopoeia and Pharmaceutical Preparations.</a:t>
            </a:r>
          </a:p>
          <a:p>
            <a:r>
              <a:rPr lang="en-US" sz="2800" dirty="0">
                <a:latin typeface="Times New Roman"/>
                <a:cs typeface="Times New Roman"/>
              </a:rPr>
              <a:t>1951  The first edition was published</a:t>
            </a:r>
          </a:p>
          <a:p>
            <a:pPr hangingPunct="0"/>
            <a:r>
              <a:rPr lang="en-US" sz="2800" dirty="0">
                <a:latin typeface="Times New Roman"/>
                <a:cs typeface="Times New Roman"/>
              </a:rPr>
              <a:t>1967 The second edition was published as </a:t>
            </a:r>
            <a:r>
              <a:rPr lang="en-US" sz="2800" i="1" dirty="0">
                <a:latin typeface="Times New Roman"/>
                <a:cs typeface="Times New Roman"/>
              </a:rPr>
              <a:t>Specification for the Quality Control of</a:t>
            </a:r>
            <a:r>
              <a:rPr lang="en-US" sz="2800" dirty="0">
                <a:latin typeface="Times New Roman"/>
                <a:cs typeface="Times New Roman"/>
              </a:rPr>
              <a:t> </a:t>
            </a:r>
            <a:r>
              <a:rPr lang="en-US" sz="2800" i="1" dirty="0">
                <a:latin typeface="Times New Roman"/>
                <a:cs typeface="Times New Roman"/>
              </a:rPr>
              <a:t>Pharmaceutical Preparations</a:t>
            </a:r>
            <a:endParaRPr lang="en-US" sz="2800" dirty="0">
              <a:latin typeface="Times New Roman"/>
              <a:cs typeface="Times New Roman"/>
            </a:endParaRPr>
          </a:p>
          <a:p>
            <a:pPr hangingPunct="0"/>
            <a:r>
              <a:rPr lang="en-US" sz="2800" dirty="0">
                <a:latin typeface="Times New Roman"/>
                <a:cs typeface="Times New Roman"/>
              </a:rPr>
              <a:t>Second Edition includes New analytical techniques involving infrared spectroscopy, chromatography (column, paper and thin-layer), non-aqueous titration, and radioactivity.</a:t>
            </a:r>
          </a:p>
          <a:p>
            <a:r>
              <a:rPr lang="en-US" sz="2800" dirty="0">
                <a:latin typeface="Times New Roman"/>
                <a:cs typeface="Times New Roman"/>
              </a:rPr>
              <a:t>162 new pharmaceutical preparations were added.</a:t>
            </a:r>
          </a:p>
          <a:p>
            <a:r>
              <a:rPr lang="en-US" sz="2800" dirty="0">
                <a:latin typeface="Times New Roman"/>
                <a:cs typeface="Times New Roman"/>
              </a:rPr>
              <a:t>114 monographs present in the first edition were deleted.</a:t>
            </a:r>
          </a:p>
          <a:p>
            <a:r>
              <a:rPr lang="en-US" sz="2800" dirty="0">
                <a:latin typeface="Times New Roman"/>
                <a:cs typeface="Times New Roman"/>
              </a:rPr>
              <a:t>1975  The third edition was published </a:t>
            </a:r>
          </a:p>
          <a:p>
            <a:r>
              <a:rPr lang="en-US" sz="2800" dirty="0">
                <a:latin typeface="Times New Roman"/>
                <a:cs typeface="Times New Roman"/>
              </a:rPr>
              <a:t>2006	The fourth edition was published</a:t>
            </a:r>
          </a:p>
          <a:p>
            <a:r>
              <a:rPr lang="en-US" sz="2800" dirty="0">
                <a:latin typeface="Times New Roman"/>
                <a:cs typeface="Times New Roman"/>
              </a:rPr>
              <a:t>2015	The fifth edition was published</a:t>
            </a:r>
          </a:p>
          <a:p>
            <a:r>
              <a:rPr lang="en-US" sz="2800" dirty="0">
                <a:latin typeface="Times New Roman"/>
                <a:cs typeface="Times New Roman"/>
              </a:rPr>
              <a:t>2016	The sixth edition was published</a:t>
            </a:r>
          </a:p>
          <a:p>
            <a:endParaRPr lang="en-US" dirty="0"/>
          </a:p>
          <a:p>
            <a:endParaRPr lang="en-IN" dirty="0"/>
          </a:p>
        </p:txBody>
      </p:sp>
    </p:spTree>
    <p:extLst>
      <p:ext uri="{BB962C8B-B14F-4D97-AF65-F5344CB8AC3E}">
        <p14:creationId xmlns:p14="http://schemas.microsoft.com/office/powerpoint/2010/main" val="127032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A979-B92A-AD68-0F1C-C3333944EDBD}"/>
              </a:ext>
            </a:extLst>
          </p:cNvPr>
          <p:cNvSpPr>
            <a:spLocks noGrp="1"/>
          </p:cNvSpPr>
          <p:nvPr>
            <p:ph type="title"/>
          </p:nvPr>
        </p:nvSpPr>
        <p:spPr/>
        <p:txBody>
          <a:bodyPr/>
          <a:lstStyle/>
          <a:p>
            <a:r>
              <a:rPr lang="en-US" b="1" dirty="0"/>
              <a:t>THE BRITISH PHARMACOPOEIA (BP)</a:t>
            </a:r>
            <a:br>
              <a:rPr lang="en-US" dirty="0"/>
            </a:br>
            <a:endParaRPr lang="en-IN" dirty="0"/>
          </a:p>
        </p:txBody>
      </p:sp>
      <p:sp>
        <p:nvSpPr>
          <p:cNvPr id="3" name="Content Placeholder 2">
            <a:extLst>
              <a:ext uri="{FF2B5EF4-FFF2-40B4-BE49-F238E27FC236}">
                <a16:creationId xmlns:a16="http://schemas.microsoft.com/office/drawing/2014/main" id="{5A0D103C-A27F-F813-C621-9DD028E20FB2}"/>
              </a:ext>
            </a:extLst>
          </p:cNvPr>
          <p:cNvSpPr>
            <a:spLocks noGrp="1"/>
          </p:cNvSpPr>
          <p:nvPr>
            <p:ph idx="1"/>
          </p:nvPr>
        </p:nvSpPr>
        <p:spPr/>
        <p:txBody>
          <a:bodyPr>
            <a:normAutofit/>
          </a:bodyPr>
          <a:lstStyle/>
          <a:p>
            <a:r>
              <a:rPr lang="en-US" dirty="0">
                <a:latin typeface="Times New Roman"/>
                <a:cs typeface="Times New Roman"/>
              </a:rPr>
              <a:t>1864: First edition of BP includes two parts material medica and preparation of Compounds</a:t>
            </a:r>
          </a:p>
          <a:p>
            <a:r>
              <a:rPr lang="en-US" dirty="0">
                <a:latin typeface="Times New Roman"/>
                <a:cs typeface="Times New Roman"/>
              </a:rPr>
              <a:t>1867 :The second edition of BP was published</a:t>
            </a:r>
          </a:p>
          <a:p>
            <a:r>
              <a:rPr lang="en-US" dirty="0">
                <a:latin typeface="Times New Roman"/>
                <a:cs typeface="Times New Roman"/>
              </a:rPr>
              <a:t>1953:The eighth edition of BP was published where titles were in English instead of Latin</a:t>
            </a:r>
          </a:p>
          <a:p>
            <a:r>
              <a:rPr lang="en-US" dirty="0">
                <a:latin typeface="Times New Roman"/>
                <a:cs typeface="Times New Roman"/>
              </a:rPr>
              <a:t>Then started publishing annually</a:t>
            </a:r>
          </a:p>
          <a:p>
            <a:r>
              <a:rPr lang="en-US" dirty="0">
                <a:latin typeface="Times New Roman"/>
                <a:cs typeface="Times New Roman"/>
              </a:rPr>
              <a:t>1968: British Pharmacopoeia Committee was constituted.</a:t>
            </a:r>
          </a:p>
          <a:p>
            <a:pPr hangingPunct="0"/>
            <a:r>
              <a:rPr lang="en-US" dirty="0">
                <a:latin typeface="Times New Roman"/>
                <a:cs typeface="Times New Roman"/>
              </a:rPr>
              <a:t>BP 2017 includes additionally information on </a:t>
            </a:r>
            <a:r>
              <a:rPr lang="en-US" dirty="0" err="1">
                <a:latin typeface="Times New Roman"/>
                <a:cs typeface="Times New Roman"/>
              </a:rPr>
              <a:t>unlicensing</a:t>
            </a:r>
            <a:r>
              <a:rPr lang="en-US" dirty="0">
                <a:latin typeface="Times New Roman"/>
                <a:cs typeface="Times New Roman"/>
              </a:rPr>
              <a:t> medicines and DNA barcoding with 29 new BP monographs,234 amended monographs</a:t>
            </a:r>
          </a:p>
          <a:p>
            <a:endParaRPr lang="en-US" dirty="0"/>
          </a:p>
          <a:p>
            <a:endParaRPr lang="en-IN" dirty="0"/>
          </a:p>
        </p:txBody>
      </p:sp>
    </p:spTree>
    <p:extLst>
      <p:ext uri="{BB962C8B-B14F-4D97-AF65-F5344CB8AC3E}">
        <p14:creationId xmlns:p14="http://schemas.microsoft.com/office/powerpoint/2010/main" val="1347945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AD08-0873-E4B9-D83D-CA9D2F3F6615}"/>
              </a:ext>
            </a:extLst>
          </p:cNvPr>
          <p:cNvSpPr>
            <a:spLocks noGrp="1"/>
          </p:cNvSpPr>
          <p:nvPr>
            <p:ph type="title"/>
          </p:nvPr>
        </p:nvSpPr>
        <p:spPr/>
        <p:txBody>
          <a:bodyPr/>
          <a:lstStyle/>
          <a:p>
            <a:r>
              <a:rPr lang="en-US" b="1" dirty="0"/>
              <a:t>NATIONAL FORMULARY OF INDIA</a:t>
            </a:r>
            <a:br>
              <a:rPr lang="en-US" dirty="0"/>
            </a:br>
            <a:endParaRPr lang="en-IN" dirty="0"/>
          </a:p>
        </p:txBody>
      </p:sp>
      <p:sp>
        <p:nvSpPr>
          <p:cNvPr id="3" name="Content Placeholder 2">
            <a:extLst>
              <a:ext uri="{FF2B5EF4-FFF2-40B4-BE49-F238E27FC236}">
                <a16:creationId xmlns:a16="http://schemas.microsoft.com/office/drawing/2014/main" id="{0C9D1C31-A071-4135-98C8-971B722ADC7E}"/>
              </a:ext>
            </a:extLst>
          </p:cNvPr>
          <p:cNvSpPr>
            <a:spLocks noGrp="1"/>
          </p:cNvSpPr>
          <p:nvPr>
            <p:ph idx="1"/>
          </p:nvPr>
        </p:nvSpPr>
        <p:spPr>
          <a:xfrm>
            <a:off x="728664" y="2343150"/>
            <a:ext cx="10987086" cy="3676650"/>
          </a:xfrm>
        </p:spPr>
        <p:txBody>
          <a:bodyPr>
            <a:normAutofit/>
          </a:bodyPr>
          <a:lstStyle/>
          <a:p>
            <a:pPr hangingPunct="0"/>
            <a:r>
              <a:rPr lang="en-US" dirty="0">
                <a:latin typeface="Times New Roman"/>
                <a:cs typeface="Times New Roman"/>
              </a:rPr>
              <a:t>For the guidance of medical practitioners, medical students and pharmacists in hospitals and in sales departments National Formulary of India has been formulated.</a:t>
            </a:r>
          </a:p>
          <a:p>
            <a:pPr>
              <a:buNone/>
            </a:pPr>
            <a:endParaRPr lang="en-US" dirty="0">
              <a:latin typeface="Times New Roman"/>
              <a:cs typeface="Times New Roman"/>
            </a:endParaRPr>
          </a:p>
          <a:p>
            <a:pPr hangingPunct="0"/>
            <a:r>
              <a:rPr lang="en-US" dirty="0">
                <a:latin typeface="Times New Roman"/>
                <a:cs typeface="Times New Roman"/>
              </a:rPr>
              <a:t>1960 first edition was published by Govt. of India, Ministry of Health. 1966—Second edition was published.</a:t>
            </a:r>
          </a:p>
          <a:p>
            <a:pPr>
              <a:buNone/>
            </a:pPr>
            <a:endParaRPr lang="en-US" dirty="0">
              <a:latin typeface="Times New Roman"/>
              <a:cs typeface="Times New Roman"/>
            </a:endParaRPr>
          </a:p>
          <a:p>
            <a:r>
              <a:rPr lang="en-US" dirty="0">
                <a:latin typeface="Times New Roman"/>
                <a:cs typeface="Times New Roman"/>
              </a:rPr>
              <a:t>1979- Third edition was published.</a:t>
            </a:r>
          </a:p>
          <a:p>
            <a:pPr>
              <a:buNone/>
            </a:pPr>
            <a:endParaRPr lang="en-US" dirty="0">
              <a:latin typeface="Times New Roman"/>
              <a:cs typeface="Times New Roman"/>
            </a:endParaRPr>
          </a:p>
          <a:p>
            <a:pPr hangingPunct="0"/>
            <a:r>
              <a:rPr lang="en-US" dirty="0">
                <a:latin typeface="Times New Roman"/>
                <a:cs typeface="Times New Roman"/>
              </a:rPr>
              <a:t>It contains information about drug interaction, resistance, drug dependence, prescription writing etc</a:t>
            </a:r>
            <a:r>
              <a:rPr lang="en-US" dirty="0"/>
              <a:t>.</a:t>
            </a:r>
          </a:p>
          <a:p>
            <a:pPr>
              <a:buNone/>
            </a:pPr>
            <a:endParaRPr lang="en-US" dirty="0"/>
          </a:p>
          <a:p>
            <a:endParaRPr lang="en-US" dirty="0"/>
          </a:p>
          <a:p>
            <a:endParaRPr lang="en-IN" dirty="0"/>
          </a:p>
        </p:txBody>
      </p:sp>
    </p:spTree>
    <p:extLst>
      <p:ext uri="{BB962C8B-B14F-4D97-AF65-F5344CB8AC3E}">
        <p14:creationId xmlns:p14="http://schemas.microsoft.com/office/powerpoint/2010/main" val="249455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0FF19-4465-61CB-8AC1-DB6364B52EAE}"/>
              </a:ext>
            </a:extLst>
          </p:cNvPr>
          <p:cNvSpPr>
            <a:spLocks noGrp="1"/>
          </p:cNvSpPr>
          <p:nvPr>
            <p:ph type="title"/>
          </p:nvPr>
        </p:nvSpPr>
        <p:spPr/>
        <p:txBody>
          <a:bodyPr/>
          <a:lstStyle/>
          <a:p>
            <a:r>
              <a:rPr lang="en-US" b="1" dirty="0"/>
              <a:t>BRITISH PHARMACEUTICAL CODEX (BPC)</a:t>
            </a:r>
            <a:endParaRPr lang="en-IN" dirty="0"/>
          </a:p>
        </p:txBody>
      </p:sp>
      <p:sp>
        <p:nvSpPr>
          <p:cNvPr id="3" name="Content Placeholder 2">
            <a:extLst>
              <a:ext uri="{FF2B5EF4-FFF2-40B4-BE49-F238E27FC236}">
                <a16:creationId xmlns:a16="http://schemas.microsoft.com/office/drawing/2014/main" id="{124F5595-1850-73EF-DF50-85E544D7AEE3}"/>
              </a:ext>
            </a:extLst>
          </p:cNvPr>
          <p:cNvSpPr>
            <a:spLocks noGrp="1"/>
          </p:cNvSpPr>
          <p:nvPr>
            <p:ph idx="1"/>
          </p:nvPr>
        </p:nvSpPr>
        <p:spPr>
          <a:xfrm>
            <a:off x="571500" y="2400300"/>
            <a:ext cx="10872788" cy="3619500"/>
          </a:xfrm>
        </p:spPr>
        <p:txBody>
          <a:bodyPr>
            <a:normAutofit fontScale="92500" lnSpcReduction="10000"/>
          </a:bodyPr>
          <a:lstStyle/>
          <a:p>
            <a:pPr hangingPunct="0"/>
            <a:r>
              <a:rPr lang="en-US" dirty="0">
                <a:latin typeface="Times New Roman"/>
                <a:cs typeface="Times New Roman"/>
              </a:rPr>
              <a:t>It was in 1903 that the council of Pharmaceutical Society of great Britain decided to prepare a reference book for the use of medical practitioners and dispensing pharmacists. The first edition of BPC was published in 1907. </a:t>
            </a:r>
          </a:p>
          <a:p>
            <a:pPr hangingPunct="0"/>
            <a:r>
              <a:rPr lang="en-US" dirty="0">
                <a:latin typeface="Times New Roman"/>
                <a:cs typeface="Times New Roman"/>
              </a:rPr>
              <a:t>On the request of British Pharmacopoeia Commission, the Council f the Pharmaceutical Society agreed in 1959 for the publication of Codex to coincide with that of the BP. so that BP and BPC should come into effect on the time date. The BPC differs from BP in that: </a:t>
            </a:r>
          </a:p>
          <a:p>
            <a:pPr hangingPunct="0"/>
            <a:r>
              <a:rPr lang="en-US" dirty="0">
                <a:latin typeface="Times New Roman"/>
                <a:cs typeface="Times New Roman"/>
              </a:rPr>
              <a:t>A) It contains many more drugs and preparations some may be included in advance to the pharmacopoeia while other drugs may have been included in the former editions of pharmacopoeia but now they are retained in the Codex because they are still commonly used.</a:t>
            </a:r>
          </a:p>
          <a:p>
            <a:pPr hangingPunct="0"/>
            <a:r>
              <a:rPr lang="en-US" dirty="0">
                <a:latin typeface="Times New Roman"/>
                <a:cs typeface="Times New Roman"/>
              </a:rPr>
              <a:t>B)It provides information on the actions and uses of drugs, their undesirable effects, precautions and the treatment of poisoning. </a:t>
            </a:r>
          </a:p>
          <a:p>
            <a:pPr lvl="0" hangingPunct="0"/>
            <a:r>
              <a:rPr lang="en-US" dirty="0">
                <a:latin typeface="Times New Roman"/>
                <a:cs typeface="Times New Roman"/>
              </a:rPr>
              <a:t>C)t contains formulae, method of preparation, container and storage conditions of most of the preparations that are still extemporaneously prepared in  the pharmacy</a:t>
            </a:r>
            <a:r>
              <a:rPr lang="en-US" dirty="0"/>
              <a:t>.</a:t>
            </a:r>
          </a:p>
          <a:p>
            <a:endParaRPr lang="en-US" dirty="0"/>
          </a:p>
          <a:p>
            <a:endParaRPr lang="en-IN" dirty="0"/>
          </a:p>
        </p:txBody>
      </p:sp>
    </p:spTree>
    <p:extLst>
      <p:ext uri="{BB962C8B-B14F-4D97-AF65-F5344CB8AC3E}">
        <p14:creationId xmlns:p14="http://schemas.microsoft.com/office/powerpoint/2010/main" val="259446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4D6A-13D9-A484-E250-D146ECE39237}"/>
              </a:ext>
            </a:extLst>
          </p:cNvPr>
          <p:cNvSpPr>
            <a:spLocks noGrp="1"/>
          </p:cNvSpPr>
          <p:nvPr>
            <p:ph type="title"/>
          </p:nvPr>
        </p:nvSpPr>
        <p:spPr/>
        <p:txBody>
          <a:bodyPr/>
          <a:lstStyle/>
          <a:p>
            <a:r>
              <a:rPr lang="en-US" b="1" dirty="0"/>
              <a:t>THE UNITED STATES PHARMACOPOEIA (USP)</a:t>
            </a:r>
            <a:endParaRPr lang="en-IN" dirty="0"/>
          </a:p>
        </p:txBody>
      </p:sp>
      <p:sp>
        <p:nvSpPr>
          <p:cNvPr id="3" name="Content Placeholder 2">
            <a:extLst>
              <a:ext uri="{FF2B5EF4-FFF2-40B4-BE49-F238E27FC236}">
                <a16:creationId xmlns:a16="http://schemas.microsoft.com/office/drawing/2014/main" id="{95624DE7-E043-5850-B380-4209BA69B23F}"/>
              </a:ext>
            </a:extLst>
          </p:cNvPr>
          <p:cNvSpPr>
            <a:spLocks noGrp="1"/>
          </p:cNvSpPr>
          <p:nvPr>
            <p:ph idx="1"/>
          </p:nvPr>
        </p:nvSpPr>
        <p:spPr>
          <a:xfrm>
            <a:off x="214313" y="2603500"/>
            <a:ext cx="11472861" cy="3416300"/>
          </a:xfrm>
        </p:spPr>
        <p:txBody>
          <a:bodyPr/>
          <a:lstStyle/>
          <a:p>
            <a:r>
              <a:rPr lang="en-US" dirty="0">
                <a:latin typeface="Times New Roman"/>
                <a:cs typeface="Times New Roman"/>
              </a:rPr>
              <a:t>The USP was originally published in 1820 under the authority of United States </a:t>
            </a:r>
            <a:r>
              <a:rPr lang="en-US" dirty="0" err="1">
                <a:latin typeface="Times New Roman"/>
                <a:cs typeface="Times New Roman"/>
              </a:rPr>
              <a:t>Pharmacopoeial</a:t>
            </a:r>
            <a:r>
              <a:rPr lang="en-US" dirty="0">
                <a:latin typeface="Times New Roman"/>
                <a:cs typeface="Times New Roman"/>
              </a:rPr>
              <a:t> Convention. The National Formulary (NF) was published in 1888 under the guidance of American Pharmaceutical Association. In 1974 the NF was purchased by the United States </a:t>
            </a:r>
            <a:r>
              <a:rPr lang="en-US" dirty="0" err="1">
                <a:latin typeface="Times New Roman"/>
                <a:cs typeface="Times New Roman"/>
              </a:rPr>
              <a:t>Pharmacopoeial</a:t>
            </a:r>
            <a:r>
              <a:rPr lang="en-US" dirty="0">
                <a:latin typeface="Times New Roman"/>
                <a:cs typeface="Times New Roman"/>
              </a:rPr>
              <a:t> Convention and from 1980 onwards only one official book of drug standards was published under the heading the United States Pharmacopoeia and The National Formulary (USP-NF).At present USP-40 NF-35 is in use.</a:t>
            </a:r>
          </a:p>
          <a:p>
            <a:endParaRPr lang="en-US" dirty="0"/>
          </a:p>
          <a:p>
            <a:endParaRPr lang="en-IN" dirty="0"/>
          </a:p>
        </p:txBody>
      </p:sp>
    </p:spTree>
    <p:extLst>
      <p:ext uri="{BB962C8B-B14F-4D97-AF65-F5344CB8AC3E}">
        <p14:creationId xmlns:p14="http://schemas.microsoft.com/office/powerpoint/2010/main" val="2843752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C609-055B-22EC-E337-DEBA7F5CA086}"/>
              </a:ext>
            </a:extLst>
          </p:cNvPr>
          <p:cNvSpPr>
            <a:spLocks noGrp="1"/>
          </p:cNvSpPr>
          <p:nvPr>
            <p:ph type="title"/>
          </p:nvPr>
        </p:nvSpPr>
        <p:spPr/>
        <p:txBody>
          <a:bodyPr/>
          <a:lstStyle/>
          <a:p>
            <a:r>
              <a:rPr lang="en-US" b="1" dirty="0"/>
              <a:t>THE MERCK INDEX</a:t>
            </a:r>
            <a:br>
              <a:rPr lang="en-US" dirty="0"/>
            </a:br>
            <a:endParaRPr lang="en-IN" dirty="0"/>
          </a:p>
        </p:txBody>
      </p:sp>
      <p:sp>
        <p:nvSpPr>
          <p:cNvPr id="3" name="Content Placeholder 2">
            <a:extLst>
              <a:ext uri="{FF2B5EF4-FFF2-40B4-BE49-F238E27FC236}">
                <a16:creationId xmlns:a16="http://schemas.microsoft.com/office/drawing/2014/main" id="{B736A4AD-C449-6D0E-906D-DC5AAC95F7DA}"/>
              </a:ext>
            </a:extLst>
          </p:cNvPr>
          <p:cNvSpPr>
            <a:spLocks noGrp="1"/>
          </p:cNvSpPr>
          <p:nvPr>
            <p:ph idx="1"/>
          </p:nvPr>
        </p:nvSpPr>
        <p:spPr>
          <a:xfrm>
            <a:off x="514350" y="2603500"/>
            <a:ext cx="10944225" cy="3416300"/>
          </a:xfrm>
        </p:spPr>
        <p:txBody>
          <a:bodyPr/>
          <a:lstStyle/>
          <a:p>
            <a:r>
              <a:rPr lang="en-US" dirty="0">
                <a:latin typeface="Times New Roman"/>
                <a:cs typeface="Times New Roman"/>
              </a:rPr>
              <a:t>It is an </a:t>
            </a:r>
            <a:r>
              <a:rPr lang="en-US" dirty="0" err="1">
                <a:latin typeface="Times New Roman"/>
                <a:cs typeface="Times New Roman"/>
              </a:rPr>
              <a:t>encyclopaedia</a:t>
            </a:r>
            <a:r>
              <a:rPr lang="en-US" dirty="0">
                <a:latin typeface="Times New Roman"/>
                <a:cs typeface="Times New Roman"/>
              </a:rPr>
              <a:t> of chemicals, drugs and biologicals. The first edition was published in 1889 and the eleventh edition was published in1989 by Merck &amp;Co., </a:t>
            </a:r>
            <a:r>
              <a:rPr lang="en-US" dirty="0" err="1">
                <a:latin typeface="Times New Roman"/>
                <a:cs typeface="Times New Roman"/>
              </a:rPr>
              <a:t>Inc.New</a:t>
            </a:r>
            <a:r>
              <a:rPr lang="en-US" dirty="0">
                <a:latin typeface="Times New Roman"/>
                <a:cs typeface="Times New Roman"/>
              </a:rPr>
              <a:t> </a:t>
            </a:r>
            <a:r>
              <a:rPr lang="en-US" dirty="0" err="1">
                <a:latin typeface="Times New Roman"/>
                <a:cs typeface="Times New Roman"/>
              </a:rPr>
              <a:t>Jersy</a:t>
            </a:r>
            <a:r>
              <a:rPr lang="en-US" dirty="0">
                <a:latin typeface="Times New Roman"/>
                <a:cs typeface="Times New Roman"/>
              </a:rPr>
              <a:t>, USA.</a:t>
            </a:r>
          </a:p>
          <a:p>
            <a:endParaRPr lang="en-IN" dirty="0"/>
          </a:p>
        </p:txBody>
      </p:sp>
    </p:spTree>
    <p:extLst>
      <p:ext uri="{BB962C8B-B14F-4D97-AF65-F5344CB8AC3E}">
        <p14:creationId xmlns:p14="http://schemas.microsoft.com/office/powerpoint/2010/main" val="67936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AA17-8146-F564-0010-BE361632D328}"/>
              </a:ext>
            </a:extLst>
          </p:cNvPr>
          <p:cNvSpPr>
            <a:spLocks noGrp="1"/>
          </p:cNvSpPr>
          <p:nvPr>
            <p:ph type="title"/>
          </p:nvPr>
        </p:nvSpPr>
        <p:spPr/>
        <p:txBody>
          <a:bodyPr/>
          <a:lstStyle/>
          <a:p>
            <a:r>
              <a:rPr lang="en-US" b="1" dirty="0"/>
              <a:t>IMPORTANCE OF PHARMACOPOEIA</a:t>
            </a:r>
            <a:endParaRPr lang="en-IN" dirty="0"/>
          </a:p>
        </p:txBody>
      </p:sp>
      <p:sp>
        <p:nvSpPr>
          <p:cNvPr id="3" name="Content Placeholder 2">
            <a:extLst>
              <a:ext uri="{FF2B5EF4-FFF2-40B4-BE49-F238E27FC236}">
                <a16:creationId xmlns:a16="http://schemas.microsoft.com/office/drawing/2014/main" id="{5B136A50-63A4-E72D-2778-CEEEC0CA59D1}"/>
              </a:ext>
            </a:extLst>
          </p:cNvPr>
          <p:cNvSpPr>
            <a:spLocks noGrp="1"/>
          </p:cNvSpPr>
          <p:nvPr>
            <p:ph idx="1"/>
          </p:nvPr>
        </p:nvSpPr>
        <p:spPr/>
        <p:txBody>
          <a:bodyPr/>
          <a:lstStyle/>
          <a:p>
            <a:r>
              <a:rPr lang="en-US" dirty="0">
                <a:latin typeface="Times New Roman"/>
                <a:cs typeface="Times New Roman"/>
              </a:rPr>
              <a:t>The importance of Pharmacopoeia can be discussed from the following three angles</a:t>
            </a:r>
          </a:p>
          <a:p>
            <a:pPr>
              <a:buNone/>
            </a:pPr>
            <a:endParaRPr lang="en-US" dirty="0">
              <a:latin typeface="Times New Roman"/>
              <a:cs typeface="Times New Roman"/>
            </a:endParaRPr>
          </a:p>
          <a:p>
            <a:pPr hangingPunct="0"/>
            <a:r>
              <a:rPr lang="en-US" dirty="0">
                <a:latin typeface="Times New Roman"/>
                <a:cs typeface="Times New Roman"/>
              </a:rPr>
              <a:t>Drug industry </a:t>
            </a:r>
          </a:p>
          <a:p>
            <a:pPr lvl="0" hangingPunct="0"/>
            <a:r>
              <a:rPr lang="en-US" dirty="0">
                <a:latin typeface="Times New Roman"/>
                <a:cs typeface="Times New Roman"/>
              </a:rPr>
              <a:t>Administration </a:t>
            </a:r>
          </a:p>
          <a:p>
            <a:pPr hangingPunct="0"/>
            <a:r>
              <a:rPr lang="en-US" dirty="0">
                <a:latin typeface="Times New Roman"/>
                <a:cs typeface="Times New Roman"/>
              </a:rPr>
              <a:t>academic </a:t>
            </a:r>
          </a:p>
          <a:p>
            <a:endParaRPr lang="en-US" dirty="0"/>
          </a:p>
          <a:p>
            <a:endParaRPr lang="en-IN" dirty="0"/>
          </a:p>
        </p:txBody>
      </p:sp>
    </p:spTree>
    <p:extLst>
      <p:ext uri="{BB962C8B-B14F-4D97-AF65-F5344CB8AC3E}">
        <p14:creationId xmlns:p14="http://schemas.microsoft.com/office/powerpoint/2010/main" val="2506945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12603E-603E-3EA5-3E0C-90AA352F53ED}"/>
              </a:ext>
            </a:extLst>
          </p:cNvPr>
          <p:cNvSpPr>
            <a:spLocks noGrp="1"/>
          </p:cNvSpPr>
          <p:nvPr>
            <p:ph idx="1"/>
          </p:nvPr>
        </p:nvSpPr>
        <p:spPr>
          <a:xfrm>
            <a:off x="457200" y="2603500"/>
            <a:ext cx="11029950" cy="3416300"/>
          </a:xfrm>
        </p:spPr>
        <p:txBody>
          <a:bodyPr>
            <a:normAutofit/>
          </a:bodyPr>
          <a:lstStyle/>
          <a:p>
            <a:r>
              <a:rPr lang="en-US" u="sng" dirty="0">
                <a:latin typeface="Times New Roman"/>
                <a:cs typeface="Times New Roman"/>
              </a:rPr>
              <a:t>From the point of view of drug industries</a:t>
            </a:r>
            <a:endParaRPr lang="en-US" dirty="0">
              <a:latin typeface="Times New Roman"/>
              <a:cs typeface="Times New Roman"/>
            </a:endParaRPr>
          </a:p>
          <a:p>
            <a:pPr>
              <a:buNone/>
            </a:pPr>
            <a:endParaRPr lang="en-US" dirty="0">
              <a:latin typeface="Times New Roman"/>
              <a:cs typeface="Times New Roman"/>
            </a:endParaRPr>
          </a:p>
          <a:p>
            <a:pPr hangingPunct="0"/>
            <a:r>
              <a:rPr lang="en-US" dirty="0">
                <a:latin typeface="Times New Roman"/>
                <a:cs typeface="Times New Roman"/>
              </a:rPr>
              <a:t>To market a new drug molecule stupendous amount of money is required for the research and development. Very few companies can bear this cost, especially the drug industries in developing countries (like India are unable to bear the expenditure. In that case the drugs of products mentioned in the pharmacopoeias can be marketed without any further research on it, because only the tested ,safe and efficacious drugs and pharmaceuticals are included in the pharmacopoeias</a:t>
            </a:r>
          </a:p>
          <a:p>
            <a:r>
              <a:rPr lang="en-US" dirty="0">
                <a:latin typeface="Times New Roman"/>
                <a:cs typeface="Times New Roman"/>
              </a:rPr>
              <a:t>Drugs and pharmaceuticals products are prepared from some raw materials should rigorously met with that of pharmacopoeia. Though there are several other sources of information about the standard of drugs and</a:t>
            </a:r>
            <a:r>
              <a:rPr lang="en-US" baseline="-25000" dirty="0">
                <a:latin typeface="Times New Roman"/>
                <a:cs typeface="Times New Roman"/>
              </a:rPr>
              <a:t> </a:t>
            </a:r>
            <a:r>
              <a:rPr lang="en-US" dirty="0">
                <a:latin typeface="Times New Roman"/>
                <a:cs typeface="Times New Roman"/>
              </a:rPr>
              <a:t>  pharmaceuticals .pharmacopeia is the most reliable one</a:t>
            </a:r>
          </a:p>
          <a:p>
            <a:endParaRPr lang="en-IN" dirty="0"/>
          </a:p>
        </p:txBody>
      </p:sp>
    </p:spTree>
    <p:extLst>
      <p:ext uri="{BB962C8B-B14F-4D97-AF65-F5344CB8AC3E}">
        <p14:creationId xmlns:p14="http://schemas.microsoft.com/office/powerpoint/2010/main" val="520816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711C4E-331C-8E41-94EC-ECE38F41F7C2}"/>
              </a:ext>
            </a:extLst>
          </p:cNvPr>
          <p:cNvSpPr>
            <a:spLocks noGrp="1"/>
          </p:cNvSpPr>
          <p:nvPr>
            <p:ph idx="1"/>
          </p:nvPr>
        </p:nvSpPr>
        <p:spPr>
          <a:xfrm>
            <a:off x="357188" y="2603500"/>
            <a:ext cx="11158537" cy="3416300"/>
          </a:xfrm>
        </p:spPr>
        <p:txBody>
          <a:bodyPr/>
          <a:lstStyle/>
          <a:p>
            <a:r>
              <a:rPr lang="en-US" u="sng" dirty="0">
                <a:latin typeface="Times New Roman"/>
                <a:cs typeface="Times New Roman"/>
              </a:rPr>
              <a:t>From the point of view of drug-administration</a:t>
            </a:r>
            <a:endParaRPr lang="en-US" dirty="0">
              <a:latin typeface="Times New Roman"/>
              <a:cs typeface="Times New Roman"/>
            </a:endParaRPr>
          </a:p>
          <a:p>
            <a:pPr>
              <a:buNone/>
            </a:pPr>
            <a:r>
              <a:rPr lang="en-US" dirty="0">
                <a:latin typeface="Times New Roman"/>
                <a:cs typeface="Times New Roman"/>
              </a:rPr>
              <a:t>    In every country there are drug industries with varied intentions - among which the major one is 'to make profit'. While making the profit some industries ignore the quality of the drugs and pharmaceuticals. Since drugs are related to the health of human beings and animals, this negligence is unpardonable. So every nation made their own Drugs and Acts and Rules. Whenever a conflict surfaces between a drug industry and Government the first reference book that is consulted, regarding the quality if the product, is the pharmacopoeia.</a:t>
            </a:r>
          </a:p>
          <a:p>
            <a:endParaRPr lang="en-IN" dirty="0"/>
          </a:p>
        </p:txBody>
      </p:sp>
    </p:spTree>
    <p:extLst>
      <p:ext uri="{BB962C8B-B14F-4D97-AF65-F5344CB8AC3E}">
        <p14:creationId xmlns:p14="http://schemas.microsoft.com/office/powerpoint/2010/main" val="848838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0F4E1E-C275-11D5-9C1C-4552D190F201}"/>
              </a:ext>
            </a:extLst>
          </p:cNvPr>
          <p:cNvSpPr>
            <a:spLocks noGrp="1"/>
          </p:cNvSpPr>
          <p:nvPr>
            <p:ph idx="1"/>
          </p:nvPr>
        </p:nvSpPr>
        <p:spPr/>
        <p:txBody>
          <a:bodyPr>
            <a:normAutofit/>
          </a:bodyPr>
          <a:lstStyle/>
          <a:p>
            <a:r>
              <a:rPr lang="en-US" u="sng" dirty="0">
                <a:latin typeface="Times New Roman"/>
                <a:cs typeface="Times New Roman"/>
              </a:rPr>
              <a:t>From the point of view of academics</a:t>
            </a:r>
            <a:endParaRPr lang="en-US" dirty="0">
              <a:latin typeface="Times New Roman"/>
              <a:cs typeface="Times New Roman"/>
            </a:endParaRPr>
          </a:p>
          <a:p>
            <a:pPr>
              <a:buNone/>
            </a:pPr>
            <a:endParaRPr lang="en-US" dirty="0">
              <a:latin typeface="Times New Roman"/>
              <a:cs typeface="Times New Roman"/>
            </a:endParaRPr>
          </a:p>
          <a:p>
            <a:pPr hangingPunct="0"/>
            <a:r>
              <a:rPr lang="en-US" dirty="0">
                <a:latin typeface="Times New Roman"/>
                <a:cs typeface="Times New Roman"/>
              </a:rPr>
              <a:t>The pharmacopoeias are mines of information regarding drugs and pharmaceuticals. The researchers always consult it in first hand for developing an assay method of certain drug, for testing the quality of a dosage form. The microbiological and bioassays are given in details in the appendices with statistical quality controls. The usage of the drug, the adverse reaction, if any, and many more information are provided in the pharmacopoeias. The reason for the popularity of pharmacopoeias among the students, researchers, teachers is for the reliability of the information provided in it.</a:t>
            </a:r>
          </a:p>
          <a:p>
            <a:endParaRPr lang="en-IN" dirty="0"/>
          </a:p>
        </p:txBody>
      </p:sp>
    </p:spTree>
    <p:extLst>
      <p:ext uri="{BB962C8B-B14F-4D97-AF65-F5344CB8AC3E}">
        <p14:creationId xmlns:p14="http://schemas.microsoft.com/office/powerpoint/2010/main" val="1197902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6</TotalTime>
  <Words>999</Words>
  <Application>Microsoft Office PowerPoint</Application>
  <PresentationFormat>Widescreen</PresentationFormat>
  <Paragraphs>55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Century Gothic</vt:lpstr>
      <vt:lpstr>Times New Roman</vt:lpstr>
      <vt:lpstr>Wingdings 3</vt:lpstr>
      <vt:lpstr>Ion Boardroom</vt:lpstr>
      <vt:lpstr>LESSON 2 THE INTERNATIONAL PHARMACOPOEIA </vt:lpstr>
      <vt:lpstr>THE BRITISH PHARMACOPOEIA (BP) </vt:lpstr>
      <vt:lpstr>NATIONAL FORMULARY OF INDIA </vt:lpstr>
      <vt:lpstr>BRITISH PHARMACEUTICAL CODEX (BPC)</vt:lpstr>
      <vt:lpstr>THE UNITED STATES PHARMACOPOEIA (USP)</vt:lpstr>
      <vt:lpstr>THE MERCK INDEX </vt:lpstr>
      <vt:lpstr>IMPORTANCE OF PHARMACOPOEIA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THE INTERNATIONAL PHARMACOPOEIA </dc:title>
  <dc:creator>AlekyA Reddy</dc:creator>
  <cp:lastModifiedBy>AlekyA Reddy</cp:lastModifiedBy>
  <cp:revision>1</cp:revision>
  <dcterms:created xsi:type="dcterms:W3CDTF">2022-06-08T05:27:51Z</dcterms:created>
  <dcterms:modified xsi:type="dcterms:W3CDTF">2022-06-08T05:33:57Z</dcterms:modified>
</cp:coreProperties>
</file>