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3E1A34FE-C385-4E24-AC28-E32A79B774F0}"/>
    <pc:docChg chg="undo custSel addSld delSld modSld">
      <pc:chgData name="AlekyA Reddy" userId="d188a01749e1e24c" providerId="LiveId" clId="{3E1A34FE-C385-4E24-AC28-E32A79B774F0}" dt="2022-03-28T04:41:57.046" v="105" actId="20577"/>
      <pc:docMkLst>
        <pc:docMk/>
      </pc:docMkLst>
      <pc:sldChg chg="new add del">
        <pc:chgData name="AlekyA Reddy" userId="d188a01749e1e24c" providerId="LiveId" clId="{3E1A34FE-C385-4E24-AC28-E32A79B774F0}" dt="2022-03-28T03:45:09.992" v="42" actId="47"/>
        <pc:sldMkLst>
          <pc:docMk/>
          <pc:sldMk cId="814930713" sldId="256"/>
        </pc:sldMkLst>
      </pc:sldChg>
      <pc:sldChg chg="addSp delSp modSp new mod">
        <pc:chgData name="AlekyA Reddy" userId="d188a01749e1e24c" providerId="LiveId" clId="{3E1A34FE-C385-4E24-AC28-E32A79B774F0}" dt="2022-03-28T03:52:43.543" v="63" actId="20577"/>
        <pc:sldMkLst>
          <pc:docMk/>
          <pc:sldMk cId="1731799158" sldId="257"/>
        </pc:sldMkLst>
        <pc:spChg chg="mod">
          <ac:chgData name="AlekyA Reddy" userId="d188a01749e1e24c" providerId="LiveId" clId="{3E1A34FE-C385-4E24-AC28-E32A79B774F0}" dt="2022-03-28T03:52:43.543" v="63" actId="20577"/>
          <ac:spMkLst>
            <pc:docMk/>
            <pc:sldMk cId="1731799158" sldId="257"/>
            <ac:spMk id="2" creationId="{E3EF7C62-DEAA-43E8-B507-C1D29AEA41CD}"/>
          </ac:spMkLst>
        </pc:spChg>
        <pc:spChg chg="mod">
          <ac:chgData name="AlekyA Reddy" userId="d188a01749e1e24c" providerId="LiveId" clId="{3E1A34FE-C385-4E24-AC28-E32A79B774F0}" dt="2022-03-28T03:45:05.809" v="39" actId="1076"/>
          <ac:spMkLst>
            <pc:docMk/>
            <pc:sldMk cId="1731799158" sldId="257"/>
            <ac:spMk id="3" creationId="{91AD8EBC-8C72-4DEB-B4A4-4DA313B6DBA7}"/>
          </ac:spMkLst>
        </pc:spChg>
        <pc:spChg chg="add del mod">
          <ac:chgData name="AlekyA Reddy" userId="d188a01749e1e24c" providerId="LiveId" clId="{3E1A34FE-C385-4E24-AC28-E32A79B774F0}" dt="2022-03-28T03:45:40.404" v="51"/>
          <ac:spMkLst>
            <pc:docMk/>
            <pc:sldMk cId="1731799158" sldId="257"/>
            <ac:spMk id="4" creationId="{EFFDDA92-8C3B-4BB5-A4B8-8D051C9D2AD7}"/>
          </ac:spMkLst>
        </pc:spChg>
        <pc:picChg chg="add del mod">
          <ac:chgData name="AlekyA Reddy" userId="d188a01749e1e24c" providerId="LiveId" clId="{3E1A34FE-C385-4E24-AC28-E32A79B774F0}" dt="2022-03-28T03:45:06.083" v="40"/>
          <ac:picMkLst>
            <pc:docMk/>
            <pc:sldMk cId="1731799158" sldId="257"/>
            <ac:picMk id="3074" creationId="{C579E92C-4883-491F-A325-B7CBEA9A5E91}"/>
          </ac:picMkLst>
        </pc:picChg>
        <pc:picChg chg="add mod">
          <ac:chgData name="AlekyA Reddy" userId="d188a01749e1e24c" providerId="LiveId" clId="{3E1A34FE-C385-4E24-AC28-E32A79B774F0}" dt="2022-03-28T03:45:38.307" v="49" actId="14100"/>
          <ac:picMkLst>
            <pc:docMk/>
            <pc:sldMk cId="1731799158" sldId="257"/>
            <ac:picMk id="3076" creationId="{93DB71A9-EE61-4A13-B65B-2B0CC20D7552}"/>
          </ac:picMkLst>
        </pc:picChg>
      </pc:sldChg>
      <pc:sldChg chg="addSp delSp modSp new mod">
        <pc:chgData name="AlekyA Reddy" userId="d188a01749e1e24c" providerId="LiveId" clId="{3E1A34FE-C385-4E24-AC28-E32A79B774F0}" dt="2022-03-28T03:40:10.324" v="14" actId="1076"/>
        <pc:sldMkLst>
          <pc:docMk/>
          <pc:sldMk cId="2642539565" sldId="258"/>
        </pc:sldMkLst>
        <pc:spChg chg="del">
          <ac:chgData name="AlekyA Reddy" userId="d188a01749e1e24c" providerId="LiveId" clId="{3E1A34FE-C385-4E24-AC28-E32A79B774F0}" dt="2022-03-28T03:39:48.717" v="9" actId="478"/>
          <ac:spMkLst>
            <pc:docMk/>
            <pc:sldMk cId="2642539565" sldId="258"/>
            <ac:spMk id="2" creationId="{F607EA15-4C41-476B-BDA2-9884087CF180}"/>
          </ac:spMkLst>
        </pc:spChg>
        <pc:spChg chg="mod">
          <ac:chgData name="AlekyA Reddy" userId="d188a01749e1e24c" providerId="LiveId" clId="{3E1A34FE-C385-4E24-AC28-E32A79B774F0}" dt="2022-03-28T03:39:51.772" v="10" actId="14100"/>
          <ac:spMkLst>
            <pc:docMk/>
            <pc:sldMk cId="2642539565" sldId="258"/>
            <ac:spMk id="3" creationId="{F7BFFCAF-54C6-4ECA-B4A1-47BF67C3EFFD}"/>
          </ac:spMkLst>
        </pc:spChg>
        <pc:graphicFrameChg chg="add mod modGraphic">
          <ac:chgData name="AlekyA Reddy" userId="d188a01749e1e24c" providerId="LiveId" clId="{3E1A34FE-C385-4E24-AC28-E32A79B774F0}" dt="2022-03-28T03:40:10.324" v="14" actId="1076"/>
          <ac:graphicFrameMkLst>
            <pc:docMk/>
            <pc:sldMk cId="2642539565" sldId="258"/>
            <ac:graphicFrameMk id="4" creationId="{39FF8C99-93B1-4E90-92D2-C54D4C8220CC}"/>
          </ac:graphicFrameMkLst>
        </pc:graphicFrameChg>
      </pc:sldChg>
      <pc:sldChg chg="delSp modSp new mod">
        <pc:chgData name="AlekyA Reddy" userId="d188a01749e1e24c" providerId="LiveId" clId="{3E1A34FE-C385-4E24-AC28-E32A79B774F0}" dt="2022-03-28T03:41:23.302" v="17" actId="14100"/>
        <pc:sldMkLst>
          <pc:docMk/>
          <pc:sldMk cId="3012531715" sldId="259"/>
        </pc:sldMkLst>
        <pc:spChg chg="del">
          <ac:chgData name="AlekyA Reddy" userId="d188a01749e1e24c" providerId="LiveId" clId="{3E1A34FE-C385-4E24-AC28-E32A79B774F0}" dt="2022-03-28T03:41:19.467" v="16" actId="478"/>
          <ac:spMkLst>
            <pc:docMk/>
            <pc:sldMk cId="3012531715" sldId="259"/>
            <ac:spMk id="2" creationId="{D0F6774F-89DB-489A-B241-FB6D9454D69B}"/>
          </ac:spMkLst>
        </pc:spChg>
        <pc:spChg chg="mod">
          <ac:chgData name="AlekyA Reddy" userId="d188a01749e1e24c" providerId="LiveId" clId="{3E1A34FE-C385-4E24-AC28-E32A79B774F0}" dt="2022-03-28T03:41:23.302" v="17" actId="14100"/>
          <ac:spMkLst>
            <pc:docMk/>
            <pc:sldMk cId="3012531715" sldId="259"/>
            <ac:spMk id="3" creationId="{40BA9D8A-45E0-4ABF-A0B2-BF40DC3D314B}"/>
          </ac:spMkLst>
        </pc:spChg>
      </pc:sldChg>
      <pc:sldChg chg="modSp new mod">
        <pc:chgData name="AlekyA Reddy" userId="d188a01749e1e24c" providerId="LiveId" clId="{3E1A34FE-C385-4E24-AC28-E32A79B774F0}" dt="2022-03-28T03:42:32.917" v="22" actId="20577"/>
        <pc:sldMkLst>
          <pc:docMk/>
          <pc:sldMk cId="1583519556" sldId="260"/>
        </pc:sldMkLst>
        <pc:spChg chg="mod">
          <ac:chgData name="AlekyA Reddy" userId="d188a01749e1e24c" providerId="LiveId" clId="{3E1A34FE-C385-4E24-AC28-E32A79B774F0}" dt="2022-03-28T03:42:14.329" v="18"/>
          <ac:spMkLst>
            <pc:docMk/>
            <pc:sldMk cId="1583519556" sldId="260"/>
            <ac:spMk id="2" creationId="{917330B6-F0B9-4578-B6AA-39895DDAE5B2}"/>
          </ac:spMkLst>
        </pc:spChg>
        <pc:spChg chg="mod">
          <ac:chgData name="AlekyA Reddy" userId="d188a01749e1e24c" providerId="LiveId" clId="{3E1A34FE-C385-4E24-AC28-E32A79B774F0}" dt="2022-03-28T03:42:32.917" v="22" actId="20577"/>
          <ac:spMkLst>
            <pc:docMk/>
            <pc:sldMk cId="1583519556" sldId="260"/>
            <ac:spMk id="3" creationId="{29061100-4C44-421A-9F5B-8DEC617A84AE}"/>
          </ac:spMkLst>
        </pc:spChg>
      </pc:sldChg>
      <pc:sldChg chg="addSp delSp modSp new mod">
        <pc:chgData name="AlekyA Reddy" userId="d188a01749e1e24c" providerId="LiveId" clId="{3E1A34FE-C385-4E24-AC28-E32A79B774F0}" dt="2022-03-28T04:41:57.046" v="105" actId="20577"/>
        <pc:sldMkLst>
          <pc:docMk/>
          <pc:sldMk cId="2852903807" sldId="261"/>
        </pc:sldMkLst>
        <pc:spChg chg="del">
          <ac:chgData name="AlekyA Reddy" userId="d188a01749e1e24c" providerId="LiveId" clId="{3E1A34FE-C385-4E24-AC28-E32A79B774F0}" dt="2022-03-28T03:42:50.012" v="24" actId="478"/>
          <ac:spMkLst>
            <pc:docMk/>
            <pc:sldMk cId="2852903807" sldId="261"/>
            <ac:spMk id="2" creationId="{6570C504-CE2B-41C4-9231-2813C152B4A7}"/>
          </ac:spMkLst>
        </pc:spChg>
        <pc:spChg chg="mod">
          <ac:chgData name="AlekyA Reddy" userId="d188a01749e1e24c" providerId="LiveId" clId="{3E1A34FE-C385-4E24-AC28-E32A79B774F0}" dt="2022-03-28T03:43:03.338" v="26" actId="20577"/>
          <ac:spMkLst>
            <pc:docMk/>
            <pc:sldMk cId="2852903807" sldId="261"/>
            <ac:spMk id="3" creationId="{9755C475-A117-4E81-B1FD-0A616E4B7F7B}"/>
          </ac:spMkLst>
        </pc:spChg>
        <pc:graphicFrameChg chg="add mod modGraphic">
          <ac:chgData name="AlekyA Reddy" userId="d188a01749e1e24c" providerId="LiveId" clId="{3E1A34FE-C385-4E24-AC28-E32A79B774F0}" dt="2022-03-28T04:41:57.046" v="105" actId="20577"/>
          <ac:graphicFrameMkLst>
            <pc:docMk/>
            <pc:sldMk cId="2852903807" sldId="261"/>
            <ac:graphicFrameMk id="4" creationId="{4835E7B6-29F6-4B84-8D60-C8C047C92EA0}"/>
          </ac:graphicFrameMkLst>
        </pc:graphicFrameChg>
      </pc:sldChg>
      <pc:sldChg chg="delSp modSp new mod">
        <pc:chgData name="AlekyA Reddy" userId="d188a01749e1e24c" providerId="LiveId" clId="{3E1A34FE-C385-4E24-AC28-E32A79B774F0}" dt="2022-03-28T03:43:21.218" v="30" actId="478"/>
        <pc:sldMkLst>
          <pc:docMk/>
          <pc:sldMk cId="1134624627" sldId="262"/>
        </pc:sldMkLst>
        <pc:spChg chg="del">
          <ac:chgData name="AlekyA Reddy" userId="d188a01749e1e24c" providerId="LiveId" clId="{3E1A34FE-C385-4E24-AC28-E32A79B774F0}" dt="2022-03-28T03:43:21.218" v="30" actId="478"/>
          <ac:spMkLst>
            <pc:docMk/>
            <pc:sldMk cId="1134624627" sldId="262"/>
            <ac:spMk id="2" creationId="{B1CC2AD2-598D-415B-BD63-7D0DFACF5FCD}"/>
          </ac:spMkLst>
        </pc:spChg>
        <pc:spChg chg="mod">
          <ac:chgData name="AlekyA Reddy" userId="d188a01749e1e24c" providerId="LiveId" clId="{3E1A34FE-C385-4E24-AC28-E32A79B774F0}" dt="2022-03-28T03:43:18.351" v="29"/>
          <ac:spMkLst>
            <pc:docMk/>
            <pc:sldMk cId="1134624627" sldId="262"/>
            <ac:spMk id="3" creationId="{DA646F5A-0596-4563-B32E-B787220EFDAB}"/>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E528CB2-C996-46E4-9A85-9E3C7A40988A}" type="datetimeFigureOut">
              <a:rPr lang="en-IN" smtClean="0"/>
              <a:t>08-06-2022</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2997388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528CB2-C996-46E4-9A85-9E3C7A40988A}"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1650182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528CB2-C996-46E4-9A85-9E3C7A40988A}"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54112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528CB2-C996-46E4-9A85-9E3C7A40988A}"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1636020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528CB2-C996-46E4-9A85-9E3C7A40988A}"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2198666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528CB2-C996-46E4-9A85-9E3C7A40988A}"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2786933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528CB2-C996-46E4-9A85-9E3C7A40988A}"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3909966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528CB2-C996-46E4-9A85-9E3C7A40988A}"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1553662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528CB2-C996-46E4-9A85-9E3C7A40988A}"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309755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528CB2-C996-46E4-9A85-9E3C7A40988A}"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2197055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E528CB2-C996-46E4-9A85-9E3C7A40988A}"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3726319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E528CB2-C996-46E4-9A85-9E3C7A40988A}"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1324656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528CB2-C996-46E4-9A85-9E3C7A40988A}"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3226128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E528CB2-C996-46E4-9A85-9E3C7A40988A}"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570308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E528CB2-C996-46E4-9A85-9E3C7A40988A}" type="datetimeFigureOut">
              <a:rPr lang="en-IN" smtClean="0"/>
              <a:t>08-06-2022</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2202043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E528CB2-C996-46E4-9A85-9E3C7A40988A}"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2255064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5E528CB2-C996-46E4-9A85-9E3C7A40988A}"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58DB484-FA7E-439E-84DA-BC967B9C6809}" type="slidenum">
              <a:rPr lang="en-IN" smtClean="0"/>
              <a:t>‹#›</a:t>
            </a:fld>
            <a:endParaRPr lang="en-IN"/>
          </a:p>
        </p:txBody>
      </p:sp>
    </p:spTree>
    <p:extLst>
      <p:ext uri="{BB962C8B-B14F-4D97-AF65-F5344CB8AC3E}">
        <p14:creationId xmlns:p14="http://schemas.microsoft.com/office/powerpoint/2010/main" val="602150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E528CB2-C996-46E4-9A85-9E3C7A40988A}" type="datetimeFigureOut">
              <a:rPr lang="en-IN" smtClean="0"/>
              <a:t>08-06-2022</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58DB484-FA7E-439E-84DA-BC967B9C6809}" type="slidenum">
              <a:rPr lang="en-IN" smtClean="0"/>
              <a:t>‹#›</a:t>
            </a:fld>
            <a:endParaRPr lang="en-IN"/>
          </a:p>
        </p:txBody>
      </p:sp>
    </p:spTree>
    <p:extLst>
      <p:ext uri="{BB962C8B-B14F-4D97-AF65-F5344CB8AC3E}">
        <p14:creationId xmlns:p14="http://schemas.microsoft.com/office/powerpoint/2010/main" val="3020409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F7C62-DEAA-43E8-B507-C1D29AEA41CD}"/>
              </a:ext>
            </a:extLst>
          </p:cNvPr>
          <p:cNvSpPr>
            <a:spLocks noGrp="1"/>
          </p:cNvSpPr>
          <p:nvPr>
            <p:ph type="title"/>
          </p:nvPr>
        </p:nvSpPr>
        <p:spPr/>
        <p:txBody>
          <a:bodyPr/>
          <a:lstStyle/>
          <a:p>
            <a:r>
              <a:rPr lang="en-IN" sz="1800" b="1">
                <a:solidFill>
                  <a:schemeClr val="bg1"/>
                </a:solidFill>
                <a:effectLst/>
                <a:latin typeface="Times New Roman" panose="02020603050405020304" pitchFamily="18" charset="0"/>
                <a:ea typeface="Calibri" panose="020F0502020204030204" pitchFamily="34" charset="0"/>
              </a:rPr>
              <a:t>LESSON 10</a:t>
            </a:r>
            <a:br>
              <a:rPr lang="en-IN" sz="1800" b="1">
                <a:solidFill>
                  <a:schemeClr val="bg1"/>
                </a:solidFill>
                <a:effectLst/>
                <a:latin typeface="Times New Roman" panose="02020603050405020304" pitchFamily="18" charset="0"/>
                <a:ea typeface="Calibri" panose="020F0502020204030204" pitchFamily="34" charset="0"/>
              </a:rPr>
            </a:br>
            <a:r>
              <a:rPr lang="en-IN" sz="1800" b="1">
                <a:solidFill>
                  <a:schemeClr val="bg1"/>
                </a:solidFill>
                <a:effectLst/>
                <a:latin typeface="Times New Roman" panose="02020603050405020304" pitchFamily="18" charset="0"/>
                <a:ea typeface="Calibri" panose="020F0502020204030204" pitchFamily="34" charset="0"/>
              </a:rPr>
              <a:t>MODIFIED </a:t>
            </a:r>
            <a:r>
              <a:rPr lang="en-IN" sz="1800" b="1" dirty="0">
                <a:solidFill>
                  <a:schemeClr val="bg1"/>
                </a:solidFill>
                <a:effectLst/>
                <a:latin typeface="Times New Roman" panose="02020603050405020304" pitchFamily="18" charset="0"/>
                <a:ea typeface="Calibri" panose="020F0502020204030204" pitchFamily="34" charset="0"/>
              </a:rPr>
              <a:t>LIMIT TEST FOR  SULPHATE </a:t>
            </a:r>
            <a:endParaRPr lang="en-IN" dirty="0">
              <a:solidFill>
                <a:schemeClr val="bg1"/>
              </a:solidFill>
            </a:endParaRPr>
          </a:p>
        </p:txBody>
      </p:sp>
      <p:sp>
        <p:nvSpPr>
          <p:cNvPr id="3" name="Content Placeholder 2">
            <a:extLst>
              <a:ext uri="{FF2B5EF4-FFF2-40B4-BE49-F238E27FC236}">
                <a16:creationId xmlns:a16="http://schemas.microsoft.com/office/drawing/2014/main" id="{91AD8EBC-8C72-4DEB-B4A4-4DA313B6DBA7}"/>
              </a:ext>
            </a:extLst>
          </p:cNvPr>
          <p:cNvSpPr>
            <a:spLocks noGrp="1"/>
          </p:cNvSpPr>
          <p:nvPr>
            <p:ph idx="1"/>
          </p:nvPr>
        </p:nvSpPr>
        <p:spPr/>
        <p:txBody>
          <a:bodyPr>
            <a:normAutofit fontScale="62500" lnSpcReduction="20000"/>
          </a:bodyPr>
          <a:lstStyle/>
          <a:p>
            <a:pPr algn="just">
              <a:lnSpc>
                <a:spcPts val="1800"/>
              </a:lnSpc>
            </a:pPr>
            <a:r>
              <a:rPr lang="en-US" sz="1800" b="1" dirty="0">
                <a:solidFill>
                  <a:srgbClr val="000000"/>
                </a:solidFill>
                <a:effectLst/>
                <a:latin typeface="Times New Roman" panose="02020603050405020304" pitchFamily="18" charset="0"/>
                <a:ea typeface="Times New Roman" panose="02020603050405020304" pitchFamily="18" charset="0"/>
              </a:rPr>
              <a:t>Principle:</a:t>
            </a:r>
            <a:endParaRPr lang="en-IN" sz="1800" dirty="0">
              <a:effectLst/>
              <a:latin typeface="Times New Roman" panose="02020603050405020304" pitchFamily="18" charset="0"/>
              <a:ea typeface="Times New Roman" panose="02020603050405020304" pitchFamily="18" charset="0"/>
            </a:endParaRPr>
          </a:p>
          <a:p>
            <a:pPr algn="just">
              <a:lnSpc>
                <a:spcPts val="1800"/>
              </a:lnSpc>
            </a:pPr>
            <a:r>
              <a:rPr lang="en-US" sz="1800" dirty="0">
                <a:solidFill>
                  <a:srgbClr val="000000"/>
                </a:solidFill>
                <a:effectLst/>
                <a:latin typeface="Times New Roman" panose="02020603050405020304" pitchFamily="18" charset="0"/>
                <a:ea typeface="Times New Roman" panose="02020603050405020304" pitchFamily="18" charset="0"/>
              </a:rPr>
              <a:t>Modified limit test is performed; if the limit tests for a sample (</a:t>
            </a:r>
            <a:r>
              <a:rPr lang="en-US" sz="1800" dirty="0" err="1">
                <a:solidFill>
                  <a:srgbClr val="000000"/>
                </a:solidFill>
                <a:effectLst/>
                <a:latin typeface="Times New Roman" panose="02020603050405020304" pitchFamily="18" charset="0"/>
                <a:ea typeface="Times New Roman" panose="02020603050405020304" pitchFamily="18" charset="0"/>
              </a:rPr>
              <a:t>Coloured</a:t>
            </a:r>
            <a:r>
              <a:rPr lang="en-US" sz="1800" dirty="0">
                <a:solidFill>
                  <a:srgbClr val="000000"/>
                </a:solidFill>
                <a:effectLst/>
                <a:latin typeface="Times New Roman" panose="02020603050405020304" pitchFamily="18" charset="0"/>
                <a:ea typeface="Times New Roman" panose="02020603050405020304" pitchFamily="18" charset="0"/>
              </a:rPr>
              <a:t> compound) cannot be done by normal method. For example, potassium permanganate is de-</a:t>
            </a:r>
            <a:r>
              <a:rPr lang="en-US" sz="1800" dirty="0" err="1">
                <a:solidFill>
                  <a:srgbClr val="000000"/>
                </a:solidFill>
                <a:effectLst/>
                <a:latin typeface="Times New Roman" panose="02020603050405020304" pitchFamily="18" charset="0"/>
                <a:ea typeface="Times New Roman" panose="02020603050405020304" pitchFamily="18" charset="0"/>
              </a:rPr>
              <a:t>colourised</a:t>
            </a:r>
            <a:r>
              <a:rPr lang="en-US" sz="1800" dirty="0">
                <a:solidFill>
                  <a:srgbClr val="000000"/>
                </a:solidFill>
                <a:effectLst/>
                <a:latin typeface="Times New Roman" panose="02020603050405020304" pitchFamily="18" charset="0"/>
                <a:ea typeface="Times New Roman" panose="02020603050405020304" pitchFamily="18" charset="0"/>
              </a:rPr>
              <a:t> by boiling with ethanol, filtered to remove precipitated manganese dioxide and the filtrate is subjected to the test.</a:t>
            </a:r>
            <a:endParaRPr lang="en-IN" sz="1800" dirty="0">
              <a:effectLst/>
              <a:latin typeface="Times New Roman" panose="02020603050405020304" pitchFamily="18" charset="0"/>
              <a:ea typeface="Times New Roman" panose="02020603050405020304" pitchFamily="18" charset="0"/>
            </a:endParaRPr>
          </a:p>
          <a:p>
            <a:pPr algn="just">
              <a:lnSpc>
                <a:spcPts val="1800"/>
              </a:lnSpc>
              <a:spcAft>
                <a:spcPts val="1800"/>
              </a:spcAft>
            </a:pPr>
            <a:r>
              <a:rPr lang="en-US" sz="1800" dirty="0">
                <a:solidFill>
                  <a:srgbClr val="000000"/>
                </a:solidFill>
                <a:effectLst/>
                <a:latin typeface="Times New Roman" panose="02020603050405020304" pitchFamily="18" charset="0"/>
                <a:ea typeface="Times New Roman" panose="02020603050405020304" pitchFamily="18" charset="0"/>
              </a:rPr>
              <a:t>The limit test for sulphate is carried out on the basis of the reaction between barium chloride and soluble sulphates in the presence of acetic acid. Then, the comparison of the turbidity produced by a given amount of the substance is done with a standard turbidity obtained from a known amount of sulphate. The barium chloride has been replaced by barium sulphate reagent which is having barium chloride, sulphate-free alcohol, and a solution of potassium sulphate. Potassium sulphate has been added to increase the sensitivity of the test. The ionic concentrations in the reagent has been so adjusted that the solubility product of barium sulphate gets exceeded, and the very small amount of barium sulphate present in the reagent acts as a seeding agent for precipitation of barium sulphate, if sulphate be present in the substance under test. Alcohol helps to prevent super-saturation and thus produces a more uniform opalescence/turbidity. Acetic acid helps to make solution acidic and barium sulphate precipitate formed is insoluble which gives turbidity/opalescence.</a:t>
            </a:r>
            <a:endParaRPr lang="en-IN" sz="1800" dirty="0">
              <a:effectLst/>
              <a:latin typeface="Times New Roman" panose="02020603050405020304" pitchFamily="18" charset="0"/>
              <a:ea typeface="Times New Roman" panose="02020603050405020304" pitchFamily="18" charset="0"/>
            </a:endParaRPr>
          </a:p>
          <a:p>
            <a:endParaRPr lang="en-IN" dirty="0"/>
          </a:p>
        </p:txBody>
      </p:sp>
      <p:pic>
        <p:nvPicPr>
          <p:cNvPr id="3076" name="Picture 4" descr="Modified limit test for chloride">
            <a:extLst>
              <a:ext uri="{FF2B5EF4-FFF2-40B4-BE49-F238E27FC236}">
                <a16:creationId xmlns:a16="http://schemas.microsoft.com/office/drawing/2014/main" id="{93DB71A9-EE61-4A13-B65B-2B0CC20D75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375" y="5443538"/>
            <a:ext cx="8043863" cy="1157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799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BFFCAF-54C6-4ECA-B4A1-47BF67C3EFFD}"/>
              </a:ext>
            </a:extLst>
          </p:cNvPr>
          <p:cNvSpPr>
            <a:spLocks noGrp="1"/>
          </p:cNvSpPr>
          <p:nvPr>
            <p:ph idx="1"/>
          </p:nvPr>
        </p:nvSpPr>
        <p:spPr>
          <a:xfrm>
            <a:off x="838200" y="603115"/>
            <a:ext cx="10515600" cy="5573848"/>
          </a:xfrm>
        </p:spPr>
        <p:txBody>
          <a:bodyPr/>
          <a:lstStyle/>
          <a:p>
            <a:pPr algn="just">
              <a:lnSpc>
                <a:spcPts val="1800"/>
              </a:lnSpc>
            </a:pPr>
            <a:r>
              <a:rPr lang="en-US" sz="1800" b="1" dirty="0">
                <a:solidFill>
                  <a:schemeClr val="bg1"/>
                </a:solidFill>
                <a:effectLst/>
                <a:latin typeface="Times New Roman" panose="02020603050405020304" pitchFamily="18" charset="0"/>
                <a:ea typeface="Times New Roman" panose="02020603050405020304" pitchFamily="18" charset="0"/>
              </a:rPr>
              <a:t>PROCEDURE</a:t>
            </a:r>
            <a:endParaRPr lang="en-IN" sz="1800" dirty="0">
              <a:solidFill>
                <a:schemeClr val="bg1"/>
              </a:solidFill>
              <a:effectLst/>
              <a:latin typeface="Times New Roman" panose="02020603050405020304" pitchFamily="18" charset="0"/>
              <a:ea typeface="Times New Roman" panose="02020603050405020304" pitchFamily="18" charset="0"/>
            </a:endParaRPr>
          </a:p>
          <a:p>
            <a:pPr algn="just">
              <a:lnSpc>
                <a:spcPts val="1800"/>
              </a:lnSpc>
            </a:pPr>
            <a:r>
              <a:rPr lang="en-US" sz="1800" b="1" dirty="0">
                <a:solidFill>
                  <a:schemeClr val="bg1"/>
                </a:solidFill>
                <a:effectLst/>
                <a:latin typeface="Times New Roman" panose="02020603050405020304" pitchFamily="18" charset="0"/>
                <a:ea typeface="Times New Roman" panose="02020603050405020304" pitchFamily="18" charset="0"/>
              </a:rPr>
              <a:t>Preparation of Test Solution (</a:t>
            </a:r>
            <a:r>
              <a:rPr lang="en-US" sz="1800" dirty="0">
                <a:solidFill>
                  <a:schemeClr val="bg1"/>
                </a:solidFill>
                <a:effectLst/>
                <a:latin typeface="Times New Roman" panose="02020603050405020304" pitchFamily="18" charset="0"/>
                <a:ea typeface="Times New Roman" panose="02020603050405020304" pitchFamily="18" charset="0"/>
              </a:rPr>
              <a:t>KMnO4</a:t>
            </a:r>
            <a:r>
              <a:rPr lang="en-US" sz="1800" b="1" dirty="0">
                <a:solidFill>
                  <a:schemeClr val="bg1"/>
                </a:solidFill>
                <a:effectLst/>
                <a:latin typeface="Times New Roman" panose="02020603050405020304" pitchFamily="18" charset="0"/>
                <a:ea typeface="Times New Roman" panose="02020603050405020304" pitchFamily="18" charset="0"/>
              </a:rPr>
              <a:t>): </a:t>
            </a:r>
            <a:r>
              <a:rPr lang="en-US" sz="1800" dirty="0">
                <a:solidFill>
                  <a:schemeClr val="bg1"/>
                </a:solidFill>
                <a:effectLst/>
                <a:latin typeface="Times New Roman" panose="02020603050405020304" pitchFamily="18" charset="0"/>
                <a:ea typeface="Times New Roman" panose="02020603050405020304" pitchFamily="18" charset="0"/>
              </a:rPr>
              <a:t>Dissolve 1.5 g in 50 mL of distilled water, heat on a water-bath and add gradually 6 mL of ethanol (95%), cool, dilute to 60 mL with distilled water and filter.</a:t>
            </a:r>
            <a:endParaRPr lang="en-IN" sz="1800" dirty="0">
              <a:solidFill>
                <a:schemeClr val="bg1"/>
              </a:solidFill>
              <a:effectLst/>
              <a:latin typeface="Times New Roman" panose="02020603050405020304" pitchFamily="18" charset="0"/>
              <a:ea typeface="Times New Roman" panose="02020603050405020304" pitchFamily="18" charset="0"/>
            </a:endParaRPr>
          </a:p>
          <a:p>
            <a:pPr algn="just">
              <a:lnSpc>
                <a:spcPts val="1800"/>
              </a:lnSpc>
            </a:pPr>
            <a:r>
              <a:rPr lang="en-US" sz="1800" dirty="0">
                <a:solidFill>
                  <a:schemeClr val="bg1"/>
                </a:solidFill>
                <a:effectLst/>
                <a:latin typeface="Times New Roman" panose="02020603050405020304" pitchFamily="18" charset="0"/>
                <a:ea typeface="Times New Roman" panose="02020603050405020304" pitchFamily="18" charset="0"/>
              </a:rPr>
              <a:t>Take two 50 mL Nessler Cylinders. Label one as “Test” and the other as ‘Standard’.</a:t>
            </a:r>
            <a:endParaRPr lang="en-IN" sz="1800" dirty="0">
              <a:solidFill>
                <a:schemeClr val="bg1"/>
              </a:solidFill>
              <a:effectLst/>
              <a:latin typeface="Times New Roman" panose="02020603050405020304" pitchFamily="18" charset="0"/>
              <a:ea typeface="Times New Roman" panose="02020603050405020304" pitchFamily="18" charset="0"/>
            </a:endParaRPr>
          </a:p>
          <a:p>
            <a:endParaRPr lang="en-IN" dirty="0"/>
          </a:p>
        </p:txBody>
      </p:sp>
      <p:graphicFrame>
        <p:nvGraphicFramePr>
          <p:cNvPr id="4" name="Table 3">
            <a:extLst>
              <a:ext uri="{FF2B5EF4-FFF2-40B4-BE49-F238E27FC236}">
                <a16:creationId xmlns:a16="http://schemas.microsoft.com/office/drawing/2014/main" id="{39FF8C99-93B1-4E90-92D2-C54D4C8220CC}"/>
              </a:ext>
            </a:extLst>
          </p:cNvPr>
          <p:cNvGraphicFramePr>
            <a:graphicFrameLocks noGrp="1"/>
          </p:cNvGraphicFramePr>
          <p:nvPr>
            <p:extLst>
              <p:ext uri="{D42A27DB-BD31-4B8C-83A1-F6EECF244321}">
                <p14:modId xmlns:p14="http://schemas.microsoft.com/office/powerpoint/2010/main" val="2110239832"/>
              </p:ext>
            </p:extLst>
          </p:nvPr>
        </p:nvGraphicFramePr>
        <p:xfrm>
          <a:off x="1000125" y="2728913"/>
          <a:ext cx="9829799" cy="3830733"/>
        </p:xfrm>
        <a:graphic>
          <a:graphicData uri="http://schemas.openxmlformats.org/drawingml/2006/table">
            <a:tbl>
              <a:tblPr firstRow="1" firstCol="1" bandRow="1">
                <a:tableStyleId>{5C22544A-7EE6-4342-B048-85BDC9FD1C3A}</a:tableStyleId>
              </a:tblPr>
              <a:tblGrid>
                <a:gridCol w="5004260">
                  <a:extLst>
                    <a:ext uri="{9D8B030D-6E8A-4147-A177-3AD203B41FA5}">
                      <a16:colId xmlns:a16="http://schemas.microsoft.com/office/drawing/2014/main" val="1250596572"/>
                    </a:ext>
                  </a:extLst>
                </a:gridCol>
                <a:gridCol w="4825539">
                  <a:extLst>
                    <a:ext uri="{9D8B030D-6E8A-4147-A177-3AD203B41FA5}">
                      <a16:colId xmlns:a16="http://schemas.microsoft.com/office/drawing/2014/main" val="2231434161"/>
                    </a:ext>
                  </a:extLst>
                </a:gridCol>
              </a:tblGrid>
              <a:tr h="352582">
                <a:tc>
                  <a:txBody>
                    <a:bodyPr/>
                    <a:lstStyle/>
                    <a:p>
                      <a:pPr algn="just">
                        <a:lnSpc>
                          <a:spcPts val="1800"/>
                        </a:lnSpc>
                      </a:pPr>
                      <a:r>
                        <a:rPr lang="en-US" sz="1100">
                          <a:effectLst/>
                        </a:rPr>
                        <a:t>Test</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tc>
                  <a:txBody>
                    <a:bodyPr/>
                    <a:lstStyle/>
                    <a:p>
                      <a:pPr algn="just">
                        <a:lnSpc>
                          <a:spcPts val="1800"/>
                        </a:lnSpc>
                      </a:pPr>
                      <a:r>
                        <a:rPr lang="en-US" sz="1100">
                          <a:effectLst/>
                        </a:rPr>
                        <a:t>Standard</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extLst>
                  <a:ext uri="{0D108BD9-81ED-4DB2-BD59-A6C34878D82A}">
                    <a16:rowId xmlns:a16="http://schemas.microsoft.com/office/drawing/2014/main" val="4222928755"/>
                  </a:ext>
                </a:extLst>
              </a:tr>
              <a:tr h="1201936">
                <a:tc>
                  <a:txBody>
                    <a:bodyPr/>
                    <a:lstStyle/>
                    <a:p>
                      <a:pPr algn="just">
                        <a:lnSpc>
                          <a:spcPts val="1800"/>
                        </a:lnSpc>
                      </a:pPr>
                      <a:r>
                        <a:rPr lang="en-US" sz="1100">
                          <a:effectLst/>
                        </a:rPr>
                        <a:t>Take 10 mL of the above test solution in Nessler cylinder.</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tc>
                  <a:txBody>
                    <a:bodyPr/>
                    <a:lstStyle/>
                    <a:p>
                      <a:pPr algn="just">
                        <a:lnSpc>
                          <a:spcPts val="1800"/>
                        </a:lnSpc>
                      </a:pPr>
                      <a:r>
                        <a:rPr lang="en-US" sz="1100">
                          <a:effectLst/>
                        </a:rPr>
                        <a:t>Mix 15 mL of sulphate standard solution and 15 mL of distilled water in a Nessler cylinder</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extLst>
                  <a:ext uri="{0D108BD9-81ED-4DB2-BD59-A6C34878D82A}">
                    <a16:rowId xmlns:a16="http://schemas.microsoft.com/office/drawing/2014/main" val="949663713"/>
                  </a:ext>
                </a:extLst>
              </a:tr>
              <a:tr h="436799">
                <a:tc>
                  <a:txBody>
                    <a:bodyPr/>
                    <a:lstStyle/>
                    <a:p>
                      <a:pPr algn="just">
                        <a:lnSpc>
                          <a:spcPts val="1800"/>
                        </a:lnSpc>
                      </a:pPr>
                      <a:r>
                        <a:rPr lang="en-US" sz="1100">
                          <a:effectLst/>
                        </a:rPr>
                        <a:t>Add 0.15 mL of 5.0 M acetic acid</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tc>
                  <a:txBody>
                    <a:bodyPr/>
                    <a:lstStyle/>
                    <a:p>
                      <a:pPr algn="just">
                        <a:lnSpc>
                          <a:spcPts val="1800"/>
                        </a:lnSpc>
                      </a:pPr>
                      <a:r>
                        <a:rPr lang="en-US" sz="1100">
                          <a:effectLst/>
                        </a:rPr>
                        <a:t>Add 0.15 mL of 5.0 M acetic acid</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extLst>
                  <a:ext uri="{0D108BD9-81ED-4DB2-BD59-A6C34878D82A}">
                    <a16:rowId xmlns:a16="http://schemas.microsoft.com/office/drawing/2014/main" val="2703092082"/>
                  </a:ext>
                </a:extLst>
              </a:tr>
              <a:tr h="589827">
                <a:tc>
                  <a:txBody>
                    <a:bodyPr/>
                    <a:lstStyle/>
                    <a:p>
                      <a:pPr algn="just">
                        <a:lnSpc>
                          <a:spcPts val="1800"/>
                        </a:lnSpc>
                      </a:pPr>
                      <a:r>
                        <a:rPr lang="en-US" sz="1100" dirty="0">
                          <a:effectLst/>
                        </a:rPr>
                        <a:t>Add 2.5 mL of barium sulphate reagent</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tc>
                  <a:txBody>
                    <a:bodyPr/>
                    <a:lstStyle/>
                    <a:p>
                      <a:pPr algn="just">
                        <a:lnSpc>
                          <a:spcPts val="1800"/>
                        </a:lnSpc>
                      </a:pPr>
                      <a:r>
                        <a:rPr lang="en-US" sz="1100">
                          <a:effectLst/>
                        </a:rPr>
                        <a:t>Add 2.5 mL of barium sulphate reagent</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extLst>
                  <a:ext uri="{0D108BD9-81ED-4DB2-BD59-A6C34878D82A}">
                    <a16:rowId xmlns:a16="http://schemas.microsoft.com/office/drawing/2014/main" val="2384049042"/>
                  </a:ext>
                </a:extLst>
              </a:tr>
              <a:tr h="589827">
                <a:tc>
                  <a:txBody>
                    <a:bodyPr/>
                    <a:lstStyle/>
                    <a:p>
                      <a:pPr algn="just">
                        <a:lnSpc>
                          <a:spcPts val="1800"/>
                        </a:lnSpc>
                      </a:pPr>
                      <a:r>
                        <a:rPr lang="en-US" sz="1100">
                          <a:effectLst/>
                        </a:rPr>
                        <a:t>Add sufficient distilled water to produce 50 mL</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tc>
                  <a:txBody>
                    <a:bodyPr/>
                    <a:lstStyle/>
                    <a:p>
                      <a:pPr algn="just">
                        <a:lnSpc>
                          <a:spcPts val="1800"/>
                        </a:lnSpc>
                      </a:pPr>
                      <a:r>
                        <a:rPr lang="en-US" sz="1100">
                          <a:effectLst/>
                        </a:rPr>
                        <a:t>Add sufficient distilled water to produce 50 Ml</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extLst>
                  <a:ext uri="{0D108BD9-81ED-4DB2-BD59-A6C34878D82A}">
                    <a16:rowId xmlns:a16="http://schemas.microsoft.com/office/drawing/2014/main" val="819604726"/>
                  </a:ext>
                </a:extLst>
              </a:tr>
              <a:tr h="589827">
                <a:tc gridSpan="2">
                  <a:txBody>
                    <a:bodyPr/>
                    <a:lstStyle/>
                    <a:p>
                      <a:pPr algn="just">
                        <a:lnSpc>
                          <a:spcPts val="1800"/>
                        </a:lnSpc>
                      </a:pPr>
                      <a:r>
                        <a:rPr lang="en-US" sz="1100" dirty="0">
                          <a:effectLst/>
                        </a:rPr>
                        <a:t>Stir immediately with glass rod and allow to stand for 5 minutes protected from light</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1856" marR="71856" marT="107785" marB="107785" anchor="ctr"/>
                </a:tc>
                <a:tc hMerge="1">
                  <a:txBody>
                    <a:bodyPr/>
                    <a:lstStyle/>
                    <a:p>
                      <a:endParaRPr lang="en-IN"/>
                    </a:p>
                  </a:txBody>
                  <a:tcPr/>
                </a:tc>
                <a:extLst>
                  <a:ext uri="{0D108BD9-81ED-4DB2-BD59-A6C34878D82A}">
                    <a16:rowId xmlns:a16="http://schemas.microsoft.com/office/drawing/2014/main" val="3925694495"/>
                  </a:ext>
                </a:extLst>
              </a:tr>
            </a:tbl>
          </a:graphicData>
        </a:graphic>
      </p:graphicFrame>
    </p:spTree>
    <p:extLst>
      <p:ext uri="{BB962C8B-B14F-4D97-AF65-F5344CB8AC3E}">
        <p14:creationId xmlns:p14="http://schemas.microsoft.com/office/powerpoint/2010/main" val="2642539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BA9D8A-45E0-4ABF-A0B2-BF40DC3D314B}"/>
              </a:ext>
            </a:extLst>
          </p:cNvPr>
          <p:cNvSpPr>
            <a:spLocks noGrp="1"/>
          </p:cNvSpPr>
          <p:nvPr>
            <p:ph idx="1"/>
          </p:nvPr>
        </p:nvSpPr>
        <p:spPr>
          <a:xfrm>
            <a:off x="838200" y="2886075"/>
            <a:ext cx="10515600" cy="3290888"/>
          </a:xfrm>
        </p:spPr>
        <p:txBody>
          <a:bodyPr/>
          <a:lstStyle/>
          <a:p>
            <a:r>
              <a:rPr lang="en-US" sz="1800" b="1" dirty="0">
                <a:solidFill>
                  <a:srgbClr val="000000"/>
                </a:solidFill>
                <a:effectLst/>
                <a:latin typeface="Times New Roman" panose="02020603050405020304" pitchFamily="18" charset="0"/>
                <a:ea typeface="Times New Roman" panose="02020603050405020304" pitchFamily="18" charset="0"/>
              </a:rPr>
              <a:t>Observation: </a:t>
            </a:r>
            <a:r>
              <a:rPr lang="en-US" sz="1800" dirty="0">
                <a:solidFill>
                  <a:srgbClr val="000000"/>
                </a:solidFill>
                <a:effectLst/>
                <a:latin typeface="Times New Roman" panose="02020603050405020304" pitchFamily="18" charset="0"/>
                <a:ea typeface="Times New Roman" panose="02020603050405020304" pitchFamily="18" charset="0"/>
              </a:rPr>
              <a:t>The opalescence produce in sample solution should not be greater than standard solution. If opalescence produces in sample solution is less than the standard solution, the sample will pass the limit test for sulphates and vice-versa.</a:t>
            </a:r>
            <a:endParaRPr lang="en-IN" sz="18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3012531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330B6-F0B9-4578-B6AA-39895DDAE5B2}"/>
              </a:ext>
            </a:extLst>
          </p:cNvPr>
          <p:cNvSpPr>
            <a:spLocks noGrp="1"/>
          </p:cNvSpPr>
          <p:nvPr>
            <p:ph type="title"/>
          </p:nvPr>
        </p:nvSpPr>
        <p:spPr/>
        <p:txBody>
          <a:bodyPr/>
          <a:lstStyle/>
          <a:p>
            <a:r>
              <a:rPr lang="en-GB" sz="1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Limit Test for Chlorides (Modified)</a:t>
            </a:r>
            <a:br>
              <a:rPr lang="en-IN" sz="1800" b="1"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29061100-4C44-421A-9F5B-8DEC617A84AE}"/>
              </a:ext>
            </a:extLst>
          </p:cNvPr>
          <p:cNvSpPr>
            <a:spLocks noGrp="1"/>
          </p:cNvSpPr>
          <p:nvPr>
            <p:ph idx="1"/>
          </p:nvPr>
        </p:nvSpPr>
        <p:spPr>
          <a:xfrm>
            <a:off x="838200" y="2686050"/>
            <a:ext cx="10515600" cy="3490913"/>
          </a:xfrm>
        </p:spPr>
        <p:txBody>
          <a:bodyPr/>
          <a:lstStyle/>
          <a:p>
            <a:pPr algn="just">
              <a:lnSpc>
                <a:spcPts val="1800"/>
              </a:lnSpc>
            </a:pPr>
            <a:r>
              <a:rPr lang="en-US" sz="1800" b="1" dirty="0">
                <a:solidFill>
                  <a:srgbClr val="000000"/>
                </a:solidFill>
                <a:effectLst/>
                <a:latin typeface="Times New Roman" panose="02020603050405020304" pitchFamily="18" charset="0"/>
                <a:ea typeface="Times New Roman" panose="02020603050405020304" pitchFamily="18" charset="0"/>
              </a:rPr>
              <a:t>PRINCIPLE:</a:t>
            </a:r>
            <a:endParaRPr lang="en-IN" sz="1800" dirty="0">
              <a:effectLst/>
              <a:latin typeface="Times New Roman" panose="02020603050405020304" pitchFamily="18" charset="0"/>
              <a:ea typeface="Times New Roman" panose="02020603050405020304" pitchFamily="18" charset="0"/>
            </a:endParaRPr>
          </a:p>
          <a:p>
            <a:pPr algn="just">
              <a:lnSpc>
                <a:spcPts val="1800"/>
              </a:lnSpc>
            </a:pPr>
            <a:r>
              <a:rPr lang="en-US" sz="1800" dirty="0">
                <a:solidFill>
                  <a:srgbClr val="000000"/>
                </a:solidFill>
                <a:effectLst/>
                <a:latin typeface="Times New Roman" panose="02020603050405020304" pitchFamily="18" charset="0"/>
                <a:ea typeface="Times New Roman" panose="02020603050405020304" pitchFamily="18" charset="0"/>
              </a:rPr>
              <a:t>Modified limit test is performed; if the limit tests for a sample (</a:t>
            </a:r>
            <a:r>
              <a:rPr lang="en-US" sz="1800" dirty="0" err="1">
                <a:solidFill>
                  <a:srgbClr val="000000"/>
                </a:solidFill>
                <a:effectLst/>
                <a:latin typeface="Times New Roman" panose="02020603050405020304" pitchFamily="18" charset="0"/>
                <a:ea typeface="Times New Roman" panose="02020603050405020304" pitchFamily="18" charset="0"/>
              </a:rPr>
              <a:t>Coloured</a:t>
            </a:r>
            <a:r>
              <a:rPr lang="en-US" sz="1800" dirty="0">
                <a:solidFill>
                  <a:srgbClr val="000000"/>
                </a:solidFill>
                <a:effectLst/>
                <a:latin typeface="Times New Roman" panose="02020603050405020304" pitchFamily="18" charset="0"/>
                <a:ea typeface="Times New Roman" panose="02020603050405020304" pitchFamily="18" charset="0"/>
              </a:rPr>
              <a:t> compound) cannot be done by normal method. For example, potassium permanganate is de-</a:t>
            </a:r>
            <a:r>
              <a:rPr lang="en-US" sz="1800" dirty="0" err="1">
                <a:solidFill>
                  <a:srgbClr val="000000"/>
                </a:solidFill>
                <a:effectLst/>
                <a:latin typeface="Times New Roman" panose="02020603050405020304" pitchFamily="18" charset="0"/>
                <a:ea typeface="Times New Roman" panose="02020603050405020304" pitchFamily="18" charset="0"/>
              </a:rPr>
              <a:t>colourised</a:t>
            </a:r>
            <a:r>
              <a:rPr lang="en-US" sz="1800" dirty="0">
                <a:solidFill>
                  <a:srgbClr val="000000"/>
                </a:solidFill>
                <a:effectLst/>
                <a:latin typeface="Times New Roman" panose="02020603050405020304" pitchFamily="18" charset="0"/>
                <a:ea typeface="Times New Roman" panose="02020603050405020304" pitchFamily="18" charset="0"/>
              </a:rPr>
              <a:t> by boiling with ethanol, filtered to remove precipitated manganese dioxide and the filtrate is subjected to the test.</a:t>
            </a:r>
            <a:endParaRPr lang="en-IN" sz="1800" dirty="0">
              <a:effectLst/>
              <a:latin typeface="Times New Roman" panose="02020603050405020304" pitchFamily="18" charset="0"/>
              <a:ea typeface="Times New Roman" panose="02020603050405020304" pitchFamily="18" charset="0"/>
            </a:endParaRPr>
          </a:p>
          <a:p>
            <a:pPr algn="just">
              <a:lnSpc>
                <a:spcPts val="1800"/>
              </a:lnSpc>
              <a:spcAft>
                <a:spcPts val="1800"/>
              </a:spcAft>
            </a:pPr>
            <a:r>
              <a:rPr lang="en-US" sz="1800" dirty="0">
                <a:solidFill>
                  <a:srgbClr val="000000"/>
                </a:solidFill>
                <a:effectLst/>
                <a:latin typeface="Times New Roman" panose="02020603050405020304" pitchFamily="18" charset="0"/>
                <a:ea typeface="Times New Roman" panose="02020603050405020304" pitchFamily="18" charset="0"/>
              </a:rPr>
              <a:t>It is based upon the chemical reaction between silver nitrate and soluble chlorides to obtain silver chloride in presence of dilute nitric acid. The silver chloride produced in the presence of dilute nitric acid makes the test solution turbid, the extent of turbidity/opalescence depending upon the amount of chloride present in the substance is compared with a standard turbidity/opalescence produced by addition of silver nitrate to a standard solution having a known amount of chloride and the same volume of dilute nitric acid as used in the test solution. If the turbidity/opalescence from the sample has been less than the standard solution, the sample will pass the limit test and vice versa. Dilute nitric acid is used in the limit test of chloride to make solution acidic and which helps silver chloride precipitate to make solution turbid at the end of process.</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83519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55C475-A117-4E81-B1FD-0A616E4B7F7B}"/>
              </a:ext>
            </a:extLst>
          </p:cNvPr>
          <p:cNvSpPr>
            <a:spLocks noGrp="1"/>
          </p:cNvSpPr>
          <p:nvPr>
            <p:ph idx="1"/>
          </p:nvPr>
        </p:nvSpPr>
        <p:spPr>
          <a:xfrm>
            <a:off x="838200" y="2228850"/>
            <a:ext cx="10515600" cy="3948113"/>
          </a:xfrm>
        </p:spPr>
        <p:txBody>
          <a:bodyPr/>
          <a:lstStyle/>
          <a:p>
            <a:pPr algn="just">
              <a:lnSpc>
                <a:spcPts val="1800"/>
              </a:lnSpc>
            </a:pPr>
            <a:r>
              <a:rPr lang="en-US" sz="1800" b="1" dirty="0">
                <a:solidFill>
                  <a:srgbClr val="000000"/>
                </a:solidFill>
                <a:effectLst/>
                <a:latin typeface="Times New Roman" panose="02020603050405020304" pitchFamily="18" charset="0"/>
                <a:ea typeface="Times New Roman" panose="02020603050405020304" pitchFamily="18" charset="0"/>
              </a:rPr>
              <a:t>Procedure:</a:t>
            </a:r>
            <a:endParaRPr lang="en-IN" sz="1800" dirty="0">
              <a:effectLst/>
              <a:latin typeface="Times New Roman" panose="02020603050405020304" pitchFamily="18" charset="0"/>
              <a:ea typeface="Times New Roman" panose="02020603050405020304" pitchFamily="18" charset="0"/>
            </a:endParaRPr>
          </a:p>
          <a:p>
            <a:pPr algn="just">
              <a:lnSpc>
                <a:spcPts val="1800"/>
              </a:lnSpc>
            </a:pPr>
            <a:r>
              <a:rPr lang="en-US" sz="1800" b="1" dirty="0">
                <a:solidFill>
                  <a:srgbClr val="000000"/>
                </a:solidFill>
                <a:effectLst/>
                <a:latin typeface="Times New Roman" panose="02020603050405020304" pitchFamily="18" charset="0"/>
                <a:ea typeface="Times New Roman" panose="02020603050405020304" pitchFamily="18" charset="0"/>
              </a:rPr>
              <a:t>Preparation of Test Solution (</a:t>
            </a:r>
            <a:r>
              <a:rPr lang="en-US" sz="1800" dirty="0">
                <a:solidFill>
                  <a:srgbClr val="000000"/>
                </a:solidFill>
                <a:effectLst/>
                <a:latin typeface="Times New Roman" panose="02020603050405020304" pitchFamily="18" charset="0"/>
                <a:ea typeface="Times New Roman" panose="02020603050405020304" pitchFamily="18" charset="0"/>
              </a:rPr>
              <a:t>KMnO4</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Dissolve 1.5 g in 50 mL of distilled water, heat on a water-bath and add gradually 6 mL of ethanol (95%), cool, dilute to 60 mL with distilled water and filter.</a:t>
            </a:r>
            <a:endParaRPr lang="en-IN" sz="1800" dirty="0">
              <a:effectLst/>
              <a:latin typeface="Times New Roman" panose="02020603050405020304" pitchFamily="18" charset="0"/>
              <a:ea typeface="Times New Roman" panose="02020603050405020304" pitchFamily="18" charset="0"/>
            </a:endParaRPr>
          </a:p>
          <a:p>
            <a:pPr algn="just">
              <a:lnSpc>
                <a:spcPts val="1800"/>
              </a:lnSpc>
            </a:pPr>
            <a:r>
              <a:rPr lang="en-US" sz="1800" dirty="0">
                <a:solidFill>
                  <a:srgbClr val="000000"/>
                </a:solidFill>
                <a:effectLst/>
                <a:latin typeface="Times New Roman" panose="02020603050405020304" pitchFamily="18" charset="0"/>
                <a:ea typeface="Times New Roman" panose="02020603050405020304" pitchFamily="18" charset="0"/>
              </a:rPr>
              <a:t>Take two 50 mL Nessler Cylinders. Label one as “Test” and the other as ‘Standard’.</a:t>
            </a:r>
          </a:p>
          <a:p>
            <a:pPr algn="just">
              <a:lnSpc>
                <a:spcPts val="1800"/>
              </a:lnSpc>
            </a:pPr>
            <a:endParaRPr lang="en-IN" sz="1800" dirty="0">
              <a:effectLst/>
              <a:latin typeface="Times New Roman" panose="02020603050405020304" pitchFamily="18" charset="0"/>
              <a:ea typeface="Times New Roman" panose="02020603050405020304" pitchFamily="18" charset="0"/>
            </a:endParaRPr>
          </a:p>
          <a:p>
            <a:endParaRPr lang="en-IN" dirty="0"/>
          </a:p>
        </p:txBody>
      </p:sp>
      <p:graphicFrame>
        <p:nvGraphicFramePr>
          <p:cNvPr id="4" name="Table 3">
            <a:extLst>
              <a:ext uri="{FF2B5EF4-FFF2-40B4-BE49-F238E27FC236}">
                <a16:creationId xmlns:a16="http://schemas.microsoft.com/office/drawing/2014/main" id="{4835E7B6-29F6-4B84-8D60-C8C047C92EA0}"/>
              </a:ext>
            </a:extLst>
          </p:cNvPr>
          <p:cNvGraphicFramePr>
            <a:graphicFrameLocks noGrp="1"/>
          </p:cNvGraphicFramePr>
          <p:nvPr>
            <p:extLst>
              <p:ext uri="{D42A27DB-BD31-4B8C-83A1-F6EECF244321}">
                <p14:modId xmlns:p14="http://schemas.microsoft.com/office/powerpoint/2010/main" val="956248445"/>
              </p:ext>
            </p:extLst>
          </p:nvPr>
        </p:nvGraphicFramePr>
        <p:xfrm>
          <a:off x="838200" y="3429000"/>
          <a:ext cx="10334625" cy="2901315"/>
        </p:xfrm>
        <a:graphic>
          <a:graphicData uri="http://schemas.openxmlformats.org/drawingml/2006/table">
            <a:tbl>
              <a:tblPr firstRow="1" firstCol="1" bandRow="1">
                <a:tableStyleId>{5C22544A-7EE6-4342-B048-85BDC9FD1C3A}</a:tableStyleId>
              </a:tblPr>
              <a:tblGrid>
                <a:gridCol w="5261262">
                  <a:extLst>
                    <a:ext uri="{9D8B030D-6E8A-4147-A177-3AD203B41FA5}">
                      <a16:colId xmlns:a16="http://schemas.microsoft.com/office/drawing/2014/main" val="238239929"/>
                    </a:ext>
                  </a:extLst>
                </a:gridCol>
                <a:gridCol w="5073363">
                  <a:extLst>
                    <a:ext uri="{9D8B030D-6E8A-4147-A177-3AD203B41FA5}">
                      <a16:colId xmlns:a16="http://schemas.microsoft.com/office/drawing/2014/main" val="1144333553"/>
                    </a:ext>
                  </a:extLst>
                </a:gridCol>
              </a:tblGrid>
              <a:tr h="0">
                <a:tc>
                  <a:txBody>
                    <a:bodyPr/>
                    <a:lstStyle/>
                    <a:p>
                      <a:pPr algn="just">
                        <a:lnSpc>
                          <a:spcPts val="1800"/>
                        </a:lnSpc>
                      </a:pPr>
                      <a:r>
                        <a:rPr lang="en-US" sz="1100">
                          <a:effectLst/>
                        </a:rPr>
                        <a:t>Test</a:t>
                      </a:r>
                      <a:endParaRPr lang="en-IN"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tc>
                  <a:txBody>
                    <a:bodyPr/>
                    <a:lstStyle/>
                    <a:p>
                      <a:pPr algn="just">
                        <a:lnSpc>
                          <a:spcPts val="1800"/>
                        </a:lnSpc>
                      </a:pPr>
                      <a:r>
                        <a:rPr lang="en-US" sz="1100">
                          <a:effectLst/>
                        </a:rPr>
                        <a:t>Standard</a:t>
                      </a:r>
                      <a:endParaRPr lang="en-IN"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extLst>
                  <a:ext uri="{0D108BD9-81ED-4DB2-BD59-A6C34878D82A}">
                    <a16:rowId xmlns:a16="http://schemas.microsoft.com/office/drawing/2014/main" val="3350836883"/>
                  </a:ext>
                </a:extLst>
              </a:tr>
              <a:tr h="669884">
                <a:tc>
                  <a:txBody>
                    <a:bodyPr/>
                    <a:lstStyle/>
                    <a:p>
                      <a:pPr algn="just">
                        <a:lnSpc>
                          <a:spcPts val="1800"/>
                        </a:lnSpc>
                      </a:pPr>
                      <a:r>
                        <a:rPr lang="en-US" sz="1100">
                          <a:effectLst/>
                        </a:rPr>
                        <a:t>Take 40 mL of the above test solution in Nessler cylinder.</a:t>
                      </a:r>
                      <a:endParaRPr lang="en-IN"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tc>
                  <a:txBody>
                    <a:bodyPr/>
                    <a:lstStyle/>
                    <a:p>
                      <a:pPr algn="just">
                        <a:lnSpc>
                          <a:spcPts val="1800"/>
                        </a:lnSpc>
                      </a:pPr>
                      <a:r>
                        <a:rPr lang="en-US" sz="1100" dirty="0">
                          <a:effectLst/>
                        </a:rPr>
                        <a:t>Take 10 mL of chloride standard solution  and 5 mL of water</a:t>
                      </a:r>
                      <a:endParaRPr lang="en-IN"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extLst>
                  <a:ext uri="{0D108BD9-81ED-4DB2-BD59-A6C34878D82A}">
                    <a16:rowId xmlns:a16="http://schemas.microsoft.com/office/drawing/2014/main" val="4259828235"/>
                  </a:ext>
                </a:extLst>
              </a:tr>
              <a:tr h="346022">
                <a:tc>
                  <a:txBody>
                    <a:bodyPr/>
                    <a:lstStyle/>
                    <a:p>
                      <a:pPr algn="just">
                        <a:lnSpc>
                          <a:spcPts val="1800"/>
                        </a:lnSpc>
                      </a:pPr>
                      <a:r>
                        <a:rPr lang="en-US" sz="1100">
                          <a:effectLst/>
                        </a:rPr>
                        <a:t>Add 1.0 mL of dilute nitric acid</a:t>
                      </a:r>
                      <a:endParaRPr lang="en-IN"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tc>
                  <a:txBody>
                    <a:bodyPr/>
                    <a:lstStyle/>
                    <a:p>
                      <a:pPr algn="just">
                        <a:lnSpc>
                          <a:spcPts val="1800"/>
                        </a:lnSpc>
                      </a:pPr>
                      <a:r>
                        <a:rPr lang="en-US" sz="1100">
                          <a:effectLst/>
                        </a:rPr>
                        <a:t>Add 1.0 mL of dilute nitric acid</a:t>
                      </a:r>
                      <a:endParaRPr lang="en-IN"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extLst>
                  <a:ext uri="{0D108BD9-81ED-4DB2-BD59-A6C34878D82A}">
                    <a16:rowId xmlns:a16="http://schemas.microsoft.com/office/drawing/2014/main" val="603145943"/>
                  </a:ext>
                </a:extLst>
              </a:tr>
              <a:tr h="453976">
                <a:tc>
                  <a:txBody>
                    <a:bodyPr/>
                    <a:lstStyle/>
                    <a:p>
                      <a:pPr algn="just">
                        <a:lnSpc>
                          <a:spcPts val="1800"/>
                        </a:lnSpc>
                      </a:pPr>
                      <a:r>
                        <a:rPr lang="en-US" sz="1100" dirty="0">
                          <a:effectLst/>
                        </a:rPr>
                        <a:t>Dilute to 50 mL with distilled water</a:t>
                      </a:r>
                      <a:endParaRPr lang="en-IN"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tc>
                  <a:txBody>
                    <a:bodyPr/>
                    <a:lstStyle/>
                    <a:p>
                      <a:pPr algn="just">
                        <a:lnSpc>
                          <a:spcPts val="1800"/>
                        </a:lnSpc>
                      </a:pPr>
                      <a:r>
                        <a:rPr lang="en-US" sz="1100">
                          <a:effectLst/>
                        </a:rPr>
                        <a:t>Dilute to 50 mL with distilled water</a:t>
                      </a:r>
                      <a:endParaRPr lang="en-IN"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extLst>
                  <a:ext uri="{0D108BD9-81ED-4DB2-BD59-A6C34878D82A}">
                    <a16:rowId xmlns:a16="http://schemas.microsoft.com/office/drawing/2014/main" val="304594867"/>
                  </a:ext>
                </a:extLst>
              </a:tr>
              <a:tr h="346022">
                <a:tc>
                  <a:txBody>
                    <a:bodyPr/>
                    <a:lstStyle/>
                    <a:p>
                      <a:pPr algn="just">
                        <a:lnSpc>
                          <a:spcPts val="1800"/>
                        </a:lnSpc>
                      </a:pPr>
                      <a:r>
                        <a:rPr lang="en-US" sz="1100" dirty="0">
                          <a:effectLst/>
                        </a:rPr>
                        <a:t>Add 1.0 mL of 5 % AgNO3solution</a:t>
                      </a:r>
                      <a:endParaRPr lang="en-IN"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tc>
                  <a:txBody>
                    <a:bodyPr/>
                    <a:lstStyle/>
                    <a:p>
                      <a:pPr algn="just">
                        <a:lnSpc>
                          <a:spcPts val="1800"/>
                        </a:lnSpc>
                      </a:pPr>
                      <a:r>
                        <a:rPr lang="en-US" sz="1100">
                          <a:effectLst/>
                        </a:rPr>
                        <a:t>Add 1.0 mL of 5% AgNO3solution</a:t>
                      </a:r>
                      <a:endParaRPr lang="en-IN"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extLst>
                  <a:ext uri="{0D108BD9-81ED-4DB2-BD59-A6C34878D82A}">
                    <a16:rowId xmlns:a16="http://schemas.microsoft.com/office/drawing/2014/main" val="2208541934"/>
                  </a:ext>
                </a:extLst>
              </a:tr>
              <a:tr h="453976">
                <a:tc gridSpan="2">
                  <a:txBody>
                    <a:bodyPr/>
                    <a:lstStyle/>
                    <a:p>
                      <a:pPr algn="just">
                        <a:lnSpc>
                          <a:spcPts val="1800"/>
                        </a:lnSpc>
                      </a:pPr>
                      <a:r>
                        <a:rPr lang="en-US" sz="1100" dirty="0">
                          <a:effectLst/>
                        </a:rPr>
                        <a:t>Stir immediately with glass rod and allow  to stand for 5 minutes protected from light</a:t>
                      </a:r>
                      <a:endParaRPr lang="en-IN"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8042" marR="78042" marT="117064" marB="117064" anchor="ctr"/>
                </a:tc>
                <a:tc hMerge="1">
                  <a:txBody>
                    <a:bodyPr/>
                    <a:lstStyle/>
                    <a:p>
                      <a:endParaRPr lang="en-IN"/>
                    </a:p>
                  </a:txBody>
                  <a:tcPr/>
                </a:tc>
                <a:extLst>
                  <a:ext uri="{0D108BD9-81ED-4DB2-BD59-A6C34878D82A}">
                    <a16:rowId xmlns:a16="http://schemas.microsoft.com/office/drawing/2014/main" val="192588030"/>
                  </a:ext>
                </a:extLst>
              </a:tr>
            </a:tbl>
          </a:graphicData>
        </a:graphic>
      </p:graphicFrame>
    </p:spTree>
    <p:extLst>
      <p:ext uri="{BB962C8B-B14F-4D97-AF65-F5344CB8AC3E}">
        <p14:creationId xmlns:p14="http://schemas.microsoft.com/office/powerpoint/2010/main" val="2852903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646F5A-0596-4563-B32E-B787220EFDAB}"/>
              </a:ext>
            </a:extLst>
          </p:cNvPr>
          <p:cNvSpPr>
            <a:spLocks noGrp="1"/>
          </p:cNvSpPr>
          <p:nvPr>
            <p:ph idx="1"/>
          </p:nvPr>
        </p:nvSpPr>
        <p:spPr/>
        <p:txBody>
          <a:bodyPr/>
          <a:lstStyle/>
          <a:p>
            <a:r>
              <a:rPr lang="en-US" sz="1800" b="1" dirty="0">
                <a:solidFill>
                  <a:srgbClr val="000000"/>
                </a:solidFill>
                <a:effectLst/>
                <a:latin typeface="Times New Roman" panose="02020603050405020304" pitchFamily="18" charset="0"/>
                <a:ea typeface="Times New Roman" panose="02020603050405020304" pitchFamily="18" charset="0"/>
              </a:rPr>
              <a:t>Observation: </a:t>
            </a:r>
            <a:r>
              <a:rPr lang="en-US" sz="1800" dirty="0">
                <a:solidFill>
                  <a:srgbClr val="000000"/>
                </a:solidFill>
                <a:effectLst/>
                <a:latin typeface="Times New Roman" panose="02020603050405020304" pitchFamily="18" charset="0"/>
                <a:ea typeface="Times New Roman" panose="02020603050405020304" pitchFamily="18" charset="0"/>
              </a:rPr>
              <a:t>The opalescence produce in sample solution should not be greater than standard solution. If opalescence produces in sample solution is less than the standard solution, the sample will pass the limit test for chloride and vice-versa.</a:t>
            </a:r>
            <a:endParaRPr lang="en-IN" sz="18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11346246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61</TotalTime>
  <Words>845</Words>
  <Application>Microsoft Office PowerPoint</Application>
  <PresentationFormat>Widescreen</PresentationFormat>
  <Paragraphs>38</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Cambria</vt:lpstr>
      <vt:lpstr>Century Gothic</vt:lpstr>
      <vt:lpstr>Times New Roman</vt:lpstr>
      <vt:lpstr>Wingdings 3</vt:lpstr>
      <vt:lpstr>Ion Boardroom</vt:lpstr>
      <vt:lpstr>LESSON 10 MODIFIED LIMIT TEST FOR  SULPHATE </vt:lpstr>
      <vt:lpstr>PowerPoint Presentation</vt:lpstr>
      <vt:lpstr>PowerPoint Presentation</vt:lpstr>
      <vt:lpstr>Limit Test for Chlorides (Modified)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MODIFIED LIMIT TEST FOR CHLORIDE AND SULPHATE </dc:title>
  <dc:creator>AlekyA Reddy</dc:creator>
  <cp:lastModifiedBy>AlekyA Reddy</cp:lastModifiedBy>
  <cp:revision>3</cp:revision>
  <dcterms:created xsi:type="dcterms:W3CDTF">2022-03-28T03:38:05Z</dcterms:created>
  <dcterms:modified xsi:type="dcterms:W3CDTF">2022-06-08T06:23:12Z</dcterms:modified>
</cp:coreProperties>
</file>