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E746C-EC1C-4985-90D1-6E7923C56FD7}" v="3745" dt="2021-01-10T17:08:55.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1" d="100"/>
          <a:sy n="71" d="100"/>
        </p:scale>
        <p:origin x="4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0898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32188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1398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63111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963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5810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86039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52132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73259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66231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11127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9286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07733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2686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777855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76987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6/8/2022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34581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8324" y="1871134"/>
            <a:ext cx="7766936" cy="1646302"/>
          </a:xfrm>
        </p:spPr>
        <p:txBody>
          <a:bodyPr>
            <a:normAutofit fontScale="90000"/>
          </a:bodyPr>
          <a:lstStyle/>
          <a:p>
            <a:pPr algn="ctr"/>
            <a:r>
              <a:rPr lang="en-US" dirty="0">
                <a:ea typeface="+mj-lt"/>
                <a:cs typeface="+mj-lt"/>
              </a:rPr>
              <a:t>UNIT-2</a:t>
            </a:r>
            <a:endParaRPr lang="en-US" dirty="0"/>
          </a:p>
          <a:p>
            <a:pPr algn="ctr"/>
            <a:r>
              <a:rPr lang="en-US" dirty="0">
                <a:ea typeface="+mj-lt"/>
                <a:cs typeface="+mj-lt"/>
              </a:rPr>
              <a:t> ACIDS,BASES &amp; BUFFERS</a:t>
            </a:r>
            <a:endParaRPr lang="en-US" dirty="0"/>
          </a:p>
          <a:p>
            <a:endParaRPr lang="en-US" dirty="0">
              <a:cs typeface="Calibri Light"/>
            </a:endParaRPr>
          </a:p>
        </p:txBody>
      </p:sp>
      <p:sp>
        <p:nvSpPr>
          <p:cNvPr id="3" name="Subtitle 2"/>
          <p:cNvSpPr>
            <a:spLocks noGrp="1"/>
          </p:cNvSpPr>
          <p:nvPr>
            <p:ph type="subTitle" idx="1"/>
          </p:nvPr>
        </p:nvSpPr>
        <p:spPr>
          <a:xfrm>
            <a:off x="1822753" y="4257663"/>
            <a:ext cx="7766936" cy="1641184"/>
          </a:xfrm>
        </p:spPr>
        <p:txBody>
          <a:bodyPr vert="horz" lIns="91440" tIns="45720" rIns="91440" bIns="45720" rtlCol="0" anchor="t">
            <a:noAutofit/>
          </a:bodyPr>
          <a:lstStyle/>
          <a:p>
            <a:pPr algn="ctr"/>
            <a:r>
              <a:rPr lang="en-US" sz="1600" dirty="0"/>
              <a:t>P.ALEKYA</a:t>
            </a:r>
            <a:endParaRPr lang="en-US"/>
          </a:p>
          <a:p>
            <a:pPr algn="ctr"/>
            <a:r>
              <a:rPr lang="en-US" sz="1600" dirty="0"/>
              <a:t>ASSISTANT PROFSSOR</a:t>
            </a:r>
          </a:p>
          <a:p>
            <a:pPr algn="ctr"/>
            <a:r>
              <a:rPr lang="en-US" sz="1600" dirty="0"/>
              <a:t>RAGHU COLLEGE OF PHARMACY</a:t>
            </a:r>
          </a:p>
          <a:p>
            <a:pPr algn="ctr"/>
            <a:r>
              <a:rPr lang="en-US" sz="1600" dirty="0"/>
              <a:t>DAKAMARRI, VISAKHAPATNAM</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B8734-5EE4-46A0-86B6-169132E6C114}"/>
              </a:ext>
            </a:extLst>
          </p:cNvPr>
          <p:cNvSpPr>
            <a:spLocks noGrp="1"/>
          </p:cNvSpPr>
          <p:nvPr>
            <p:ph idx="1"/>
          </p:nvPr>
        </p:nvSpPr>
        <p:spPr>
          <a:xfrm>
            <a:off x="272143" y="509945"/>
            <a:ext cx="9590315" cy="5656132"/>
          </a:xfrm>
        </p:spPr>
        <p:txBody>
          <a:bodyPr vert="horz" lIns="91440" tIns="45720" rIns="91440" bIns="45720" rtlCol="0" anchor="t">
            <a:normAutofit/>
          </a:bodyPr>
          <a:lstStyle/>
          <a:p>
            <a:pPr marL="0" indent="0">
              <a:buNone/>
            </a:pPr>
            <a:r>
              <a:rPr lang="en-US" dirty="0">
                <a:ea typeface="+mn-lt"/>
                <a:cs typeface="+mn-lt"/>
              </a:rPr>
              <a:t>1.  </a:t>
            </a:r>
            <a:r>
              <a:rPr lang="en-US" sz="1600" dirty="0">
                <a:ea typeface="+mn-lt"/>
                <a:cs typeface="+mn-lt"/>
              </a:rPr>
              <a:t>Earlier concept:</a:t>
            </a:r>
            <a:endParaRPr lang="en-US" sz="1600" dirty="0">
              <a:cs typeface="Calibri"/>
            </a:endParaRPr>
          </a:p>
          <a:p>
            <a:r>
              <a:rPr lang="en-US" sz="1600" dirty="0">
                <a:ea typeface="+mn-lt"/>
                <a:cs typeface="+mn-lt"/>
              </a:rPr>
              <a:t>Acids: Substances which has sour taste and its aqueous solutions turns blue litmus red</a:t>
            </a:r>
            <a:endParaRPr lang="en-US" sz="1600" dirty="0"/>
          </a:p>
          <a:p>
            <a:r>
              <a:rPr lang="en-US" sz="1600" dirty="0">
                <a:ea typeface="+mn-lt"/>
                <a:cs typeface="+mn-lt"/>
              </a:rPr>
              <a:t>Bases: Substances which has bitter taste and its aqueous solutions turns red litmus blue It does not explain behavior of all acids and bases.</a:t>
            </a:r>
            <a:endParaRPr lang="en-US" sz="1600" dirty="0"/>
          </a:p>
          <a:p>
            <a:pPr marL="0" indent="0">
              <a:buNone/>
            </a:pPr>
            <a:r>
              <a:rPr lang="en-US" sz="1600" dirty="0">
                <a:cs typeface="Calibri"/>
              </a:rPr>
              <a:t>2.</a:t>
            </a:r>
            <a:r>
              <a:rPr lang="en-US" sz="1600" dirty="0">
                <a:ea typeface="+mn-lt"/>
                <a:cs typeface="+mn-lt"/>
              </a:rPr>
              <a:t>Arrhenius concept:</a:t>
            </a:r>
            <a:endParaRPr lang="en-US" sz="1600" dirty="0">
              <a:cs typeface="Calibri"/>
            </a:endParaRPr>
          </a:p>
          <a:p>
            <a:r>
              <a:rPr lang="en-US" sz="1600" dirty="0">
                <a:ea typeface="+mn-lt"/>
                <a:cs typeface="+mn-lt"/>
              </a:rPr>
              <a:t>Acids: Hydrogen containing substances which gives hydrogen ions in aqueous solution</a:t>
            </a:r>
            <a:endParaRPr lang="en-US" sz="1600" dirty="0">
              <a:cs typeface="Calibri"/>
            </a:endParaRPr>
          </a:p>
          <a:p>
            <a:r>
              <a:rPr lang="en-US" sz="1600" dirty="0">
                <a:ea typeface="+mn-lt"/>
                <a:cs typeface="+mn-lt"/>
              </a:rPr>
              <a:t>Bases: Substances containing hydroxyl groups and gives OH- ions in aqueous solution</a:t>
            </a:r>
            <a:endParaRPr lang="en-US" sz="1600" dirty="0"/>
          </a:p>
          <a:p>
            <a:pPr marL="0" indent="0">
              <a:buNone/>
            </a:pPr>
            <a:r>
              <a:rPr lang="en-US" sz="1600" dirty="0">
                <a:ea typeface="+mn-lt"/>
                <a:cs typeface="+mn-lt"/>
              </a:rPr>
              <a:t>Neutralization:</a:t>
            </a:r>
            <a:endParaRPr lang="en-US" sz="1600" dirty="0">
              <a:cs typeface="Calibri"/>
            </a:endParaRPr>
          </a:p>
          <a:p>
            <a:r>
              <a:rPr lang="en-US" sz="1600" dirty="0">
                <a:ea typeface="+mn-lt"/>
                <a:cs typeface="+mn-lt"/>
              </a:rPr>
              <a:t>It is combination of H+ and OH- ions to form water</a:t>
            </a:r>
            <a:endParaRPr lang="en-US" sz="1600" dirty="0"/>
          </a:p>
          <a:p>
            <a:r>
              <a:rPr lang="en-US" sz="1600" dirty="0">
                <a:ea typeface="+mn-lt"/>
                <a:cs typeface="+mn-lt"/>
              </a:rPr>
              <a:t>Limitations:</a:t>
            </a:r>
            <a:endParaRPr lang="en-US" sz="1600" dirty="0"/>
          </a:p>
          <a:p>
            <a:r>
              <a:rPr lang="en-US" sz="1600" dirty="0">
                <a:ea typeface="+mn-lt"/>
                <a:cs typeface="+mn-lt"/>
              </a:rPr>
              <a:t>This theory is not able to explain the acidic and basic properties in nonaqueous solvents </a:t>
            </a:r>
            <a:endParaRPr lang="en-US" sz="1600" dirty="0"/>
          </a:p>
          <a:p>
            <a:r>
              <a:rPr lang="en-US" sz="1600" dirty="0">
                <a:ea typeface="+mn-lt"/>
                <a:cs typeface="+mn-lt"/>
              </a:rPr>
              <a:t> Neutralization of acids and bases in the absence of solvent is not explained </a:t>
            </a:r>
            <a:endParaRPr lang="en-US" sz="1600" dirty="0">
              <a:cs typeface="Calibri"/>
            </a:endParaRPr>
          </a:p>
          <a:p>
            <a:r>
              <a:rPr lang="en-US" sz="1600" dirty="0">
                <a:ea typeface="+mn-lt"/>
                <a:cs typeface="+mn-lt"/>
              </a:rPr>
              <a:t>Basic substances which do not have hydroxide like NH3N acts as a </a:t>
            </a:r>
            <a:r>
              <a:rPr lang="en-US" sz="1600" dirty="0" err="1">
                <a:ea typeface="+mn-lt"/>
                <a:cs typeface="+mn-lt"/>
              </a:rPr>
              <a:t>base.The</a:t>
            </a:r>
            <a:r>
              <a:rPr lang="en-US" sz="1600" dirty="0">
                <a:ea typeface="+mn-lt"/>
                <a:cs typeface="+mn-lt"/>
              </a:rPr>
              <a:t> explanation is not given </a:t>
            </a:r>
            <a:endParaRPr lang="en-US" sz="1600" dirty="0">
              <a:cs typeface="Calibri"/>
            </a:endParaRPr>
          </a:p>
          <a:p>
            <a:r>
              <a:rPr lang="en-US" sz="1600" dirty="0">
                <a:ea typeface="+mn-lt"/>
                <a:cs typeface="+mn-lt"/>
              </a:rPr>
              <a:t> Acidic character of AlCl3 in aqueous solution could not be explained </a:t>
            </a:r>
            <a:endParaRPr lang="en-US" sz="1600" dirty="0">
              <a:cs typeface="Calibri"/>
            </a:endParaRPr>
          </a:p>
          <a:p>
            <a:endParaRPr lang="en-US" sz="1600" dirty="0">
              <a:cs typeface="Calibri"/>
            </a:endParaRPr>
          </a:p>
          <a:p>
            <a:endParaRPr lang="en-US" dirty="0">
              <a:cs typeface="Calibri"/>
            </a:endParaRPr>
          </a:p>
        </p:txBody>
      </p:sp>
    </p:spTree>
    <p:extLst>
      <p:ext uri="{BB962C8B-B14F-4D97-AF65-F5344CB8AC3E}">
        <p14:creationId xmlns:p14="http://schemas.microsoft.com/office/powerpoint/2010/main" val="391430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4353EA-C088-4ACA-A279-8CF809C0A6A2}"/>
              </a:ext>
            </a:extLst>
          </p:cNvPr>
          <p:cNvSpPr>
            <a:spLocks noGrp="1"/>
          </p:cNvSpPr>
          <p:nvPr>
            <p:ph idx="1"/>
          </p:nvPr>
        </p:nvSpPr>
        <p:spPr>
          <a:xfrm>
            <a:off x="838200" y="625215"/>
            <a:ext cx="9361715" cy="5551748"/>
          </a:xfrm>
        </p:spPr>
        <p:txBody>
          <a:bodyPr vert="horz" lIns="91440" tIns="45720" rIns="91440" bIns="45720" rtlCol="0" anchor="t">
            <a:normAutofit/>
          </a:bodyPr>
          <a:lstStyle/>
          <a:p>
            <a:pPr marL="0" indent="0">
              <a:buNone/>
            </a:pPr>
            <a:r>
              <a:rPr lang="en-US" dirty="0">
                <a:ea typeface="+mn-lt"/>
                <a:cs typeface="+mn-lt"/>
              </a:rPr>
              <a:t>Bronsted Lowry concept (Proton- donor concept) </a:t>
            </a:r>
            <a:endParaRPr lang="en-US" dirty="0">
              <a:cs typeface="Calibri" panose="020F0502020204030204"/>
            </a:endParaRPr>
          </a:p>
          <a:p>
            <a:r>
              <a:rPr lang="en-US" dirty="0">
                <a:ea typeface="+mn-lt"/>
                <a:cs typeface="+mn-lt"/>
              </a:rPr>
              <a:t>Acids: Hydrogen containing material (cation or anion) capable of donating proton </a:t>
            </a:r>
          </a:p>
          <a:p>
            <a:r>
              <a:rPr lang="en-US" dirty="0">
                <a:ea typeface="+mn-lt"/>
                <a:cs typeface="+mn-lt"/>
              </a:rPr>
              <a:t>Bases: Substances (anion or cation) capable of accepting proton from any other substance </a:t>
            </a:r>
          </a:p>
          <a:p>
            <a:r>
              <a:rPr lang="en-US" dirty="0">
                <a:ea typeface="+mn-lt"/>
                <a:cs typeface="+mn-lt"/>
              </a:rPr>
              <a:t>HCl donates proton so it is acid: water accepts proton ,so it is base.</a:t>
            </a:r>
            <a:endParaRPr lang="en-US" dirty="0">
              <a:cs typeface="Calibri"/>
            </a:endParaRPr>
          </a:p>
          <a:p>
            <a:r>
              <a:rPr lang="en-US" dirty="0">
                <a:ea typeface="+mn-lt"/>
                <a:cs typeface="+mn-lt"/>
              </a:rPr>
              <a:t>In reverse reaction 3 + donates proton to chloride ion so it's an acid: chloride ions accepts proton so it is a base.</a:t>
            </a:r>
            <a:endParaRPr lang="en-US" dirty="0"/>
          </a:p>
          <a:p>
            <a:r>
              <a:rPr lang="en-US" dirty="0">
                <a:ea typeface="+mn-lt"/>
                <a:cs typeface="+mn-lt"/>
              </a:rPr>
              <a:t>The acid base pairs, the members formed from each other mutually by gain or loss of proton are called conjugate acid-base pairs.</a:t>
            </a:r>
            <a:endParaRPr lang="en-US" dirty="0">
              <a:cs typeface="Calibri"/>
            </a:endParaRPr>
          </a:p>
          <a:p>
            <a:r>
              <a:rPr lang="en-US" dirty="0">
                <a:ea typeface="+mn-lt"/>
                <a:cs typeface="+mn-lt"/>
              </a:rPr>
              <a:t>Water has dual character</a:t>
            </a:r>
            <a:endParaRPr lang="en-US" dirty="0"/>
          </a:p>
          <a:p>
            <a:r>
              <a:rPr lang="en-US" dirty="0">
                <a:ea typeface="+mn-lt"/>
                <a:cs typeface="+mn-lt"/>
              </a:rPr>
              <a:t>In general strong acids have weak conjugate bases and strong bases have weak conjugate acids</a:t>
            </a:r>
            <a:endParaRPr lang="en-US" dirty="0"/>
          </a:p>
          <a:p>
            <a:endParaRPr lang="en-US">
              <a:cs typeface="Calibri"/>
            </a:endParaRPr>
          </a:p>
          <a:p>
            <a:endParaRPr lang="en-US" dirty="0">
              <a:cs typeface="Calibri"/>
            </a:endParaRPr>
          </a:p>
        </p:txBody>
      </p:sp>
    </p:spTree>
    <p:extLst>
      <p:ext uri="{BB962C8B-B14F-4D97-AF65-F5344CB8AC3E}">
        <p14:creationId xmlns:p14="http://schemas.microsoft.com/office/powerpoint/2010/main" val="300997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0A7D61-4278-460F-A353-A4CAA1DD22E6}"/>
              </a:ext>
            </a:extLst>
          </p:cNvPr>
          <p:cNvSpPr>
            <a:spLocks noGrp="1"/>
          </p:cNvSpPr>
          <p:nvPr>
            <p:ph idx="1"/>
          </p:nvPr>
        </p:nvSpPr>
        <p:spPr>
          <a:xfrm>
            <a:off x="359229" y="530822"/>
            <a:ext cx="9198429" cy="5635255"/>
          </a:xfrm>
        </p:spPr>
        <p:txBody>
          <a:bodyPr vert="horz" lIns="91440" tIns="45720" rIns="91440" bIns="45720" rtlCol="0" anchor="t">
            <a:normAutofit/>
          </a:bodyPr>
          <a:lstStyle/>
          <a:p>
            <a:pPr marL="0" indent="0">
              <a:buNone/>
            </a:pPr>
            <a:r>
              <a:rPr lang="en-US" dirty="0">
                <a:ea typeface="+mn-lt"/>
                <a:cs typeface="+mn-lt"/>
              </a:rPr>
              <a:t>Limitations:</a:t>
            </a:r>
            <a:endParaRPr lang="en-US" dirty="0">
              <a:cs typeface="Calibri" panose="020F0502020204030204"/>
            </a:endParaRPr>
          </a:p>
          <a:p>
            <a:r>
              <a:rPr lang="en-US" dirty="0">
                <a:ea typeface="+mn-lt"/>
                <a:cs typeface="+mn-lt"/>
              </a:rPr>
              <a:t>Even though many acids are protonic in nature yet many or not</a:t>
            </a:r>
            <a:endParaRPr lang="en-US" dirty="0"/>
          </a:p>
          <a:p>
            <a:r>
              <a:rPr lang="en-US" dirty="0">
                <a:ea typeface="+mn-lt"/>
                <a:cs typeface="+mn-lt"/>
              </a:rPr>
              <a:t>It could not explain reactions occurring in non-aqueous solvents like COCl2,SO2 etc.</a:t>
            </a:r>
            <a:endParaRPr lang="en-US" dirty="0" err="1"/>
          </a:p>
          <a:p>
            <a:pPr marL="0" indent="0">
              <a:buNone/>
            </a:pPr>
            <a:r>
              <a:rPr lang="en-US" dirty="0">
                <a:ea typeface="+mn-lt"/>
                <a:cs typeface="+mn-lt"/>
              </a:rPr>
              <a:t>Lewis concept(electron donor-acceptor system)</a:t>
            </a:r>
            <a:endParaRPr lang="en-US" dirty="0">
              <a:cs typeface="Calibri" panose="020F0502020204030204"/>
            </a:endParaRPr>
          </a:p>
          <a:p>
            <a:r>
              <a:rPr lang="en-US" dirty="0">
                <a:ea typeface="+mn-lt"/>
                <a:cs typeface="+mn-lt"/>
              </a:rPr>
              <a:t>Acids: Species (molecules, ions or radicals) that can accept electron pair to form coordinate bond</a:t>
            </a:r>
            <a:endParaRPr lang="en-US" dirty="0"/>
          </a:p>
          <a:p>
            <a:r>
              <a:rPr lang="en-US" dirty="0">
                <a:ea typeface="+mn-lt"/>
                <a:cs typeface="+mn-lt"/>
              </a:rPr>
              <a:t>Bases: Species that can donate electron pair to form coordinate bond\</a:t>
            </a:r>
            <a:endParaRPr lang="en-US" dirty="0">
              <a:cs typeface="Calibri" panose="020F0502020204030204"/>
            </a:endParaRPr>
          </a:p>
          <a:p>
            <a:r>
              <a:rPr lang="en-US" dirty="0">
                <a:ea typeface="+mn-lt"/>
                <a:cs typeface="+mn-lt"/>
              </a:rPr>
              <a:t>Neutralization : Formation of coordinate bond between an acid and base.</a:t>
            </a:r>
            <a:endParaRPr lang="en-US" dirty="0"/>
          </a:p>
          <a:p>
            <a:r>
              <a:rPr lang="en-US" dirty="0">
                <a:ea typeface="+mn-lt"/>
                <a:cs typeface="+mn-lt"/>
              </a:rPr>
              <a:t>Here proton accepts electron so acts as acid.    </a:t>
            </a:r>
            <a:endParaRPr lang="en-US" dirty="0"/>
          </a:p>
          <a:p>
            <a:pPr marL="0" indent="0">
              <a:buNone/>
            </a:pPr>
            <a:endParaRPr lang="en-US">
              <a:cs typeface="Calibri"/>
            </a:endParaRPr>
          </a:p>
          <a:p>
            <a:endParaRPr lang="en-US" dirty="0">
              <a:cs typeface="Calibri"/>
            </a:endParaRPr>
          </a:p>
        </p:txBody>
      </p:sp>
    </p:spTree>
    <p:extLst>
      <p:ext uri="{BB962C8B-B14F-4D97-AF65-F5344CB8AC3E}">
        <p14:creationId xmlns:p14="http://schemas.microsoft.com/office/powerpoint/2010/main" val="392385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4D450-D8F5-43F1-A1BE-92DB030B11BB}"/>
              </a:ext>
            </a:extLst>
          </p:cNvPr>
          <p:cNvSpPr>
            <a:spLocks noGrp="1"/>
          </p:cNvSpPr>
          <p:nvPr>
            <p:ph idx="1"/>
          </p:nvPr>
        </p:nvSpPr>
        <p:spPr>
          <a:xfrm>
            <a:off x="228600" y="529480"/>
            <a:ext cx="9764486" cy="5603940"/>
          </a:xfrm>
        </p:spPr>
        <p:txBody>
          <a:bodyPr vert="horz" lIns="91440" tIns="45720" rIns="91440" bIns="45720" rtlCol="0" anchor="t">
            <a:normAutofit/>
          </a:bodyPr>
          <a:lstStyle/>
          <a:p>
            <a:pPr marL="0" indent="0">
              <a:buNone/>
            </a:pPr>
            <a:r>
              <a:rPr lang="en-US" dirty="0">
                <a:ea typeface="+mn-lt"/>
                <a:cs typeface="+mn-lt"/>
              </a:rPr>
              <a:t>Limitations:</a:t>
            </a:r>
            <a:endParaRPr lang="en-US" dirty="0">
              <a:cs typeface="Calibri" panose="020F0502020204030204"/>
            </a:endParaRPr>
          </a:p>
          <a:p>
            <a:r>
              <a:rPr lang="en-US" dirty="0">
                <a:ea typeface="+mn-lt"/>
                <a:cs typeface="+mn-lt"/>
              </a:rPr>
              <a:t>  Strength of acids and bases depend on type of reaction, it is not possible to arrange in the order of relative strength </a:t>
            </a:r>
          </a:p>
          <a:p>
            <a:r>
              <a:rPr lang="en-US" dirty="0">
                <a:ea typeface="+mn-lt"/>
                <a:cs typeface="+mn-lt"/>
              </a:rPr>
              <a:t>Lewis acid base reactions involving electrons are very fast but there are some reactions which are slow </a:t>
            </a:r>
            <a:endParaRPr lang="en-US" dirty="0"/>
          </a:p>
          <a:p>
            <a:pPr marL="0" indent="0">
              <a:buNone/>
            </a:pPr>
            <a:r>
              <a:rPr lang="en-US" dirty="0">
                <a:ea typeface="+mn-lt"/>
                <a:cs typeface="+mn-lt"/>
              </a:rPr>
              <a:t>Relative strength of acids and bases:</a:t>
            </a:r>
            <a:endParaRPr lang="en-US" dirty="0">
              <a:cs typeface="Calibri" panose="020F0502020204030204"/>
            </a:endParaRPr>
          </a:p>
          <a:p>
            <a:r>
              <a:rPr lang="en-US" dirty="0">
                <a:ea typeface="+mn-lt"/>
                <a:cs typeface="+mn-lt"/>
              </a:rPr>
              <a:t>Acids may be monoprotic or polyprotic, their strength can be identified depending on number of dissociable protons it has and number of protons with which bases can combine.</a:t>
            </a:r>
            <a:endParaRPr lang="en-US" dirty="0"/>
          </a:p>
          <a:p>
            <a:r>
              <a:rPr lang="en-US" dirty="0">
                <a:ea typeface="+mn-lt"/>
                <a:cs typeface="+mn-lt"/>
              </a:rPr>
              <a:t>The efficiency depend on ease with which acids can donate protons and bases which accept protons .</a:t>
            </a:r>
            <a:endParaRPr lang="en-US" dirty="0"/>
          </a:p>
          <a:p>
            <a:endParaRPr lang="en-US"/>
          </a:p>
          <a:p>
            <a:endParaRPr lang="en-US" dirty="0">
              <a:cs typeface="Calibri"/>
            </a:endParaRPr>
          </a:p>
        </p:txBody>
      </p:sp>
    </p:spTree>
    <p:extLst>
      <p:ext uri="{BB962C8B-B14F-4D97-AF65-F5344CB8AC3E}">
        <p14:creationId xmlns:p14="http://schemas.microsoft.com/office/powerpoint/2010/main" val="185770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13992-BA6C-4784-8B21-BBF68DBDD8EE}"/>
              </a:ext>
            </a:extLst>
          </p:cNvPr>
          <p:cNvSpPr>
            <a:spLocks noGrp="1"/>
          </p:cNvSpPr>
          <p:nvPr>
            <p:ph idx="1"/>
          </p:nvPr>
        </p:nvSpPr>
        <p:spPr>
          <a:xfrm>
            <a:off x="163286" y="777018"/>
            <a:ext cx="9644743" cy="5029831"/>
          </a:xfrm>
        </p:spPr>
        <p:txBody>
          <a:bodyPr vert="horz" lIns="91440" tIns="45720" rIns="91440" bIns="45720" rtlCol="0" anchor="t">
            <a:normAutofit/>
          </a:bodyPr>
          <a:lstStyle/>
          <a:p>
            <a:r>
              <a:rPr lang="en-US" dirty="0">
                <a:ea typeface="+mn-lt"/>
                <a:cs typeface="+mn-lt"/>
              </a:rPr>
              <a:t>Strong acids and bases are completely dissociated in aqueous medium while weak acids and bases are partially dissociated in aqueous medium. The strength of acids and bases can be determined by dissociation constant K .</a:t>
            </a:r>
            <a:endParaRPr lang="en-US" dirty="0">
              <a:cs typeface="Calibri" panose="020F0502020204030204"/>
            </a:endParaRPr>
          </a:p>
          <a:p>
            <a:r>
              <a:rPr lang="en-US" dirty="0">
                <a:ea typeface="+mn-lt"/>
                <a:cs typeface="+mn-lt"/>
              </a:rPr>
              <a:t>If B is strong base, it has high affinity for H+, so BH+ is weak acid conjugate. Conversely if B is weak base, it has low affinity for H+, so BH+ is strong acid conjugate.. Hence the strength of acid or base in terms of dissociation constant of conjugate base or conjugate acid .</a:t>
            </a:r>
            <a:endParaRPr lang="en-US" dirty="0"/>
          </a:p>
          <a:p>
            <a:endParaRPr lang="en-US" dirty="0">
              <a:cs typeface="Calibri"/>
            </a:endParaRPr>
          </a:p>
        </p:txBody>
      </p:sp>
    </p:spTree>
    <p:extLst>
      <p:ext uri="{BB962C8B-B14F-4D97-AF65-F5344CB8AC3E}">
        <p14:creationId xmlns:p14="http://schemas.microsoft.com/office/powerpoint/2010/main" val="9117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F169B1-A8BD-45E1-AA59-748C5542AA78}"/>
              </a:ext>
            </a:extLst>
          </p:cNvPr>
          <p:cNvSpPr>
            <a:spLocks noGrp="1"/>
          </p:cNvSpPr>
          <p:nvPr>
            <p:ph idx="1"/>
          </p:nvPr>
        </p:nvSpPr>
        <p:spPr>
          <a:xfrm>
            <a:off x="677334" y="1344161"/>
            <a:ext cx="8596668" cy="4697201"/>
          </a:xfrm>
        </p:spPr>
        <p:txBody>
          <a:bodyPr vert="horz" lIns="91440" tIns="45720" rIns="91440" bIns="45720" rtlCol="0" anchor="t">
            <a:normAutofit/>
          </a:bodyPr>
          <a:lstStyle/>
          <a:p>
            <a:pPr marL="0" indent="0">
              <a:buNone/>
            </a:pPr>
            <a:r>
              <a:rPr lang="en-US" dirty="0">
                <a:ea typeface="+mn-lt"/>
                <a:cs typeface="+mn-lt"/>
              </a:rPr>
              <a:t>Importance in pharmacy:</a:t>
            </a:r>
            <a:endParaRPr lang="en-US"/>
          </a:p>
          <a:p>
            <a:r>
              <a:rPr lang="en-US" dirty="0">
                <a:ea typeface="+mn-lt"/>
                <a:cs typeface="+mn-lt"/>
              </a:rPr>
              <a:t>Acid base neutralization reactions find use in preparation of salts </a:t>
            </a:r>
            <a:endParaRPr lang="en-US" dirty="0">
              <a:cs typeface="Calibri"/>
            </a:endParaRPr>
          </a:p>
          <a:p>
            <a:r>
              <a:rPr lang="en-US" dirty="0">
                <a:ea typeface="+mn-lt"/>
                <a:cs typeface="+mn-lt"/>
              </a:rPr>
              <a:t>In analytical method involving acid base titrations </a:t>
            </a:r>
            <a:endParaRPr lang="en-US" dirty="0"/>
          </a:p>
          <a:p>
            <a:r>
              <a:rPr lang="en-US" dirty="0">
                <a:ea typeface="+mn-lt"/>
                <a:cs typeface="+mn-lt"/>
              </a:rPr>
              <a:t>As therapeutic agent in the control and adjustment of Ph of GIT, body fluids and urine </a:t>
            </a:r>
            <a:endParaRPr lang="en-US" dirty="0">
              <a:cs typeface="Calibri" panose="020F0502020204030204"/>
            </a:endParaRPr>
          </a:p>
          <a:p>
            <a:r>
              <a:rPr lang="en-US" dirty="0">
                <a:ea typeface="+mn-lt"/>
                <a:cs typeface="+mn-lt"/>
              </a:rPr>
              <a:t>Conjugate base pairs are used as buffers </a:t>
            </a:r>
            <a:endParaRPr lang="en-US" dirty="0"/>
          </a:p>
          <a:p>
            <a:endParaRPr lang="en-US" dirty="0">
              <a:cs typeface="Calibri"/>
            </a:endParaRPr>
          </a:p>
        </p:txBody>
      </p:sp>
    </p:spTree>
    <p:extLst>
      <p:ext uri="{BB962C8B-B14F-4D97-AF65-F5344CB8AC3E}">
        <p14:creationId xmlns:p14="http://schemas.microsoft.com/office/powerpoint/2010/main" val="261935489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office theme</Template>
  <TotalTime>47</TotalTime>
  <Words>623</Words>
  <Application>Microsoft Office PowerPoint</Application>
  <PresentationFormat>Widescreen</PresentationFormat>
  <Paragraphs>48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UNIT-2  ACIDS,BASES &amp; BUFFERS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AlekyA Reddy</cp:lastModifiedBy>
  <cp:revision>635</cp:revision>
  <dcterms:created xsi:type="dcterms:W3CDTF">2021-01-10T14:48:35Z</dcterms:created>
  <dcterms:modified xsi:type="dcterms:W3CDTF">2022-06-08T08:15:24Z</dcterms:modified>
</cp:coreProperties>
</file>