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DCD31A-6EC7-44AE-A0CA-8A52F61B667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871978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DCD31A-6EC7-44AE-A0CA-8A52F61B667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21741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DCD31A-6EC7-44AE-A0CA-8A52F61B667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409142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3372025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DCD31A-6EC7-44AE-A0CA-8A52F61B6672}"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56171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DCD31A-6EC7-44AE-A0CA-8A52F61B6672}"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605934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DCD31A-6EC7-44AE-A0CA-8A52F61B6672}"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2289297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563928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585216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948747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4180183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15274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CD31A-6EC7-44AE-A0CA-8A52F61B667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4017999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2DCD31A-6EC7-44AE-A0CA-8A52F61B6672}"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549995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2DCD31A-6EC7-44AE-A0CA-8A52F61B6672}"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1637083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DCD31A-6EC7-44AE-A0CA-8A52F61B667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29460891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DCD31A-6EC7-44AE-A0CA-8A52F61B667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5EEB31-5C30-454D-BC9A-36D595B9DDB4}" type="slidenum">
              <a:rPr lang="en-IN" smtClean="0"/>
              <a:t>‹#›</a:t>
            </a:fld>
            <a:endParaRPr lang="en-IN"/>
          </a:p>
        </p:txBody>
      </p:sp>
    </p:spTree>
    <p:extLst>
      <p:ext uri="{BB962C8B-B14F-4D97-AF65-F5344CB8AC3E}">
        <p14:creationId xmlns:p14="http://schemas.microsoft.com/office/powerpoint/2010/main" val="231542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2DCD31A-6EC7-44AE-A0CA-8A52F61B6672}" type="datetimeFigureOut">
              <a:rPr lang="en-IN" smtClean="0"/>
              <a:t>01-07-2022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A5EEB31-5C30-454D-BC9A-36D595B9DDB4}" type="slidenum">
              <a:rPr lang="en-IN" smtClean="0"/>
              <a:t>‹#›</a:t>
            </a:fld>
            <a:endParaRPr lang="en-IN"/>
          </a:p>
        </p:txBody>
      </p:sp>
    </p:spTree>
    <p:extLst>
      <p:ext uri="{BB962C8B-B14F-4D97-AF65-F5344CB8AC3E}">
        <p14:creationId xmlns:p14="http://schemas.microsoft.com/office/powerpoint/2010/main" val="28170370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8EAF2-DDBC-D335-CDB2-E4A88CEA93BE}"/>
              </a:ext>
            </a:extLst>
          </p:cNvPr>
          <p:cNvSpPr>
            <a:spLocks noGrp="1"/>
          </p:cNvSpPr>
          <p:nvPr>
            <p:ph idx="1"/>
          </p:nvPr>
        </p:nvSpPr>
        <p:spPr>
          <a:xfrm>
            <a:off x="838200" y="522514"/>
            <a:ext cx="10515600" cy="5654449"/>
          </a:xfrm>
        </p:spPr>
        <p:txBody>
          <a:bodyPr>
            <a:normAutofit fontScale="62500" lnSpcReduction="20000"/>
          </a:bodyPr>
          <a:lstStyle/>
          <a:p>
            <a:r>
              <a:rPr lang="en-US" dirty="0"/>
              <a:t>HYDROGEN PEROXIDE</a:t>
            </a:r>
          </a:p>
          <a:p>
            <a:r>
              <a:rPr lang="en-US" dirty="0"/>
              <a:t>Hydrogen peroxide (H2O2) was discovered by French chemist </a:t>
            </a:r>
            <a:r>
              <a:rPr lang="en-US" dirty="0" err="1"/>
              <a:t>Thenard</a:t>
            </a:r>
            <a:r>
              <a:rPr lang="en-US" dirty="0"/>
              <a:t>.</a:t>
            </a:r>
          </a:p>
          <a:p>
            <a:r>
              <a:rPr lang="en-US" dirty="0"/>
              <a:t> Preparation : It is prepared by</a:t>
            </a:r>
          </a:p>
          <a:p>
            <a:r>
              <a:rPr lang="en-US" dirty="0"/>
              <a:t>(</a:t>
            </a:r>
            <a:r>
              <a:rPr lang="en-US" dirty="0" err="1"/>
              <a:t>i</a:t>
            </a:r>
            <a:r>
              <a:rPr lang="en-US" dirty="0"/>
              <a:t>) Laboratory method :</a:t>
            </a:r>
          </a:p>
          <a:p>
            <a:r>
              <a:rPr lang="en-US" dirty="0"/>
              <a:t>In laboratory, H2O2 is prepared by Merck’s process. It is prepared by adding calculated amounts of sodium peroxide to ice cold dilute (20%) solution of H2SO4.</a:t>
            </a:r>
          </a:p>
          <a:p>
            <a:r>
              <a:rPr lang="en-US" dirty="0"/>
              <a:t>Na2O2 + H2SO4 → Na2SO4 + H2O2</a:t>
            </a:r>
          </a:p>
          <a:p>
            <a:r>
              <a:rPr lang="en-US" dirty="0"/>
              <a:t>(ii) By the action of </a:t>
            </a:r>
            <a:r>
              <a:rPr lang="en-US" dirty="0" err="1"/>
              <a:t>sulphuric</a:t>
            </a:r>
            <a:r>
              <a:rPr lang="en-US" dirty="0"/>
              <a:t> acid or phosphoric acid on hydrated barium peroxide BaO2.8H2O</a:t>
            </a:r>
          </a:p>
          <a:p>
            <a:r>
              <a:rPr lang="en-US" dirty="0"/>
              <a:t>(a) BaO2.8H2O + H2SO4 → BaSO4 ↓+ H2O2 + 8H2O</a:t>
            </a:r>
          </a:p>
          <a:p>
            <a:r>
              <a:rPr lang="en-US" dirty="0"/>
              <a:t>It must be noted that anhydrous barium peroxide does not react readily with </a:t>
            </a:r>
            <a:r>
              <a:rPr lang="en-US" dirty="0" err="1"/>
              <a:t>sulphuric</a:t>
            </a:r>
            <a:r>
              <a:rPr lang="en-US" dirty="0"/>
              <a:t> acid (because a coating of insoluble barium sulphate is formed on its surface which stops further action of the acid). Therefore, hydrated barium peroxide, BaO2.8H2O must be used.</a:t>
            </a:r>
          </a:p>
          <a:p>
            <a:r>
              <a:rPr lang="en-US" dirty="0"/>
              <a:t>(b) 3BaO2 + 2H3PO4 → Ba3(PO4)2 + 3H2O2</a:t>
            </a:r>
          </a:p>
          <a:p>
            <a:r>
              <a:rPr lang="en-US" dirty="0"/>
              <a:t>Phosphoric acid is preferred to H2SO4 because soluble impurities like barium persulphate (from BaO2.8H2O + H2SO4) tends to decompose H2O2 while H3PO4 acts as preservative (negative catalyst) for H2O2.</a:t>
            </a:r>
          </a:p>
          <a:p>
            <a:r>
              <a:rPr lang="en-US" dirty="0"/>
              <a:t>(iii) Electrolysis:</a:t>
            </a:r>
          </a:p>
          <a:p>
            <a:r>
              <a:rPr lang="en-US" dirty="0"/>
              <a:t>It is manufactured by electrolysis of </a:t>
            </a:r>
            <a:r>
              <a:rPr lang="en-US" dirty="0" err="1"/>
              <a:t>icecold</a:t>
            </a:r>
            <a:r>
              <a:rPr lang="en-US" dirty="0"/>
              <a:t> 50% </a:t>
            </a:r>
            <a:r>
              <a:rPr lang="en-US" dirty="0" err="1"/>
              <a:t>sulphuric</a:t>
            </a:r>
            <a:r>
              <a:rPr lang="en-US" dirty="0"/>
              <a:t> </a:t>
            </a:r>
            <a:r>
              <a:rPr lang="en-US" dirty="0" err="1"/>
              <a:t>acid.Perdisulphuric</a:t>
            </a:r>
            <a:r>
              <a:rPr lang="en-US" dirty="0"/>
              <a:t> acid is formed which on distillation under reduced pressure gives H2O2</a:t>
            </a:r>
          </a:p>
          <a:p>
            <a:r>
              <a:rPr lang="en-US" dirty="0"/>
              <a:t>The formed H2O2 is extracted with water  and concentrated.</a:t>
            </a:r>
          </a:p>
          <a:p>
            <a:endParaRPr lang="en-IN" dirty="0"/>
          </a:p>
        </p:txBody>
      </p:sp>
    </p:spTree>
    <p:extLst>
      <p:ext uri="{BB962C8B-B14F-4D97-AF65-F5344CB8AC3E}">
        <p14:creationId xmlns:p14="http://schemas.microsoft.com/office/powerpoint/2010/main" val="945515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AF4203-EB52-4244-5F61-C17CCBB126BD}"/>
              </a:ext>
            </a:extLst>
          </p:cNvPr>
          <p:cNvSpPr>
            <a:spLocks noGrp="1"/>
          </p:cNvSpPr>
          <p:nvPr>
            <p:ph idx="1"/>
          </p:nvPr>
        </p:nvSpPr>
        <p:spPr>
          <a:xfrm>
            <a:off x="838200" y="731520"/>
            <a:ext cx="10515600" cy="5445443"/>
          </a:xfrm>
        </p:spPr>
        <p:txBody>
          <a:bodyPr>
            <a:normAutofit fontScale="85000" lnSpcReduction="10000"/>
          </a:bodyPr>
          <a:lstStyle/>
          <a:p>
            <a:pPr marL="0" indent="0">
              <a:buNone/>
            </a:pPr>
            <a:r>
              <a:rPr lang="en-US" sz="2800" b="1" u="sng" dirty="0">
                <a:effectLst/>
                <a:latin typeface="Times New Roman"/>
                <a:ea typeface="Times New Roman" panose="02020603050405020304" pitchFamily="18" charset="0"/>
                <a:cs typeface="Times New Roman"/>
              </a:rPr>
              <a:t>Assay:</a:t>
            </a:r>
            <a:endParaRPr lang="en-GB" sz="2800" u="sng"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H2O2 and acidified potassium permanganate,</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both are oxidizing agents.</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These oxidizing agents reduce one another with evolution of oxygen.</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Hydrogen peroxide reduces KMnO4 and causes its </a:t>
            </a:r>
            <a:r>
              <a:rPr lang="en-US" sz="2800" dirty="0" err="1">
                <a:effectLst/>
                <a:latin typeface="Times New Roman"/>
                <a:ea typeface="Times New Roman" panose="02020603050405020304" pitchFamily="18" charset="0"/>
                <a:cs typeface="Times New Roman"/>
              </a:rPr>
              <a:t>decolouration</a:t>
            </a:r>
            <a:r>
              <a:rPr lang="en-US" sz="2800" dirty="0">
                <a:effectLst/>
                <a:latin typeface="Times New Roman"/>
                <a:ea typeface="Times New Roman" panose="02020603050405020304" pitchFamily="18" charset="0"/>
                <a:cs typeface="Times New Roman"/>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At the end point excess drops of KMnO4 gives pink colour.KMnO4 itself acts as an indicator.</a:t>
            </a:r>
            <a:endParaRPr lang="en-GB" sz="2800"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The assay is carried out by permanganate method.10ml of the sample is diluted to 250ml in a volumetric flask with purified water.</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To 25ml of this solution,10ml of 5N </a:t>
            </a:r>
            <a:r>
              <a:rPr lang="en-US" sz="2800" dirty="0" err="1">
                <a:effectLst/>
                <a:latin typeface="Times New Roman"/>
                <a:ea typeface="Times New Roman" panose="02020603050405020304" pitchFamily="18" charset="0"/>
                <a:cs typeface="Times New Roman"/>
              </a:rPr>
              <a:t>sulphuric</a:t>
            </a:r>
            <a:r>
              <a:rPr lang="en-US" sz="2800" dirty="0">
                <a:effectLst/>
                <a:latin typeface="Times New Roman"/>
                <a:ea typeface="Times New Roman" panose="02020603050405020304" pitchFamily="18" charset="0"/>
                <a:cs typeface="Times New Roman"/>
              </a:rPr>
              <a:t> acid is added.</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Then the contents are titrated with 0.1N potassium permanganate solution,</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until faint pink </a:t>
            </a:r>
            <a:r>
              <a:rPr lang="en-US" sz="2800" dirty="0" err="1">
                <a:effectLst/>
                <a:latin typeface="Times New Roman"/>
                <a:ea typeface="Times New Roman" panose="02020603050405020304" pitchFamily="18" charset="0"/>
                <a:cs typeface="Times New Roman"/>
              </a:rPr>
              <a:t>colour</a:t>
            </a:r>
            <a:r>
              <a:rPr lang="en-US" sz="2800" dirty="0">
                <a:effectLst/>
                <a:latin typeface="Times New Roman"/>
                <a:ea typeface="Times New Roman" panose="02020603050405020304" pitchFamily="18" charset="0"/>
                <a:cs typeface="Times New Roman"/>
              </a:rPr>
              <a:t> is obtained</a:t>
            </a:r>
            <a:endParaRPr lang="en-GB" sz="2800" dirty="0">
              <a:effectLst/>
              <a:latin typeface="Times New Roman"/>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Each ml of 0.1N KMnO4</a:t>
            </a:r>
            <a:r>
              <a:rPr lang="en-US" sz="2800" dirty="0">
                <a:effectLst/>
                <a:latin typeface="Times New Roman"/>
                <a:ea typeface="Times New Roman" panose="02020603050405020304" pitchFamily="18" charset="0"/>
                <a:cs typeface="Cambria Math" panose="02040503050406030204" pitchFamily="18" charset="0"/>
              </a:rPr>
              <a:t>≡</a:t>
            </a:r>
            <a:r>
              <a:rPr lang="en-US" sz="2800" dirty="0">
                <a:effectLst/>
                <a:latin typeface="Times New Roman"/>
                <a:ea typeface="Times New Roman" panose="02020603050405020304" pitchFamily="18" charset="0"/>
                <a:cs typeface="Times New Roman"/>
              </a:rPr>
              <a:t>0.001701 g of H2O2</a:t>
            </a:r>
            <a:endParaRPr lang="en-GB" sz="2800" dirty="0">
              <a:effectLst/>
              <a:latin typeface="Times New Roman"/>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2KMnO4 + 3H2SO4+5H2O2</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K2SO4+8H2O+5O2+2MnSO4</a:t>
            </a:r>
            <a:endParaRPr lang="en-GB" sz="28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468932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C81EE-FEDB-071A-A2D2-13DB2BB5AE89}"/>
              </a:ext>
            </a:extLst>
          </p:cNvPr>
          <p:cNvSpPr>
            <a:spLocks noGrp="1"/>
          </p:cNvSpPr>
          <p:nvPr>
            <p:ph idx="1"/>
          </p:nvPr>
        </p:nvSpPr>
        <p:spPr>
          <a:xfrm>
            <a:off x="838200" y="809897"/>
            <a:ext cx="10515600" cy="5367066"/>
          </a:xfrm>
        </p:spPr>
        <p:txBody>
          <a:bodyPr>
            <a:normAutofit fontScale="92500" lnSpcReduction="10000"/>
          </a:bodyPr>
          <a:lstStyle/>
          <a:p>
            <a:r>
              <a:rPr lang="en-US" dirty="0"/>
              <a:t>Properties:</a:t>
            </a:r>
          </a:p>
          <a:p>
            <a:r>
              <a:rPr lang="en-US" dirty="0"/>
              <a:t>It is </a:t>
            </a:r>
            <a:r>
              <a:rPr lang="en-US" dirty="0" err="1"/>
              <a:t>colourless</a:t>
            </a:r>
            <a:r>
              <a:rPr lang="en-US" dirty="0"/>
              <a:t> liquid with acidic taste </a:t>
            </a:r>
          </a:p>
          <a:p>
            <a:r>
              <a:rPr lang="en-US" dirty="0"/>
              <a:t>The solution decomposes in contact with </a:t>
            </a:r>
            <a:r>
              <a:rPr lang="en-US" dirty="0" err="1"/>
              <a:t>oxidisable</a:t>
            </a:r>
            <a:r>
              <a:rPr lang="en-US" dirty="0"/>
              <a:t> matter or when made alkaline </a:t>
            </a:r>
          </a:p>
          <a:p>
            <a:r>
              <a:rPr lang="en-US" dirty="0"/>
              <a:t>                           2H2O2   → 2H2O + O2</a:t>
            </a:r>
          </a:p>
          <a:p>
            <a:r>
              <a:rPr lang="en-US" dirty="0" err="1"/>
              <a:t>Cu,Fe,Mn</a:t>
            </a:r>
            <a:r>
              <a:rPr lang="en-US" dirty="0"/>
              <a:t> promote decomposition. </a:t>
            </a:r>
          </a:p>
          <a:p>
            <a:r>
              <a:rPr lang="en-US" dirty="0"/>
              <a:t>Acids like </a:t>
            </a:r>
            <a:r>
              <a:rPr lang="en-US" dirty="0" err="1"/>
              <a:t>sulphuric</a:t>
            </a:r>
            <a:r>
              <a:rPr lang="en-US" dirty="0"/>
              <a:t> acid, phosphoric acid alcohol retard decomposition and act as negative </a:t>
            </a:r>
            <a:r>
              <a:rPr lang="en-US" dirty="0" err="1"/>
              <a:t>catalyst,stabilizer</a:t>
            </a:r>
            <a:r>
              <a:rPr lang="en-US" dirty="0"/>
              <a:t> and preservative </a:t>
            </a:r>
          </a:p>
          <a:p>
            <a:r>
              <a:rPr lang="en-US" dirty="0"/>
              <a:t>It is strong oxidizing agent </a:t>
            </a:r>
          </a:p>
          <a:p>
            <a:r>
              <a:rPr lang="en-US" dirty="0"/>
              <a:t>Storage:</a:t>
            </a:r>
          </a:p>
          <a:p>
            <a:r>
              <a:rPr lang="en-US" dirty="0"/>
              <a:t>H2O2 is not stored in glass bottles since the alkali metal oxides present in glass </a:t>
            </a:r>
            <a:r>
              <a:rPr lang="en-US" dirty="0" err="1"/>
              <a:t>catalyse</a:t>
            </a:r>
            <a:r>
              <a:rPr lang="en-US" dirty="0"/>
              <a:t> its decomposition. It is, therefore, stored in paraffin wax coated glass, plastic or </a:t>
            </a:r>
            <a:r>
              <a:rPr lang="en-US" dirty="0" err="1"/>
              <a:t>teflon</a:t>
            </a:r>
            <a:r>
              <a:rPr lang="en-US" dirty="0"/>
              <a:t> bottles. Small amounts of acid, glycerol, alcohol, acetanilide and H3PO4 are often used as </a:t>
            </a:r>
            <a:r>
              <a:rPr lang="en-US" dirty="0" err="1"/>
              <a:t>stablizers</a:t>
            </a:r>
            <a:r>
              <a:rPr lang="en-US" dirty="0"/>
              <a:t> to check its decomposition.</a:t>
            </a:r>
          </a:p>
          <a:p>
            <a:endParaRPr lang="en-IN" dirty="0"/>
          </a:p>
        </p:txBody>
      </p:sp>
    </p:spTree>
    <p:extLst>
      <p:ext uri="{BB962C8B-B14F-4D97-AF65-F5344CB8AC3E}">
        <p14:creationId xmlns:p14="http://schemas.microsoft.com/office/powerpoint/2010/main" val="2381497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A5F64-E83C-1B28-3EFA-E5B643949FF8}"/>
              </a:ext>
            </a:extLst>
          </p:cNvPr>
          <p:cNvSpPr>
            <a:spLocks noGrp="1"/>
          </p:cNvSpPr>
          <p:nvPr>
            <p:ph idx="1"/>
          </p:nvPr>
        </p:nvSpPr>
        <p:spPr>
          <a:xfrm>
            <a:off x="838200" y="1097280"/>
            <a:ext cx="10515600" cy="5079683"/>
          </a:xfrm>
        </p:spPr>
        <p:txBody>
          <a:bodyPr>
            <a:normAutofit fontScale="85000" lnSpcReduction="10000"/>
          </a:bodyPr>
          <a:lstStyle/>
          <a:p>
            <a:r>
              <a:rPr lang="en-US" dirty="0"/>
              <a:t>Uses:</a:t>
            </a:r>
          </a:p>
          <a:p>
            <a:r>
              <a:rPr lang="en-US" dirty="0"/>
              <a:t>For bleaching delicate articles like wool, hair, feather, ivory, etc. </a:t>
            </a:r>
          </a:p>
          <a:p>
            <a:r>
              <a:rPr lang="en-US" dirty="0"/>
              <a:t>For restoring </a:t>
            </a:r>
            <a:r>
              <a:rPr lang="en-US" dirty="0" err="1"/>
              <a:t>colour</a:t>
            </a:r>
            <a:r>
              <a:rPr lang="en-US" dirty="0"/>
              <a:t> of old lead paintings whose white lead has blackened due to formation of </a:t>
            </a:r>
            <a:r>
              <a:rPr lang="en-US" dirty="0" err="1"/>
              <a:t>PbS</a:t>
            </a:r>
            <a:r>
              <a:rPr lang="en-US" dirty="0"/>
              <a:t> by H2S of atmosphere. Hydrogen peroxide converts the black lead </a:t>
            </a:r>
            <a:r>
              <a:rPr lang="en-US" dirty="0" err="1"/>
              <a:t>sulphide</a:t>
            </a:r>
            <a:r>
              <a:rPr lang="en-US" dirty="0"/>
              <a:t> to white lead sulphate </a:t>
            </a:r>
          </a:p>
          <a:p>
            <a:r>
              <a:rPr lang="en-US" dirty="0"/>
              <a:t>As an aerating agent in production of sponge rubber. </a:t>
            </a:r>
          </a:p>
          <a:p>
            <a:r>
              <a:rPr lang="en-US" dirty="0"/>
              <a:t>As an antiseptic and germicide for washing wounds, teeth and ears, under the name of </a:t>
            </a:r>
            <a:r>
              <a:rPr lang="en-US" dirty="0" err="1"/>
              <a:t>perhydrol</a:t>
            </a:r>
            <a:r>
              <a:rPr lang="en-US" dirty="0"/>
              <a:t>. </a:t>
            </a:r>
          </a:p>
          <a:p>
            <a:r>
              <a:rPr lang="en-US" dirty="0"/>
              <a:t>In the manufacture of sodium perborate, sodium percarbonate. These are used in high quality detergents. </a:t>
            </a:r>
          </a:p>
          <a:p>
            <a:r>
              <a:rPr lang="en-US" dirty="0"/>
              <a:t>As an antichlor. </a:t>
            </a:r>
          </a:p>
          <a:p>
            <a:r>
              <a:rPr lang="en-US" dirty="0"/>
              <a:t>As an oxidant for rocket fuel. </a:t>
            </a:r>
          </a:p>
          <a:p>
            <a:r>
              <a:rPr lang="en-US" dirty="0"/>
              <a:t>In the detection of </a:t>
            </a:r>
            <a:r>
              <a:rPr lang="en-US" dirty="0" err="1"/>
              <a:t>Ti</a:t>
            </a:r>
            <a:r>
              <a:rPr lang="en-US" dirty="0"/>
              <a:t>, V and Cr ions with which it forms peroxides of characteristics </a:t>
            </a:r>
            <a:r>
              <a:rPr lang="en-US" dirty="0" err="1"/>
              <a:t>colours</a:t>
            </a:r>
            <a:r>
              <a:rPr lang="en-US" dirty="0"/>
              <a:t>. </a:t>
            </a:r>
          </a:p>
          <a:p>
            <a:r>
              <a:rPr lang="en-US" dirty="0"/>
              <a:t>Effective antidote for phosphorous and cyanide poisoning </a:t>
            </a:r>
          </a:p>
          <a:p>
            <a:endParaRPr lang="en-IN" dirty="0"/>
          </a:p>
        </p:txBody>
      </p:sp>
    </p:spTree>
    <p:extLst>
      <p:ext uri="{BB962C8B-B14F-4D97-AF65-F5344CB8AC3E}">
        <p14:creationId xmlns:p14="http://schemas.microsoft.com/office/powerpoint/2010/main" val="421104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EB97D-6A02-9A4D-46A2-74DE641EEAD0}"/>
              </a:ext>
            </a:extLst>
          </p:cNvPr>
          <p:cNvSpPr>
            <a:spLocks noGrp="1"/>
          </p:cNvSpPr>
          <p:nvPr>
            <p:ph idx="1"/>
          </p:nvPr>
        </p:nvSpPr>
        <p:spPr>
          <a:xfrm>
            <a:off x="838200" y="627017"/>
            <a:ext cx="10515600" cy="5549946"/>
          </a:xfrm>
        </p:spPr>
        <p:txBody>
          <a:bodyPr>
            <a:normAutofit fontScale="92500" lnSpcReduction="20000"/>
          </a:bodyPr>
          <a:lstStyle/>
          <a:p>
            <a:r>
              <a:rPr lang="en-US" dirty="0"/>
              <a:t>Chlorinated lime:</a:t>
            </a:r>
          </a:p>
          <a:p>
            <a:r>
              <a:rPr lang="en-US" dirty="0"/>
              <a:t>Synonym: Bleaching powder</a:t>
            </a:r>
          </a:p>
          <a:p>
            <a:r>
              <a:rPr lang="en-US" dirty="0" err="1"/>
              <a:t>Formula:Ca</a:t>
            </a:r>
            <a:r>
              <a:rPr lang="en-US" dirty="0"/>
              <a:t>(</a:t>
            </a:r>
            <a:r>
              <a:rPr lang="en-US" dirty="0" err="1"/>
              <a:t>OCl</a:t>
            </a:r>
            <a:r>
              <a:rPr lang="en-US" dirty="0"/>
              <a:t>)2H2O</a:t>
            </a:r>
          </a:p>
          <a:p>
            <a:r>
              <a:rPr lang="en-US" dirty="0"/>
              <a:t>Preparation:</a:t>
            </a:r>
          </a:p>
          <a:p>
            <a:r>
              <a:rPr lang="en-US" dirty="0"/>
              <a:t>Chlorinated lime is a compound which is obtained by the action of chlorine on calcium hydroxide. Slaked lime is spread on shelves in a suitable container.  Then ,the chlorine gas is introduced at the top of the chamber and then allowed to pass through the contents of the shelves. This is usually carried out at 25C thereby minimizing the formation of calcium chloride. When absorption of chlorine gets completed ,powdered lime is blown into the chamber to absorb the excess chlorine.</a:t>
            </a:r>
          </a:p>
          <a:p>
            <a:r>
              <a:rPr lang="en-US" dirty="0"/>
              <a:t>                                            Ca(OH)2+ Cl2  →  Ca(</a:t>
            </a:r>
            <a:r>
              <a:rPr lang="en-US" dirty="0" err="1"/>
              <a:t>OCl</a:t>
            </a:r>
            <a:r>
              <a:rPr lang="en-US" dirty="0"/>
              <a:t>)2+ H2O</a:t>
            </a:r>
          </a:p>
          <a:p>
            <a:r>
              <a:rPr lang="en-US" dirty="0"/>
              <a:t>The first products are basic chlorides,CaCl2.Ca(OH)2.H2O and basic hypochlorite, Ca(</a:t>
            </a:r>
            <a:r>
              <a:rPr lang="en-US" dirty="0" err="1"/>
              <a:t>OCl</a:t>
            </a:r>
            <a:r>
              <a:rPr lang="en-US" dirty="0"/>
              <a:t>)2,2Ca(OH)2.The latter then get changed by the further action of chlorine on a substance which is having calcium hypochlorite. The commercial sample is also having small portions of calcium chlorate.</a:t>
            </a:r>
          </a:p>
          <a:p>
            <a:endParaRPr lang="en-IN" dirty="0"/>
          </a:p>
        </p:txBody>
      </p:sp>
    </p:spTree>
    <p:extLst>
      <p:ext uri="{BB962C8B-B14F-4D97-AF65-F5344CB8AC3E}">
        <p14:creationId xmlns:p14="http://schemas.microsoft.com/office/powerpoint/2010/main" val="429180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AEB7C-E529-45D2-70D4-4F7AFC2290F4}"/>
              </a:ext>
            </a:extLst>
          </p:cNvPr>
          <p:cNvSpPr>
            <a:spLocks noGrp="1"/>
          </p:cNvSpPr>
          <p:nvPr>
            <p:ph idx="1"/>
          </p:nvPr>
        </p:nvSpPr>
        <p:spPr>
          <a:xfrm>
            <a:off x="838200" y="731520"/>
            <a:ext cx="10515600" cy="5445443"/>
          </a:xfrm>
        </p:spPr>
        <p:txBody>
          <a:bodyPr>
            <a:normAutofit/>
          </a:bodyPr>
          <a:lstStyle/>
          <a:p>
            <a:r>
              <a:rPr lang="en-US" dirty="0"/>
              <a:t>It occurs as dull white powder having characteristic </a:t>
            </a:r>
            <a:r>
              <a:rPr lang="en-US" dirty="0" err="1"/>
              <a:t>odour</a:t>
            </a:r>
            <a:r>
              <a:rPr lang="en-US" dirty="0"/>
              <a:t>. When exposed to air, it absorbs moisture and gradually decomposes. It is partially soluble in water and alcohol.</a:t>
            </a:r>
          </a:p>
          <a:p>
            <a:r>
              <a:rPr lang="en-US" dirty="0"/>
              <a:t>Assay:</a:t>
            </a:r>
          </a:p>
          <a:p>
            <a:r>
              <a:rPr lang="en-US" dirty="0"/>
              <a:t>It may be assayed by redox titration method.</a:t>
            </a:r>
          </a:p>
          <a:p>
            <a:r>
              <a:rPr lang="en-US" dirty="0"/>
              <a:t>In the presence of an acid, the available chlorine is liberated from chlorinated lime. The free chlorine reacts with potassium iodide to liberate iodine quantitatively and the quantity of iodine set free is determined by titration with 0.1N Na2S2O3</a:t>
            </a:r>
          </a:p>
          <a:p>
            <a:r>
              <a:rPr lang="en-US" dirty="0"/>
              <a:t>                                   Cl2+2KI  → 2KCl+I2</a:t>
            </a:r>
          </a:p>
          <a:p>
            <a:r>
              <a:rPr lang="en-US" dirty="0"/>
              <a:t>                             2Na2S2O3+I2   →2NaI+Na2S4O6</a:t>
            </a:r>
          </a:p>
          <a:p>
            <a:endParaRPr lang="en-IN" dirty="0"/>
          </a:p>
        </p:txBody>
      </p:sp>
    </p:spTree>
    <p:extLst>
      <p:ext uri="{BB962C8B-B14F-4D97-AF65-F5344CB8AC3E}">
        <p14:creationId xmlns:p14="http://schemas.microsoft.com/office/powerpoint/2010/main" val="1269328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B774B3-5F1D-4254-E6C0-D45AA9653EEF}"/>
              </a:ext>
            </a:extLst>
          </p:cNvPr>
          <p:cNvSpPr>
            <a:spLocks noGrp="1"/>
          </p:cNvSpPr>
          <p:nvPr>
            <p:ph idx="1"/>
          </p:nvPr>
        </p:nvSpPr>
        <p:spPr>
          <a:xfrm>
            <a:off x="838200" y="966651"/>
            <a:ext cx="10515600" cy="5210312"/>
          </a:xfrm>
        </p:spPr>
        <p:txBody>
          <a:bodyPr/>
          <a:lstStyle/>
          <a:p>
            <a:r>
              <a:rPr lang="en-US" dirty="0"/>
              <a:t>Method:</a:t>
            </a:r>
          </a:p>
          <a:p>
            <a:r>
              <a:rPr lang="en-US" dirty="0"/>
              <a:t>4g of bleaching powder is triturated with successive small quantities of water. Then this is transferred to a one </a:t>
            </a:r>
            <a:r>
              <a:rPr lang="en-US" dirty="0" err="1"/>
              <a:t>litre</a:t>
            </a:r>
            <a:r>
              <a:rPr lang="en-US" dirty="0"/>
              <a:t> flask and the volume made </a:t>
            </a:r>
            <a:r>
              <a:rPr lang="en-US" dirty="0" err="1"/>
              <a:t>upto</a:t>
            </a:r>
            <a:r>
              <a:rPr lang="en-US" dirty="0"/>
              <a:t> the mark. </a:t>
            </a:r>
            <a:r>
              <a:rPr lang="en-US" dirty="0" err="1"/>
              <a:t>Ameasured</a:t>
            </a:r>
            <a:r>
              <a:rPr lang="en-US" dirty="0"/>
              <a:t> volume (100ml) of the suspension is taken in a flask. Then it is treated with an excess of KI solution(3g),acidified with 5ml of acetic acid and the liberated iodine is titrated with 0.1N sodium thiosulphate employing starch mucilage as an indicator.</a:t>
            </a:r>
          </a:p>
          <a:p>
            <a:r>
              <a:rPr lang="en-US" dirty="0"/>
              <a:t>Each ml of 0.1N sodium thiosulphate≡0.003545g of available chlorine.</a:t>
            </a:r>
          </a:p>
          <a:p>
            <a:r>
              <a:rPr lang="en-US" dirty="0"/>
              <a:t>Uses: It is used as disinfectant and bleaching agent.</a:t>
            </a:r>
          </a:p>
          <a:p>
            <a:endParaRPr lang="en-IN" dirty="0"/>
          </a:p>
        </p:txBody>
      </p:sp>
    </p:spTree>
    <p:extLst>
      <p:ext uri="{BB962C8B-B14F-4D97-AF65-F5344CB8AC3E}">
        <p14:creationId xmlns:p14="http://schemas.microsoft.com/office/powerpoint/2010/main" val="3741300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10</TotalTime>
  <Words>990</Words>
  <Application>Microsoft Office PowerPoint</Application>
  <PresentationFormat>Widescreen</PresentationFormat>
  <Paragraphs>55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2022-07-01T04:22:00Z</dcterms:created>
  <dcterms:modified xsi:type="dcterms:W3CDTF">2022-07-01T04:32:17Z</dcterms:modified>
</cp:coreProperties>
</file>