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19EB7D-1335-4E4E-8CDF-A12962A35ACF}"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355582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9EB7D-1335-4E4E-8CDF-A12962A35ACF}"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2221021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9EB7D-1335-4E4E-8CDF-A12962A35ACF}"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328841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56383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19EB7D-1335-4E4E-8CDF-A12962A35ACF}"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116063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19EB7D-1335-4E4E-8CDF-A12962A35ACF}"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326701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19EB7D-1335-4E4E-8CDF-A12962A35ACF}"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3933239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142560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398821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405478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58134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32406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9EB7D-1335-4E4E-8CDF-A12962A35ACF}"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2086581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619EB7D-1335-4E4E-8CDF-A12962A35ACF}"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852814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619EB7D-1335-4E4E-8CDF-A12962A35ACF}"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1978005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9EB7D-1335-4E4E-8CDF-A12962A35ACF}"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265498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9EB7D-1335-4E4E-8CDF-A12962A35ACF}"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4296F8-1231-436D-96EF-96D8D75AF8FB}" type="slidenum">
              <a:rPr lang="en-IN" smtClean="0"/>
              <a:t>‹#›</a:t>
            </a:fld>
            <a:endParaRPr lang="en-IN"/>
          </a:p>
        </p:txBody>
      </p:sp>
    </p:spTree>
    <p:extLst>
      <p:ext uri="{BB962C8B-B14F-4D97-AF65-F5344CB8AC3E}">
        <p14:creationId xmlns:p14="http://schemas.microsoft.com/office/powerpoint/2010/main" val="139054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619EB7D-1335-4E4E-8CDF-A12962A35ACF}" type="datetimeFigureOut">
              <a:rPr lang="en-IN" smtClean="0"/>
              <a:t>01-07-2022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14296F8-1231-436D-96EF-96D8D75AF8FB}" type="slidenum">
              <a:rPr lang="en-IN" smtClean="0"/>
              <a:t>‹#›</a:t>
            </a:fld>
            <a:endParaRPr lang="en-IN"/>
          </a:p>
        </p:txBody>
      </p:sp>
    </p:spTree>
    <p:extLst>
      <p:ext uri="{BB962C8B-B14F-4D97-AF65-F5344CB8AC3E}">
        <p14:creationId xmlns:p14="http://schemas.microsoft.com/office/powerpoint/2010/main" val="19193908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B1859-366F-6EF5-F503-3B78A2A8A82C}"/>
              </a:ext>
            </a:extLst>
          </p:cNvPr>
          <p:cNvSpPr>
            <a:spLocks noGrp="1"/>
          </p:cNvSpPr>
          <p:nvPr>
            <p:ph idx="1"/>
          </p:nvPr>
        </p:nvSpPr>
        <p:spPr>
          <a:xfrm>
            <a:off x="838200" y="783771"/>
            <a:ext cx="10515600" cy="5393192"/>
          </a:xfrm>
        </p:spPr>
        <p:txBody>
          <a:bodyPr>
            <a:normAutofit fontScale="70000" lnSpcReduction="20000"/>
          </a:bodyPr>
          <a:lstStyle/>
          <a:p>
            <a:pPr marL="0" indent="0">
              <a:buNone/>
            </a:pPr>
            <a:r>
              <a:rPr lang="en-US" sz="2800" b="1" u="sng" dirty="0">
                <a:effectLst/>
                <a:latin typeface="Times New Roman"/>
                <a:ea typeface="Times New Roman" panose="02020603050405020304" pitchFamily="18" charset="0"/>
                <a:cs typeface="Times New Roman"/>
              </a:rPr>
              <a:t>POTASSIUM PERMANGANATE</a:t>
            </a:r>
            <a:endParaRPr lang="en-GB" sz="2800" u="sng"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Formula</a:t>
            </a:r>
            <a:r>
              <a:rPr lang="en-US" sz="2800" b="1" dirty="0">
                <a:effectLst/>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KMnO4</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Preparation</a:t>
            </a:r>
            <a:endParaRPr lang="en-GB" sz="2800" u="sng"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On large scale potassium permanganate is prepared by mixing a solution of KOH with powdered manganese oxide and potassium chlorate .The mixture is boiled ,evaporated to yield a residue.</a:t>
            </a:r>
            <a:endParaRPr lang="en-GB" sz="2800" dirty="0">
              <a:effectLst/>
              <a:latin typeface="Times New Roman"/>
              <a:ea typeface="Times New Roman" panose="02020603050405020304" pitchFamily="18" charset="0"/>
              <a:cs typeface="Times New Roman"/>
            </a:endParaRPr>
          </a:p>
          <a:p>
            <a:pPr marL="0" indent="0">
              <a:buNone/>
            </a:pPr>
            <a:r>
              <a:rPr lang="en-US" sz="2800" dirty="0">
                <a:effectLst/>
                <a:latin typeface="Times New Roman"/>
                <a:ea typeface="Times New Roman" panose="02020603050405020304" pitchFamily="18" charset="0"/>
                <a:cs typeface="Times New Roman"/>
              </a:rPr>
              <a:t>KOH+3MnO2+KCIO3</a:t>
            </a:r>
            <a:r>
              <a:rPr lang="en-US" dirty="0">
                <a:latin typeface="Times New Roman"/>
                <a:ea typeface="Times New Roman" panose="02020603050405020304" pitchFamily="18" charset="0"/>
                <a:cs typeface="Times New Roman"/>
              </a:rPr>
              <a:t>  </a:t>
            </a:r>
            <a:r>
              <a:rPr lang="en-US"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K2MnO4 + KCI+3H2O</a:t>
            </a:r>
            <a:endParaRPr lang="en-GB" sz="2800"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Potassium manganate so formed is extracted with boiling water and a current of chlorine ,CO2 or </a:t>
            </a:r>
            <a:r>
              <a:rPr lang="en-US" sz="2800" dirty="0" err="1">
                <a:effectLst/>
                <a:latin typeface="Times New Roman"/>
                <a:ea typeface="Times New Roman" panose="02020603050405020304" pitchFamily="18" charset="0"/>
                <a:cs typeface="Times New Roman"/>
              </a:rPr>
              <a:t>ozonised</a:t>
            </a:r>
            <a:r>
              <a:rPr lang="en-US" sz="2800" dirty="0">
                <a:effectLst/>
                <a:latin typeface="Times New Roman"/>
                <a:ea typeface="Times New Roman" panose="02020603050405020304" pitchFamily="18" charset="0"/>
                <a:cs typeface="Times New Roman"/>
              </a:rPr>
              <a:t> air is passed into liquid until it get converted to permanganate.</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The MnO2 formed is removed </a:t>
            </a:r>
            <a:r>
              <a:rPr lang="en-US" dirty="0">
                <a:latin typeface="Times New Roman"/>
                <a:ea typeface="Times New Roman" panose="02020603050405020304" pitchFamily="18" charset="0"/>
                <a:cs typeface="Times New Roman"/>
              </a:rPr>
              <a:t>continuously</a:t>
            </a:r>
            <a:r>
              <a:rPr lang="en-US" sz="2800" dirty="0">
                <a:effectLst/>
                <a:latin typeface="Times New Roman"/>
                <a:ea typeface="Times New Roman" panose="02020603050405020304" pitchFamily="18" charset="0"/>
                <a:cs typeface="Times New Roman"/>
              </a:rPr>
              <a:t> so as to prevent its breaking down to manganate.</a:t>
            </a:r>
            <a:endParaRPr lang="en-GB" sz="2800" dirty="0">
              <a:effectLst/>
              <a:latin typeface="Times New Roman"/>
              <a:ea typeface="Times New Roman" panose="02020603050405020304" pitchFamily="18" charset="0"/>
              <a:cs typeface="Times New Roman"/>
            </a:endParaRPr>
          </a:p>
          <a:p>
            <a:pPr marL="0" indent="0">
              <a:buNone/>
            </a:pPr>
            <a:r>
              <a:rPr lang="en-US" sz="2800" dirty="0">
                <a:effectLst/>
                <a:latin typeface="Times New Roman"/>
                <a:ea typeface="Times New Roman" panose="02020603050405020304" pitchFamily="18" charset="0"/>
                <a:cs typeface="Calibri"/>
              </a:rPr>
              <a:t>6K2MnO4 + 3CI2</a:t>
            </a:r>
            <a:r>
              <a:rPr lang="en-US" dirty="0">
                <a:latin typeface="Times New Roman"/>
                <a:ea typeface="Times New Roman" panose="02020603050405020304" pitchFamily="18" charset="0"/>
                <a:cs typeface="Calibri"/>
              </a:rPr>
              <a:t>   </a:t>
            </a:r>
            <a:r>
              <a:rPr lang="en-US" dirty="0">
                <a:latin typeface="Times New Roman"/>
                <a:ea typeface="+mn-lt"/>
                <a:cs typeface="+mn-lt"/>
              </a:rPr>
              <a:t>→</a:t>
            </a:r>
            <a:r>
              <a:rPr lang="en-US" dirty="0">
                <a:latin typeface="Times New Roman"/>
                <a:ea typeface="Times New Roman" panose="02020603050405020304" pitchFamily="18" charset="0"/>
                <a:cs typeface="Calibri"/>
              </a:rPr>
              <a:t>     </a:t>
            </a:r>
            <a:r>
              <a:rPr lang="en-US" sz="2800" dirty="0">
                <a:effectLst/>
                <a:latin typeface="Times New Roman"/>
                <a:ea typeface="Times New Roman" panose="02020603050405020304" pitchFamily="18" charset="0"/>
                <a:cs typeface="Calibri"/>
              </a:rPr>
              <a:t> 6KMnO4+ 6KCI</a:t>
            </a:r>
            <a:endParaRPr lang="en-GB" sz="2800" dirty="0">
              <a:effectLst/>
              <a:latin typeface="Times New Roman"/>
              <a:ea typeface="Times New Roman" panose="02020603050405020304" pitchFamily="18" charset="0"/>
              <a:cs typeface="Calibri"/>
            </a:endParaRPr>
          </a:p>
          <a:p>
            <a:pPr hangingPunct="0"/>
            <a:r>
              <a:rPr lang="en-US" sz="2800" dirty="0">
                <a:effectLst/>
                <a:latin typeface="Times New Roman"/>
                <a:ea typeface="Times New Roman" panose="02020603050405020304" pitchFamily="18" charset="0"/>
                <a:cs typeface="Times New Roman"/>
              </a:rPr>
              <a:t>When CO2 is passed through solution ,only 2/3</a:t>
            </a:r>
            <a:r>
              <a:rPr lang="en-US" sz="2800" baseline="30000" dirty="0">
                <a:effectLst/>
                <a:latin typeface="Times New Roman"/>
                <a:ea typeface="Times New Roman" panose="02020603050405020304" pitchFamily="18" charset="0"/>
                <a:cs typeface="Times New Roman"/>
              </a:rPr>
              <a:t>rd</a:t>
            </a:r>
            <a:r>
              <a:rPr lang="en-US" sz="2800" dirty="0">
                <a:effectLst/>
                <a:latin typeface="Times New Roman"/>
                <a:ea typeface="Times New Roman" panose="02020603050405020304" pitchFamily="18" charset="0"/>
                <a:cs typeface="Times New Roman"/>
              </a:rPr>
              <a:t> of manganate gets converted into KMnO4 ,1/3 </a:t>
            </a:r>
            <a:r>
              <a:rPr lang="en-US" sz="2800" dirty="0" err="1">
                <a:effectLst/>
                <a:latin typeface="Times New Roman"/>
                <a:ea typeface="Times New Roman" panose="02020603050405020304" pitchFamily="18" charset="0"/>
                <a:cs typeface="Times New Roman"/>
              </a:rPr>
              <a:t>rd</a:t>
            </a:r>
            <a:r>
              <a:rPr lang="en-US" sz="2800" dirty="0">
                <a:effectLst/>
                <a:latin typeface="Times New Roman"/>
                <a:ea typeface="Times New Roman" panose="02020603050405020304" pitchFamily="18" charset="0"/>
                <a:cs typeface="Times New Roman"/>
              </a:rPr>
              <a:t> is converted into MnO2.The solution of KMnO4 is then concentrated and </a:t>
            </a:r>
            <a:r>
              <a:rPr lang="en-US" sz="2800" dirty="0" err="1">
                <a:effectLst/>
                <a:latin typeface="Times New Roman"/>
                <a:ea typeface="Times New Roman" panose="02020603050405020304" pitchFamily="18" charset="0"/>
                <a:cs typeface="Times New Roman"/>
              </a:rPr>
              <a:t>crystallized.The</a:t>
            </a:r>
            <a:r>
              <a:rPr lang="en-US" sz="2800" dirty="0">
                <a:effectLst/>
                <a:latin typeface="Times New Roman"/>
                <a:ea typeface="Times New Roman" panose="02020603050405020304" pitchFamily="18" charset="0"/>
                <a:cs typeface="Times New Roman"/>
              </a:rPr>
              <a:t> crystals are centrifuged and dried.</a:t>
            </a:r>
            <a:endParaRPr lang="en-GB" sz="2800" dirty="0">
              <a:effectLst/>
              <a:latin typeface="Times New Roman"/>
              <a:ea typeface="Times New Roman" panose="02020603050405020304" pitchFamily="18" charset="0"/>
              <a:cs typeface="Times New Roman"/>
            </a:endParaRPr>
          </a:p>
          <a:p>
            <a:pPr marL="0" indent="0">
              <a:buNone/>
            </a:pPr>
            <a:r>
              <a:rPr lang="en-US" sz="2800" dirty="0">
                <a:effectLst/>
                <a:latin typeface="Times New Roman"/>
                <a:ea typeface="Times New Roman" panose="02020603050405020304" pitchFamily="18" charset="0"/>
                <a:cs typeface="Calibri"/>
              </a:rPr>
              <a:t>3KMnO4+CO2</a:t>
            </a:r>
            <a:r>
              <a:rPr lang="en-US" dirty="0">
                <a:latin typeface="Times New Roman"/>
                <a:ea typeface="Times New Roman" panose="02020603050405020304" pitchFamily="18" charset="0"/>
                <a:cs typeface="Calibri"/>
              </a:rPr>
              <a:t>    </a:t>
            </a:r>
            <a:r>
              <a:rPr lang="en-US" dirty="0">
                <a:latin typeface="Times New Roman"/>
                <a:ea typeface="+mn-lt"/>
                <a:cs typeface="+mn-lt"/>
              </a:rPr>
              <a:t>→</a:t>
            </a:r>
            <a:r>
              <a:rPr lang="en-US" dirty="0">
                <a:latin typeface="Times New Roman"/>
                <a:ea typeface="Times New Roman" panose="02020603050405020304" pitchFamily="18" charset="0"/>
                <a:cs typeface="Calibri"/>
              </a:rPr>
              <a:t> </a:t>
            </a:r>
            <a:r>
              <a:rPr lang="en-US" sz="2800" dirty="0">
                <a:effectLst/>
                <a:latin typeface="Times New Roman"/>
                <a:ea typeface="Times New Roman" panose="02020603050405020304" pitchFamily="18" charset="0"/>
                <a:cs typeface="Calibri"/>
              </a:rPr>
              <a:t> 2KMnO4 +MnO2 +2K2CO3</a:t>
            </a:r>
            <a:endParaRPr lang="en-GB" sz="2800" dirty="0">
              <a:effectLst/>
              <a:latin typeface="Times New Roman"/>
              <a:ea typeface="Times New Roman" panose="02020603050405020304" pitchFamily="18" charset="0"/>
              <a:cs typeface="Calibri"/>
            </a:endParaRPr>
          </a:p>
          <a:p>
            <a:endParaRPr lang="en-IN" dirty="0"/>
          </a:p>
        </p:txBody>
      </p:sp>
    </p:spTree>
    <p:extLst>
      <p:ext uri="{BB962C8B-B14F-4D97-AF65-F5344CB8AC3E}">
        <p14:creationId xmlns:p14="http://schemas.microsoft.com/office/powerpoint/2010/main" val="411193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D36947-5A77-5733-C96C-8962CBF768E6}"/>
              </a:ext>
            </a:extLst>
          </p:cNvPr>
          <p:cNvSpPr>
            <a:spLocks noGrp="1"/>
          </p:cNvSpPr>
          <p:nvPr>
            <p:ph idx="1"/>
          </p:nvPr>
        </p:nvSpPr>
        <p:spPr>
          <a:xfrm>
            <a:off x="838200" y="1071154"/>
            <a:ext cx="10515600" cy="5105809"/>
          </a:xfrm>
        </p:spPr>
        <p:txBody>
          <a:bodyPr>
            <a:normAutofit fontScale="62500" lnSpcReduction="20000"/>
          </a:bodyPr>
          <a:lstStyle/>
          <a:p>
            <a:r>
              <a:rPr lang="en-US" sz="2800" b="1" u="sng" dirty="0">
                <a:effectLst/>
                <a:latin typeface="Times New Roman"/>
                <a:ea typeface="Times New Roman" panose="02020603050405020304" pitchFamily="18" charset="0"/>
                <a:cs typeface="Times New Roman"/>
              </a:rPr>
              <a:t>Properties</a:t>
            </a:r>
          </a:p>
          <a:p>
            <a:pPr hangingPunct="0"/>
            <a:r>
              <a:rPr lang="en-US" sz="2800" dirty="0">
                <a:effectLst/>
                <a:latin typeface="Times New Roman"/>
                <a:ea typeface="Times New Roman" panose="02020603050405020304" pitchFamily="18" charset="0"/>
                <a:cs typeface="Times New Roman"/>
              </a:rPr>
              <a:t>Dark purple </a:t>
            </a:r>
            <a:r>
              <a:rPr lang="en-US" sz="2800" dirty="0" err="1">
                <a:effectLst/>
                <a:latin typeface="Times New Roman"/>
                <a:ea typeface="Times New Roman" panose="02020603050405020304" pitchFamily="18" charset="0"/>
                <a:cs typeface="Times New Roman"/>
              </a:rPr>
              <a:t>coloured</a:t>
            </a:r>
            <a:r>
              <a:rPr lang="en-US" sz="2800" dirty="0">
                <a:effectLst/>
                <a:latin typeface="Times New Roman"/>
                <a:ea typeface="Times New Roman" panose="02020603050405020304" pitchFamily="18" charset="0"/>
                <a:cs typeface="Times New Roman"/>
              </a:rPr>
              <a:t> prisms, </a:t>
            </a:r>
            <a:r>
              <a:rPr lang="en-US" sz="2800" dirty="0" err="1">
                <a:effectLst/>
                <a:latin typeface="Times New Roman"/>
                <a:ea typeface="Times New Roman" panose="02020603050405020304" pitchFamily="18" charset="0"/>
                <a:cs typeface="Times New Roman"/>
              </a:rPr>
              <a:t>odourless</a:t>
            </a:r>
            <a:r>
              <a:rPr lang="en-US" sz="2800" dirty="0">
                <a:effectLst/>
                <a:latin typeface="Times New Roman"/>
                <a:ea typeface="Times New Roman" panose="02020603050405020304" pitchFamily="18" charset="0"/>
                <a:cs typeface="Times New Roman"/>
              </a:rPr>
              <a:t>, soluble in 15 parts of water and 3.5 parts of boiling water.</a:t>
            </a:r>
            <a:endParaRPr lang="en-GB" sz="2800" dirty="0">
              <a:effectLst/>
              <a:latin typeface="Times New Roman"/>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When heated to 240</a:t>
            </a:r>
            <a:r>
              <a:rPr lang="en-US" sz="2800" baseline="30000" dirty="0">
                <a:effectLst/>
                <a:latin typeface="Times New Roman"/>
                <a:ea typeface="Times New Roman" panose="02020603050405020304" pitchFamily="18" charset="0"/>
                <a:cs typeface="Times New Roman"/>
              </a:rPr>
              <a:t>0</a:t>
            </a:r>
            <a:r>
              <a:rPr lang="en-US" sz="2800" dirty="0">
                <a:effectLst/>
                <a:latin typeface="Times New Roman"/>
                <a:ea typeface="Times New Roman" panose="02020603050405020304" pitchFamily="18" charset="0"/>
                <a:cs typeface="Times New Roman"/>
              </a:rPr>
              <a:t>c ,it decomposes.</a:t>
            </a:r>
            <a:endParaRPr lang="en-GB" sz="2800" dirty="0">
              <a:effectLst/>
              <a:latin typeface="Times New Roman"/>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2KMnO4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K2MnO4 + MnO2 + O2</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Storage:</a:t>
            </a:r>
            <a:endParaRPr lang="en-GB" sz="2800" u="sng"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Solid KMnO4 is a strong oxidizer and thus should be kept separated from oxidizable substances. Store in well-closed containers.</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Uses:</a:t>
            </a:r>
            <a:endParaRPr lang="en-GB" sz="2800" u="sng"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As an oxidant, potassium permanganate can act as an antiseptic in mouth washes and cleaning ulcers</a:t>
            </a:r>
            <a:r>
              <a:rPr lang="en-US" dirty="0">
                <a:latin typeface="Times New Roman"/>
                <a:ea typeface="Times New Roman" panose="02020603050405020304" pitchFamily="18" charset="0"/>
                <a:cs typeface="Times New Roman"/>
              </a:rPr>
              <a:t> </a:t>
            </a:r>
            <a:endParaRPr lang="en-GB" dirty="0">
              <a:latin typeface="Times New Roman"/>
              <a:ea typeface="Times New Roman" panose="02020603050405020304" pitchFamily="18" charset="0"/>
              <a:cs typeface="Times New Roman" panose="02020603050405020304" pitchFamily="18" charset="0"/>
            </a:endParaRPr>
          </a:p>
          <a:p>
            <a:pPr lvl="0" hangingPunct="0"/>
            <a:r>
              <a:rPr lang="en-US" sz="2800" dirty="0">
                <a:effectLst/>
                <a:latin typeface="Times New Roman"/>
                <a:ea typeface="Times New Roman" panose="02020603050405020304" pitchFamily="18" charset="0"/>
                <a:cs typeface="Times New Roman"/>
              </a:rPr>
              <a:t>Used in the treatment of urethritis</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hangingPunct="0"/>
            <a:r>
              <a:rPr lang="en-US" sz="2800" dirty="0">
                <a:effectLst/>
                <a:latin typeface="Times New Roman"/>
                <a:ea typeface="Times New Roman" panose="02020603050405020304" pitchFamily="18" charset="0"/>
                <a:cs typeface="Times New Roman"/>
              </a:rPr>
              <a:t>It can also be used to inactivate the poison strychnine, alkaloids ,barbiturates</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lvl="0" hangingPunct="0"/>
            <a:r>
              <a:rPr lang="en-US" sz="2800" dirty="0">
                <a:effectLst/>
                <a:latin typeface="Times New Roman"/>
                <a:ea typeface="Times New Roman" panose="02020603050405020304" pitchFamily="18" charset="0"/>
                <a:cs typeface="Times New Roman"/>
              </a:rPr>
              <a:t>In </a:t>
            </a:r>
            <a:r>
              <a:rPr lang="en-US" sz="2800" dirty="0" err="1">
                <a:effectLst/>
                <a:latin typeface="Times New Roman"/>
                <a:ea typeface="Times New Roman" panose="02020603050405020304" pitchFamily="18" charset="0"/>
                <a:cs typeface="Times New Roman"/>
              </a:rPr>
              <a:t>vertenary</a:t>
            </a:r>
            <a:r>
              <a:rPr lang="en-US" sz="2800" dirty="0">
                <a:effectLst/>
                <a:latin typeface="Times New Roman"/>
                <a:ea typeface="Times New Roman" panose="02020603050405020304" pitchFamily="18" charset="0"/>
                <a:cs typeface="Times New Roman"/>
              </a:rPr>
              <a:t> </a:t>
            </a:r>
            <a:r>
              <a:rPr lang="en-US" sz="2800" dirty="0" err="1">
                <a:effectLst/>
                <a:latin typeface="Times New Roman"/>
                <a:ea typeface="Times New Roman" panose="02020603050405020304" pitchFamily="18" charset="0"/>
                <a:cs typeface="Times New Roman"/>
              </a:rPr>
              <a:t>practice,it</a:t>
            </a:r>
            <a:r>
              <a:rPr lang="en-US" sz="2800" dirty="0">
                <a:effectLst/>
                <a:latin typeface="Times New Roman"/>
                <a:ea typeface="Times New Roman" panose="02020603050405020304" pitchFamily="18" charset="0"/>
                <a:cs typeface="Times New Roman"/>
              </a:rPr>
              <a:t> is used as antiseptic </a:t>
            </a:r>
            <a:br>
              <a:rPr lang="en-US" sz="2800" dirty="0">
                <a:effectLst/>
                <a:latin typeface="Times New Roman" panose="02020603050405020304" pitchFamily="18" charset="0"/>
                <a:ea typeface="Times New Roman" panose="02020603050405020304" pitchFamily="18" charset="0"/>
              </a:rPr>
            </a:br>
            <a:r>
              <a:rPr lang="en-US" sz="2800" dirty="0">
                <a:effectLst/>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3428351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FA7E37-4A1D-28F5-2E95-D9346DB1C00A}"/>
              </a:ext>
            </a:extLst>
          </p:cNvPr>
          <p:cNvSpPr>
            <a:spLocks noGrp="1"/>
          </p:cNvSpPr>
          <p:nvPr>
            <p:ph idx="1"/>
          </p:nvPr>
        </p:nvSpPr>
        <p:spPr>
          <a:xfrm>
            <a:off x="838200" y="627016"/>
            <a:ext cx="10515600" cy="6479177"/>
          </a:xfrm>
        </p:spPr>
        <p:txBody>
          <a:bodyPr>
            <a:normAutofit fontScale="70000" lnSpcReduction="20000"/>
          </a:bodyPr>
          <a:lstStyle/>
          <a:p>
            <a:r>
              <a:rPr lang="en-US" dirty="0"/>
              <a:t>BORIC AID Formula: H3BO3</a:t>
            </a:r>
          </a:p>
          <a:p>
            <a:r>
              <a:rPr lang="en-US" dirty="0"/>
              <a:t>Synonym: hydrogen borate, boracic acid, orthoboric acid and </a:t>
            </a:r>
            <a:r>
              <a:rPr lang="en-US" dirty="0" err="1"/>
              <a:t>acidum</a:t>
            </a:r>
            <a:r>
              <a:rPr lang="en-US" dirty="0"/>
              <a:t> </a:t>
            </a:r>
            <a:r>
              <a:rPr lang="en-US" dirty="0" err="1"/>
              <a:t>boricum</a:t>
            </a:r>
            <a:r>
              <a:rPr lang="en-US" dirty="0"/>
              <a:t>,.</a:t>
            </a:r>
          </a:p>
          <a:p>
            <a:r>
              <a:rPr lang="en-US" dirty="0"/>
              <a:t>Preparation:</a:t>
            </a:r>
          </a:p>
          <a:p>
            <a:r>
              <a:rPr lang="en-US" dirty="0"/>
              <a:t>Boric acid may be prepared by reacting borax (sodium tetraborate decahydrate) with a mineral acid, such as hydrochloric acid: </a:t>
            </a:r>
          </a:p>
          <a:p>
            <a:r>
              <a:rPr lang="en-US" dirty="0"/>
              <a:t>Na2B4O7·10H2O + 2 HCl → 4 B(OH)3 [or H3BO3] + 2 NaCl + 5 H2O </a:t>
            </a:r>
          </a:p>
          <a:p>
            <a:r>
              <a:rPr lang="en-US" dirty="0"/>
              <a:t>It is also formed as a by  product of hydrolysis of boron trihalides and diborane: B2H6 + 6 H2O → 2 B(OH)3 + 6 H2 </a:t>
            </a:r>
          </a:p>
          <a:p>
            <a:r>
              <a:rPr lang="en-US" dirty="0"/>
              <a:t>BX3 + 3 H2O → B(OH)3 + 3 HX (X = Cl, Br, I) </a:t>
            </a:r>
          </a:p>
          <a:p>
            <a:r>
              <a:rPr lang="en-US" dirty="0"/>
              <a:t>Boric acid is obtained by adding a mixture of conc H2SO4 and water(1:5) to a boiling solution of borax (60g in 160ml of water) </a:t>
            </a:r>
          </a:p>
          <a:p>
            <a:r>
              <a:rPr lang="en-US" dirty="0"/>
              <a:t>Na2B4O7+H2SO4+5H2O   →    Na2SO4+ 4H3BO3</a:t>
            </a:r>
          </a:p>
          <a:p>
            <a:r>
              <a:rPr lang="en-US" dirty="0"/>
              <a:t>The solution is filtered and kept aside for crystallization. The crystals of boric acid are separated and washed until they become free from sulphate ions .Finally dried at room temperature</a:t>
            </a:r>
          </a:p>
          <a:p>
            <a:r>
              <a:rPr lang="en-US" dirty="0"/>
              <a:t>Commercial method: </a:t>
            </a:r>
          </a:p>
          <a:p>
            <a:r>
              <a:rPr lang="en-US" dirty="0"/>
              <a:t>It is prepared by decomposing natural borates such as colemanite, borax etc. </a:t>
            </a:r>
          </a:p>
          <a:p>
            <a:r>
              <a:rPr lang="en-US" dirty="0"/>
              <a:t>The powdered colemanite is suspended in boiling water and the suspension is treated with SO2 gas to liberate boric acid </a:t>
            </a:r>
          </a:p>
          <a:p>
            <a:r>
              <a:rPr lang="en-US" dirty="0"/>
              <a:t>Ca2B6O11.5H2O +2SO2 +4H2O     →   2CaSO4+ 6H3BO3</a:t>
            </a:r>
          </a:p>
          <a:p>
            <a:r>
              <a:rPr lang="en-US" dirty="0"/>
              <a:t>The solution is allowed to cool and the boric acid crystallizes out.</a:t>
            </a:r>
          </a:p>
          <a:p>
            <a:endParaRPr lang="en-IN" dirty="0"/>
          </a:p>
        </p:txBody>
      </p:sp>
    </p:spTree>
    <p:extLst>
      <p:ext uri="{BB962C8B-B14F-4D97-AF65-F5344CB8AC3E}">
        <p14:creationId xmlns:p14="http://schemas.microsoft.com/office/powerpoint/2010/main" val="3241829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81460A-9639-F84C-2E8F-4821C6F62186}"/>
              </a:ext>
            </a:extLst>
          </p:cNvPr>
          <p:cNvSpPr>
            <a:spLocks noGrp="1"/>
          </p:cNvSpPr>
          <p:nvPr>
            <p:ph idx="1"/>
          </p:nvPr>
        </p:nvSpPr>
        <p:spPr/>
        <p:txBody>
          <a:bodyPr>
            <a:normAutofit fontScale="70000" lnSpcReduction="20000"/>
          </a:bodyPr>
          <a:lstStyle/>
          <a:p>
            <a:r>
              <a:rPr lang="en-US" dirty="0"/>
              <a:t>Properties:</a:t>
            </a:r>
          </a:p>
          <a:p>
            <a:r>
              <a:rPr lang="en-US" dirty="0"/>
              <a:t>It is </a:t>
            </a:r>
            <a:r>
              <a:rPr lang="en-US" dirty="0" err="1"/>
              <a:t>odourless</a:t>
            </a:r>
            <a:r>
              <a:rPr lang="en-US" dirty="0"/>
              <a:t>, slightly acidic bitter in taste. It is soluble in water and alcohol and exists in the form of colorless crystals or a white powder that dissolves in water. When occurring as a mineral, it is called </a:t>
            </a:r>
            <a:r>
              <a:rPr lang="en-US" dirty="0" err="1"/>
              <a:t>sassolite</a:t>
            </a:r>
            <a:endParaRPr lang="en-US" dirty="0"/>
          </a:p>
          <a:p>
            <a:r>
              <a:rPr lang="en-US" dirty="0"/>
              <a:t>Uses:</a:t>
            </a:r>
          </a:p>
          <a:p>
            <a:r>
              <a:rPr lang="en-US" dirty="0"/>
              <a:t>Boric acid can be used as an antiseptic for minor burns or cuts and is sometimes used in dressings or salves. </a:t>
            </a:r>
          </a:p>
          <a:p>
            <a:r>
              <a:rPr lang="en-US" dirty="0"/>
              <a:t>Boric acid is applied in a very dilute solution as an eye wash. Dilute boric acid can be used as a vaginal douche to treat bacterial vaginosis due to excessive alkalinity. </a:t>
            </a:r>
          </a:p>
          <a:p>
            <a:r>
              <a:rPr lang="en-US" dirty="0"/>
              <a:t>As an anti-bacterial compound, boric acid can also be used as an acne treatment. It is also used as prevention of athlete's foot, by inserting powder in the socks or stockings and in solution used to treat otitis externa(infection of ear) </a:t>
            </a:r>
          </a:p>
          <a:p>
            <a:r>
              <a:rPr lang="en-US" dirty="0"/>
              <a:t>Used in eye lotions </a:t>
            </a:r>
          </a:p>
          <a:p>
            <a:endParaRPr lang="en-IN" dirty="0"/>
          </a:p>
        </p:txBody>
      </p:sp>
    </p:spTree>
    <p:extLst>
      <p:ext uri="{BB962C8B-B14F-4D97-AF65-F5344CB8AC3E}">
        <p14:creationId xmlns:p14="http://schemas.microsoft.com/office/powerpoint/2010/main" val="27696793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2</TotalTime>
  <Words>658</Words>
  <Application>Microsoft Office PowerPoint</Application>
  <PresentationFormat>Widescreen</PresentationFormat>
  <Paragraphs>42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2022-07-01T04:09:05Z</dcterms:created>
  <dcterms:modified xsi:type="dcterms:W3CDTF">2022-07-01T04:11:42Z</dcterms:modified>
</cp:coreProperties>
</file>