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1"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AC761C-9861-4019-A8D4-A5D54EA660F7}"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912701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AC761C-9861-4019-A8D4-A5D54EA660F7}"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1761077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AC761C-9861-4019-A8D4-A5D54EA660F7}"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118220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AC761C-9861-4019-A8D4-A5D54EA660F7}"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3903663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AC761C-9861-4019-A8D4-A5D54EA660F7}" type="datetimeFigureOut">
              <a:rPr lang="en-IN" smtClean="0"/>
              <a:t>01-07-2022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1657038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AC761C-9861-4019-A8D4-A5D54EA660F7}"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3960341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AC761C-9861-4019-A8D4-A5D54EA660F7}" type="datetimeFigureOut">
              <a:rPr lang="en-IN" smtClean="0"/>
              <a:t>01-07-2022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3634497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AC761C-9861-4019-A8D4-A5D54EA660F7}"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2981899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AC761C-9861-4019-A8D4-A5D54EA660F7}"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1349731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AC761C-9861-4019-A8D4-A5D54EA660F7}"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3544783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AC761C-9861-4019-A8D4-A5D54EA660F7}"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509757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AC761C-9861-4019-A8D4-A5D54EA660F7}"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5ACB43-38F4-4C58-A3E4-D2F98B17DBC3}" type="slidenum">
              <a:rPr lang="en-IN" smtClean="0"/>
              <a:t>‹#›</a:t>
            </a:fld>
            <a:endParaRPr lang="en-IN"/>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643201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AC761C-9861-4019-A8D4-A5D54EA660F7}"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2171864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BAC761C-9861-4019-A8D4-A5D54EA660F7}"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1133470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BAC761C-9861-4019-A8D4-A5D54EA660F7}"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2731240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AC761C-9861-4019-A8D4-A5D54EA660F7}"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3600858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AC761C-9861-4019-A8D4-A5D54EA660F7}"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5ACB43-38F4-4C58-A3E4-D2F98B17DBC3}" type="slidenum">
              <a:rPr lang="en-IN" smtClean="0"/>
              <a:t>‹#›</a:t>
            </a:fld>
            <a:endParaRPr lang="en-IN"/>
          </a:p>
        </p:txBody>
      </p:sp>
    </p:spTree>
    <p:extLst>
      <p:ext uri="{BB962C8B-B14F-4D97-AF65-F5344CB8AC3E}">
        <p14:creationId xmlns:p14="http://schemas.microsoft.com/office/powerpoint/2010/main" val="4006403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7BAC761C-9861-4019-A8D4-A5D54EA660F7}" type="datetimeFigureOut">
              <a:rPr lang="en-IN" smtClean="0"/>
              <a:t>01-07-2022</a:t>
            </a:fld>
            <a:endParaRPr lang="en-IN"/>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195ACB43-38F4-4C58-A3E4-D2F98B17DBC3}" type="slidenum">
              <a:rPr lang="en-IN" smtClean="0"/>
              <a:t>‹#›</a:t>
            </a:fld>
            <a:endParaRPr lang="en-IN"/>
          </a:p>
        </p:txBody>
      </p:sp>
    </p:spTree>
    <p:extLst>
      <p:ext uri="{BB962C8B-B14F-4D97-AF65-F5344CB8AC3E}">
        <p14:creationId xmlns:p14="http://schemas.microsoft.com/office/powerpoint/2010/main" val="58288280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D610E3-7E8F-492F-A055-873C9EFAC81E}"/>
              </a:ext>
            </a:extLst>
          </p:cNvPr>
          <p:cNvSpPr>
            <a:spLocks noGrp="1"/>
          </p:cNvSpPr>
          <p:nvPr>
            <p:ph idx="1"/>
          </p:nvPr>
        </p:nvSpPr>
        <p:spPr>
          <a:xfrm>
            <a:off x="913795" y="574766"/>
            <a:ext cx="10353762" cy="6283234"/>
          </a:xfrm>
        </p:spPr>
        <p:txBody>
          <a:bodyPr>
            <a:normAutofit fontScale="77500" lnSpcReduction="20000"/>
          </a:bodyPr>
          <a:lstStyle/>
          <a:p>
            <a:r>
              <a:rPr lang="en-US" dirty="0"/>
              <a:t>KAOLIN ( HEAVY &amp; LIGHT)</a:t>
            </a:r>
          </a:p>
          <a:p>
            <a:r>
              <a:rPr lang="en-US" dirty="0"/>
              <a:t>Formula:  Al2O3, 2 SiO2, 2 H2O</a:t>
            </a:r>
          </a:p>
          <a:p>
            <a:r>
              <a:rPr lang="en-US" dirty="0"/>
              <a:t>Preparation: </a:t>
            </a:r>
          </a:p>
          <a:p>
            <a:r>
              <a:rPr lang="en-US" dirty="0"/>
              <a:t>It is prepared from natural clay which is obtained from surface layers of rocks comprising stones, sand and clay. This layer is around 3- 40 ft thick and is first removed.</a:t>
            </a:r>
          </a:p>
          <a:p>
            <a:r>
              <a:rPr lang="en-US" dirty="0"/>
              <a:t>After removing the layer, jets of water at a pressure of 60-100 </a:t>
            </a:r>
            <a:r>
              <a:rPr lang="en-US" dirty="0" err="1"/>
              <a:t>lb</a:t>
            </a:r>
            <a:r>
              <a:rPr lang="en-US" dirty="0"/>
              <a:t>/ </a:t>
            </a:r>
            <a:r>
              <a:rPr lang="en-US" dirty="0" err="1"/>
              <a:t>sq.inch</a:t>
            </a:r>
            <a:r>
              <a:rPr lang="en-US" dirty="0"/>
              <a:t> are applied to wash away the impurities.</a:t>
            </a:r>
          </a:p>
          <a:p>
            <a:r>
              <a:rPr lang="en-US" dirty="0"/>
              <a:t>Then the turbid fluid or slurry is pumped into long channels during which coarse particles are settled down and finer particles slowly move forward.</a:t>
            </a:r>
          </a:p>
          <a:p>
            <a:r>
              <a:rPr lang="en-US" dirty="0"/>
              <a:t>These coarse particles are collected as heavy kaolin while the finer particles are collected as light kaolin. Both these deposits are dried after collection.</a:t>
            </a:r>
          </a:p>
          <a:p>
            <a:r>
              <a:rPr lang="en-US" dirty="0"/>
              <a:t>Properties:</a:t>
            </a:r>
          </a:p>
          <a:p>
            <a:r>
              <a:rPr lang="en-US" dirty="0"/>
              <a:t>Heavy Kaolin: - Particles 20 µm in diameter. It is a fine white or greyish white powder. It is practically insoluble in water and in organic solvents. </a:t>
            </a:r>
          </a:p>
          <a:p>
            <a:r>
              <a:rPr lang="en-US" dirty="0"/>
              <a:t>Light kaolin: - Particles are small, less than 2 µm in diameter. It is a white, light </a:t>
            </a:r>
            <a:r>
              <a:rPr lang="en-US" dirty="0" err="1"/>
              <a:t>odourless</a:t>
            </a:r>
            <a:r>
              <a:rPr lang="en-US" dirty="0"/>
              <a:t> powder. It is practically insoluble in water and mineral acids. </a:t>
            </a:r>
          </a:p>
          <a:p>
            <a:r>
              <a:rPr lang="en-US" dirty="0"/>
              <a:t>Uses:</a:t>
            </a:r>
          </a:p>
          <a:p>
            <a:r>
              <a:rPr lang="en-US" dirty="0"/>
              <a:t>It is used for the treatment of colitis, cholera, dysentery, </a:t>
            </a:r>
            <a:r>
              <a:rPr lang="en-US" dirty="0" err="1"/>
              <a:t>diarrhoea</a:t>
            </a:r>
            <a:r>
              <a:rPr lang="en-US" dirty="0"/>
              <a:t> etc. it is used in the treatment of alkaloidal poisoning as it absorbs toxins.</a:t>
            </a:r>
          </a:p>
          <a:p>
            <a:endParaRPr lang="en-IN" dirty="0"/>
          </a:p>
        </p:txBody>
      </p:sp>
    </p:spTree>
    <p:extLst>
      <p:ext uri="{BB962C8B-B14F-4D97-AF65-F5344CB8AC3E}">
        <p14:creationId xmlns:p14="http://schemas.microsoft.com/office/powerpoint/2010/main" val="3932177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5B1A07-B318-1793-52FA-A978905BCFB8}"/>
              </a:ext>
            </a:extLst>
          </p:cNvPr>
          <p:cNvSpPr>
            <a:spLocks noGrp="1"/>
          </p:cNvSpPr>
          <p:nvPr>
            <p:ph idx="1"/>
          </p:nvPr>
        </p:nvSpPr>
        <p:spPr>
          <a:xfrm>
            <a:off x="913795" y="574766"/>
            <a:ext cx="10353762" cy="5216434"/>
          </a:xfrm>
        </p:spPr>
        <p:txBody>
          <a:bodyPr>
            <a:normAutofit fontScale="62500" lnSpcReduction="20000"/>
          </a:bodyPr>
          <a:lstStyle/>
          <a:p>
            <a:r>
              <a:rPr lang="en-US" dirty="0"/>
              <a:t>SODIUM PHOSPHATE</a:t>
            </a:r>
          </a:p>
          <a:p>
            <a:r>
              <a:rPr lang="en-US" dirty="0"/>
              <a:t>Formula: Na2HPO4.12H2O</a:t>
            </a:r>
          </a:p>
          <a:p>
            <a:r>
              <a:rPr lang="en-US" dirty="0"/>
              <a:t>Synonym: Disodium hydrogen phosphate</a:t>
            </a:r>
          </a:p>
          <a:p>
            <a:r>
              <a:rPr lang="en-US" dirty="0"/>
              <a:t>It is a dodecahydrate of disodium hydrogen orthophosphate. It contains not less than 98.5 % and not more than 101.0 % of Na2HPO4which is calculated with reference to the substance dried at 130°C.</a:t>
            </a:r>
          </a:p>
          <a:p>
            <a:r>
              <a:rPr lang="en-US" dirty="0"/>
              <a:t>Preparation:</a:t>
            </a:r>
          </a:p>
          <a:p>
            <a:r>
              <a:rPr lang="en-US" dirty="0"/>
              <a:t>1.  It  is  prepared  by  adding  sodium  carbonate  to  a  hot  solution  of  phosphoric  acid </a:t>
            </a:r>
          </a:p>
          <a:p>
            <a:r>
              <a:rPr lang="en-US" dirty="0"/>
              <a:t>Then the solution is neutralized, concentrated and the crystals are separated out by centrifuging, washed and dried.</a:t>
            </a:r>
          </a:p>
          <a:p>
            <a:r>
              <a:rPr lang="en-US" dirty="0"/>
              <a:t>H3PO4 + Na2CO3     →      Na2HPO4 + H2O + CO2</a:t>
            </a:r>
          </a:p>
          <a:p>
            <a:r>
              <a:rPr lang="en-US" dirty="0"/>
              <a:t>2.It is also obtained by treating calcium phosphate with </a:t>
            </a:r>
            <a:r>
              <a:rPr lang="en-US" dirty="0" err="1"/>
              <a:t>sulphuric</a:t>
            </a:r>
            <a:r>
              <a:rPr lang="en-US" dirty="0"/>
              <a:t> acid when it yields calcium sulphate and monobasic calcium phosphate. The calcium sulphate is precipitated out. </a:t>
            </a:r>
          </a:p>
          <a:p>
            <a:r>
              <a:rPr lang="en-US" dirty="0"/>
              <a:t>Ca3 (PO4)2 + 2 H2SO4     →  Ca (H2PO4)2 + 2 CaSO4.    </a:t>
            </a:r>
          </a:p>
          <a:p>
            <a:r>
              <a:rPr lang="en-US" dirty="0"/>
              <a:t>                                              Monobasic calcium phosphate</a:t>
            </a:r>
          </a:p>
          <a:p>
            <a:r>
              <a:rPr lang="en-US" dirty="0"/>
              <a:t>To the above mixture, boiling water is added and then filtered. To this filtrate, sodium carbonate  is  added; when dibasic  calcium phosphate  gets  deposited  and  sodium phosphate remains in solution. The solution is filtered off. The filtrate is then concentrated and sodium phosphate crystals are formed.</a:t>
            </a:r>
          </a:p>
          <a:p>
            <a:r>
              <a:rPr lang="en-US" dirty="0"/>
              <a:t>Ca (H2PO4)2 +  Na2CO3    →   CaHPO4 + Na2HPO4 + CO2 + H2O</a:t>
            </a:r>
          </a:p>
          <a:p>
            <a:endParaRPr lang="en-IN" dirty="0"/>
          </a:p>
        </p:txBody>
      </p:sp>
    </p:spTree>
    <p:extLst>
      <p:ext uri="{BB962C8B-B14F-4D97-AF65-F5344CB8AC3E}">
        <p14:creationId xmlns:p14="http://schemas.microsoft.com/office/powerpoint/2010/main" val="2012200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F764E0-7AD3-05C7-AFF9-633BE052C1F9}"/>
              </a:ext>
            </a:extLst>
          </p:cNvPr>
          <p:cNvSpPr>
            <a:spLocks noGrp="1"/>
          </p:cNvSpPr>
          <p:nvPr>
            <p:ph idx="1"/>
          </p:nvPr>
        </p:nvSpPr>
        <p:spPr>
          <a:xfrm>
            <a:off x="913795" y="940526"/>
            <a:ext cx="10529268" cy="5917474"/>
          </a:xfrm>
        </p:spPr>
        <p:txBody>
          <a:bodyPr/>
          <a:lstStyle/>
          <a:p>
            <a:r>
              <a:rPr lang="en-IN" dirty="0"/>
              <a:t>Properties</a:t>
            </a:r>
          </a:p>
          <a:p>
            <a:r>
              <a:rPr lang="en-US" sz="2000" dirty="0">
                <a:effectLst/>
                <a:latin typeface="Times New Roman"/>
                <a:ea typeface="Times New Roman" panose="02020603050405020304" pitchFamily="18" charset="0"/>
                <a:cs typeface="Times New Roman"/>
              </a:rPr>
              <a:t>It</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occurs</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in</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the</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form</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of</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a:t>
            </a:r>
            <a:r>
              <a:rPr lang="en-US" sz="2000" dirty="0" err="1">
                <a:effectLst/>
                <a:latin typeface="Times New Roman"/>
                <a:ea typeface="Times New Roman" panose="02020603050405020304" pitchFamily="18" charset="0"/>
                <a:cs typeface="Times New Roman"/>
              </a:rPr>
              <a:t>colourless</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transparent</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crystals</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having</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a</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saline</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taste.</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It</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is</a:t>
            </a:r>
            <a:r>
              <a:rPr lang="en-US" sz="2000" dirty="0">
                <a:latin typeface="Times New Roman"/>
                <a:ea typeface="Times New Roman" panose="02020603050405020304" pitchFamily="18" charset="0"/>
                <a:cs typeface="Times New Roman"/>
              </a:rPr>
              <a:t> </a:t>
            </a:r>
            <a:r>
              <a:rPr lang="en-US" sz="2000" dirty="0" err="1">
                <a:effectLst/>
                <a:latin typeface="Times New Roman"/>
                <a:ea typeface="Times New Roman" panose="02020603050405020304" pitchFamily="18" charset="0"/>
                <a:cs typeface="Times New Roman"/>
              </a:rPr>
              <a:t>odourless</a:t>
            </a:r>
            <a:r>
              <a:rPr lang="en-US" sz="2000" dirty="0">
                <a:effectLst/>
                <a:latin typeface="Times New Roman"/>
                <a:ea typeface="Times New Roman" panose="02020603050405020304" pitchFamily="18" charset="0"/>
                <a:cs typeface="Times New Roman"/>
              </a:rPr>
              <a:t>. It is soluble in water but insoluble in alcohol.</a:t>
            </a:r>
            <a:endParaRPr lang="en-GB" sz="2000" dirty="0">
              <a:effectLst/>
              <a:latin typeface="Times New Roman"/>
              <a:ea typeface="Times New Roman" panose="02020603050405020304" pitchFamily="18" charset="0"/>
              <a:cs typeface="Times New Roman"/>
            </a:endParaRPr>
          </a:p>
          <a:p>
            <a:r>
              <a:rPr lang="en-US" sz="2000" dirty="0">
                <a:effectLst/>
                <a:latin typeface="Times New Roman"/>
                <a:ea typeface="Times New Roman" panose="02020603050405020304" pitchFamily="18" charset="0"/>
                <a:cs typeface="Times New Roman"/>
              </a:rPr>
              <a:t>If heated over 300°C, it is converted to sodium pyrophosphate.</a:t>
            </a:r>
            <a:endParaRPr lang="en-GB" sz="2000" dirty="0">
              <a:effectLst/>
              <a:latin typeface="Times New Roman"/>
              <a:ea typeface="Times New Roman" panose="02020603050405020304" pitchFamily="18" charset="0"/>
              <a:cs typeface="Times New Roman"/>
            </a:endParaRPr>
          </a:p>
          <a:p>
            <a:pPr marL="0" indent="0">
              <a:buNone/>
            </a:pP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2 Na2HPO4</a:t>
            </a:r>
            <a:r>
              <a:rPr lang="en-US" dirty="0">
                <a:latin typeface="Times New Roman"/>
                <a:ea typeface="Times New Roman" panose="02020603050405020304" pitchFamily="18" charset="0"/>
                <a:cs typeface="Times New Roman"/>
              </a:rPr>
              <a:t>    </a:t>
            </a:r>
            <a:r>
              <a:rPr lang="en-GB" dirty="0">
                <a:latin typeface="Times New Roman"/>
                <a:ea typeface="Times New Roman" panose="02020603050405020304" pitchFamily="18" charset="0"/>
                <a:cs typeface="Times New Roman"/>
              </a:rPr>
              <a:t> →</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Na4P2O7 + H2O</a:t>
            </a:r>
            <a:endParaRPr lang="en-GB" sz="2000" dirty="0">
              <a:effectLst/>
              <a:latin typeface="Times New Roman"/>
              <a:ea typeface="Times New Roman" panose="02020603050405020304" pitchFamily="18" charset="0"/>
              <a:cs typeface="Times New Roman"/>
            </a:endParaRPr>
          </a:p>
          <a:p>
            <a:pPr marL="0" indent="0">
              <a:buNone/>
            </a:pPr>
            <a:r>
              <a:rPr lang="en-US" sz="2000" b="1" u="sng" dirty="0">
                <a:effectLst/>
                <a:latin typeface="Times New Roman"/>
                <a:ea typeface="Times New Roman" panose="02020603050405020304" pitchFamily="18" charset="0"/>
                <a:cs typeface="Times New Roman"/>
              </a:rPr>
              <a:t>Uses</a:t>
            </a:r>
            <a:r>
              <a:rPr lang="en-US" sz="2000" b="1" dirty="0">
                <a:effectLst/>
                <a:latin typeface="Times New Roman"/>
                <a:ea typeface="Times New Roman" panose="02020603050405020304" pitchFamily="18" charset="0"/>
                <a:cs typeface="Times New Roman"/>
              </a:rPr>
              <a:t>:</a:t>
            </a:r>
            <a:r>
              <a:rPr lang="en-US" sz="2000" dirty="0">
                <a:effectLst/>
                <a:latin typeface="Times New Roman"/>
                <a:ea typeface="Times New Roman" panose="02020603050405020304" pitchFamily="18" charset="0"/>
                <a:cs typeface="Times New Roman"/>
              </a:rPr>
              <a:t>	It is used as a saline laxative and also as a buffering agent (pharmaceutical aid).</a:t>
            </a:r>
            <a:endParaRPr lang="en-GB" sz="2000" dirty="0">
              <a:effectLst/>
              <a:latin typeface="Times New Roman"/>
              <a:ea typeface="Times New Roman" panose="02020603050405020304" pitchFamily="18" charset="0"/>
              <a:cs typeface="Times New Roman"/>
            </a:endParaRPr>
          </a:p>
          <a:p>
            <a:endParaRPr lang="en-IN" dirty="0"/>
          </a:p>
        </p:txBody>
      </p:sp>
    </p:spTree>
    <p:extLst>
      <p:ext uri="{BB962C8B-B14F-4D97-AF65-F5344CB8AC3E}">
        <p14:creationId xmlns:p14="http://schemas.microsoft.com/office/powerpoint/2010/main" val="2367134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D03653-5AE3-99E6-F242-EC786154B72E}"/>
              </a:ext>
            </a:extLst>
          </p:cNvPr>
          <p:cNvSpPr>
            <a:spLocks noGrp="1"/>
          </p:cNvSpPr>
          <p:nvPr>
            <p:ph idx="1"/>
          </p:nvPr>
        </p:nvSpPr>
        <p:spPr>
          <a:xfrm>
            <a:off x="913795" y="391886"/>
            <a:ext cx="10353762" cy="6466114"/>
          </a:xfrm>
        </p:spPr>
        <p:txBody>
          <a:bodyPr>
            <a:normAutofit fontScale="92500" lnSpcReduction="20000"/>
          </a:bodyPr>
          <a:lstStyle/>
          <a:p>
            <a:r>
              <a:rPr lang="en-US" dirty="0"/>
              <a:t>BENTONITE:</a:t>
            </a:r>
          </a:p>
          <a:p>
            <a:r>
              <a:rPr lang="en-US" dirty="0"/>
              <a:t>Formula:Al2O3.4SiO2.H2O</a:t>
            </a:r>
          </a:p>
          <a:p>
            <a:r>
              <a:rPr lang="en-US" dirty="0"/>
              <a:t>Bentonite is colloidal hydrated </a:t>
            </a:r>
            <a:r>
              <a:rPr lang="en-US" dirty="0" err="1"/>
              <a:t>aluminium</a:t>
            </a:r>
            <a:r>
              <a:rPr lang="en-US" dirty="0"/>
              <a:t> silicate which occurs naturally.</a:t>
            </a:r>
          </a:p>
          <a:p>
            <a:r>
              <a:rPr lang="en-US" dirty="0"/>
              <a:t>When subjected to analysis ,it was found that it is an aluminosilicate having SiO2,Al2O3,Fe2O3,CaO,MgO and some sodium and potassium. In an acid solution, the metallic ions have been readily exchangeable for hydrogen ions and for this reason, bentonite could not be readily maintained in acidic medium.</a:t>
            </a:r>
          </a:p>
          <a:p>
            <a:r>
              <a:rPr lang="en-US" dirty="0"/>
              <a:t>Properties:</a:t>
            </a:r>
          </a:p>
          <a:p>
            <a:r>
              <a:rPr lang="en-US" dirty="0"/>
              <a:t>It occurs as very fine, cream </a:t>
            </a:r>
            <a:r>
              <a:rPr lang="en-US" dirty="0" err="1"/>
              <a:t>coloured</a:t>
            </a:r>
            <a:r>
              <a:rPr lang="en-US" dirty="0"/>
              <a:t> powder, </a:t>
            </a:r>
            <a:r>
              <a:rPr lang="en-US" dirty="0" err="1"/>
              <a:t>odourless</a:t>
            </a:r>
            <a:r>
              <a:rPr lang="en-US" dirty="0"/>
              <a:t>, free from grit and has slight earthy taste.. It is almost insoluble in water but swells to twelve times its volume when added to water. It neither dissolves nor swells in organic solvents.</a:t>
            </a:r>
          </a:p>
          <a:p>
            <a:r>
              <a:rPr lang="en-US" dirty="0"/>
              <a:t>Tests for purity:</a:t>
            </a:r>
          </a:p>
          <a:p>
            <a:r>
              <a:rPr lang="en-US" dirty="0"/>
              <a:t>Swelling power:</a:t>
            </a:r>
          </a:p>
          <a:p>
            <a:r>
              <a:rPr lang="en-US" dirty="0"/>
              <a:t>            It was measured by dropping from the top 2g of bentonite sample in divided portions on the surface of water(100ml) contained in the 100ml capacity glass stoppered cylinder. Each portion was allowed to get settled before the next one was added. Bentonite swells up at the bottom and it should occupy an apparent volume of not less than 24ml.</a:t>
            </a:r>
          </a:p>
          <a:p>
            <a:endParaRPr lang="en-IN" dirty="0"/>
          </a:p>
        </p:txBody>
      </p:sp>
    </p:spTree>
    <p:extLst>
      <p:ext uri="{BB962C8B-B14F-4D97-AF65-F5344CB8AC3E}">
        <p14:creationId xmlns:p14="http://schemas.microsoft.com/office/powerpoint/2010/main" val="3647495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A4C572-CF81-0ED2-C8BB-4F2ACF076039}"/>
              </a:ext>
            </a:extLst>
          </p:cNvPr>
          <p:cNvSpPr>
            <a:spLocks noGrp="1"/>
          </p:cNvSpPr>
          <p:nvPr>
            <p:ph idx="1"/>
          </p:nvPr>
        </p:nvSpPr>
        <p:spPr>
          <a:xfrm>
            <a:off x="913794" y="757646"/>
            <a:ext cx="10450891" cy="5669280"/>
          </a:xfrm>
        </p:spPr>
        <p:txBody>
          <a:bodyPr>
            <a:normAutofit fontScale="92500" lnSpcReduction="20000"/>
          </a:bodyPr>
          <a:lstStyle/>
          <a:p>
            <a:r>
              <a:rPr lang="en-US" dirty="0"/>
              <a:t>Sedimentation volume:</a:t>
            </a:r>
          </a:p>
          <a:p>
            <a:r>
              <a:rPr lang="en-US" dirty="0"/>
              <a:t>           6g of bentonite sample is mixed thoroughly with 0.3g of light magnesium oxide. This is added in several portions to 200ml of water in a 500ml stoppered cylinder. It is agitated for 1hr.Then 100ml of this mixture is transferred to a 100ml cylinder and this cylinder is allowed to remain undisturbed for 24 hrs. The volume of the clear supernatant liquid appearing on the surface of the cylinder is noted. It should not be more than 2ml.</a:t>
            </a:r>
          </a:p>
          <a:p>
            <a:r>
              <a:rPr lang="en-US" dirty="0"/>
              <a:t>Coarse particles/Fineness of powder:</a:t>
            </a:r>
          </a:p>
          <a:p>
            <a:r>
              <a:rPr lang="en-US" dirty="0"/>
              <a:t>          2g of bentonite is sprinkled on 20ml of water contained in a mortar. It is allowed to swell, then the swollen mass is dispersed evenly with the pestle and diluted with water to 100ml.The suspension is poured through sieve no 200 and the sieve is washed thoroughly with water. The test passes if no grit is felt, when fingers are rubbed over the wire mesh of the sieve</a:t>
            </a:r>
          </a:p>
          <a:p>
            <a:r>
              <a:rPr lang="en-US" dirty="0"/>
              <a:t>Uses:</a:t>
            </a:r>
          </a:p>
          <a:p>
            <a:r>
              <a:rPr lang="en-US" dirty="0"/>
              <a:t>It is used as protective colloid to stabilize emulsions and also to suspend insoluble powders. used as emulsifier for oil in water emulsion. used as base for ointments and plasters. It is an ingredient of calamine lotion which is used as protective.</a:t>
            </a:r>
          </a:p>
          <a:p>
            <a:endParaRPr lang="en-IN" dirty="0"/>
          </a:p>
        </p:txBody>
      </p:sp>
    </p:spTree>
    <p:extLst>
      <p:ext uri="{BB962C8B-B14F-4D97-AF65-F5344CB8AC3E}">
        <p14:creationId xmlns:p14="http://schemas.microsoft.com/office/powerpoint/2010/main" val="26688488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Damask</Template>
  <TotalTime>4</TotalTime>
  <Words>922</Words>
  <Application>Microsoft Office PowerPoint</Application>
  <PresentationFormat>Widescreen</PresentationFormat>
  <Paragraphs>45</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Bookman Old Style</vt:lpstr>
      <vt:lpstr>Rockwell</vt:lpstr>
      <vt:lpstr>Times New Roman</vt:lpstr>
      <vt:lpstr>Damask</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AlekyA Reddy</dc:creator>
  <cp:lastModifiedBy>AlekyA Reddy</cp:lastModifiedBy>
  <cp:revision>2</cp:revision>
  <dcterms:created xsi:type="dcterms:W3CDTF">2022-06-30T09:49:16Z</dcterms:created>
  <dcterms:modified xsi:type="dcterms:W3CDTF">2022-07-01T04:05:42Z</dcterms:modified>
</cp:coreProperties>
</file>