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5A00F4-EBA7-4543-93A5-E3011781DAC5}"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1284396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5A00F4-EBA7-4543-93A5-E3011781DAC5}"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340667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5A00F4-EBA7-4543-93A5-E3011781DAC5}"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9284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5A00F4-EBA7-4543-93A5-E3011781DAC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557320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5A00F4-EBA7-4543-93A5-E3011781DAC5}"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2777640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5A00F4-EBA7-4543-93A5-E3011781DAC5}"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384989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A00F4-EBA7-4543-93A5-E3011781DAC5}"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3814108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5A00F4-EBA7-4543-93A5-E3011781DAC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2846593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5A00F4-EBA7-4543-93A5-E3011781DAC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1548490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5A00F4-EBA7-4543-93A5-E3011781DAC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3443313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5A00F4-EBA7-4543-93A5-E3011781DAC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3649562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5A00F4-EBA7-4543-93A5-E3011781DAC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A3E92A0-6D46-4103-B52A-F9B5B0AA3293}"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34188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5A00F4-EBA7-4543-93A5-E3011781DAC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1556757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95A00F4-EBA7-4543-93A5-E3011781DAC5}"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1993907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95A00F4-EBA7-4543-93A5-E3011781DAC5}"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2359565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5A00F4-EBA7-4543-93A5-E3011781DAC5}"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9138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5A00F4-EBA7-4543-93A5-E3011781DAC5}"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A3E92A0-6D46-4103-B52A-F9B5B0AA3293}" type="slidenum">
              <a:rPr lang="en-IN" smtClean="0"/>
              <a:t>‹#›</a:t>
            </a:fld>
            <a:endParaRPr lang="en-IN"/>
          </a:p>
        </p:txBody>
      </p:sp>
    </p:spTree>
    <p:extLst>
      <p:ext uri="{BB962C8B-B14F-4D97-AF65-F5344CB8AC3E}">
        <p14:creationId xmlns:p14="http://schemas.microsoft.com/office/powerpoint/2010/main" val="3962340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95A00F4-EBA7-4543-93A5-E3011781DAC5}" type="datetimeFigureOut">
              <a:rPr lang="en-IN" smtClean="0"/>
              <a:t>01-07-2022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A3E92A0-6D46-4103-B52A-F9B5B0AA3293}" type="slidenum">
              <a:rPr lang="en-IN" smtClean="0"/>
              <a:t>‹#›</a:t>
            </a:fld>
            <a:endParaRPr lang="en-IN"/>
          </a:p>
        </p:txBody>
      </p:sp>
    </p:spTree>
    <p:extLst>
      <p:ext uri="{BB962C8B-B14F-4D97-AF65-F5344CB8AC3E}">
        <p14:creationId xmlns:p14="http://schemas.microsoft.com/office/powerpoint/2010/main" val="35330743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FF4370-82B5-366A-FB82-42ACF2E15C60}"/>
              </a:ext>
            </a:extLst>
          </p:cNvPr>
          <p:cNvSpPr>
            <a:spLocks noGrp="1"/>
          </p:cNvSpPr>
          <p:nvPr>
            <p:ph idx="1"/>
          </p:nvPr>
        </p:nvSpPr>
        <p:spPr/>
        <p:txBody>
          <a:bodyPr/>
          <a:lstStyle/>
          <a:p>
            <a:pPr marL="0" indent="0">
              <a:buClr>
                <a:srgbClr val="FFFFFF"/>
              </a:buClr>
              <a:buNone/>
            </a:pPr>
            <a:r>
              <a:rPr lang="en-US" b="1" u="sng" cap="all" dirty="0">
                <a:latin typeface="Times New Roman"/>
                <a:ea typeface="+mn-lt"/>
                <a:cs typeface="+mn-lt"/>
              </a:rPr>
              <a:t>LAXATIVES &amp; SALINE CATHARTICS</a:t>
            </a:r>
          </a:p>
          <a:p>
            <a:pPr>
              <a:buClr>
                <a:srgbClr val="FFFFFF"/>
              </a:buClr>
            </a:pPr>
            <a:r>
              <a:rPr lang="en-US" dirty="0">
                <a:latin typeface="Times New Roman"/>
                <a:cs typeface="Times New Roman"/>
              </a:rPr>
              <a:t>Cathartics may be defined as those drugs which bring about defecation. They are beneficial in constipation and for expulsion of intestinal parasites and also given for   cleaning bowels.</a:t>
            </a:r>
            <a:endParaRPr lang="en-GB" dirty="0">
              <a:latin typeface="Times New Roman"/>
              <a:ea typeface="+mn-lt"/>
              <a:cs typeface="+mn-lt"/>
            </a:endParaRPr>
          </a:p>
          <a:p>
            <a:pPr>
              <a:buClr>
                <a:srgbClr val="FFFFFF"/>
              </a:buClr>
            </a:pPr>
            <a:r>
              <a:rPr lang="en-US" dirty="0">
                <a:latin typeface="Times New Roman"/>
                <a:cs typeface="Times New Roman"/>
              </a:rPr>
              <a:t>Purgatives are also cathartics which act similarly but are generally mild in their nature of action. While laxatives are the mild type of purgatives, having the same effort but varies in mechanism of action.</a:t>
            </a:r>
            <a:endParaRPr lang="en-GB" dirty="0">
              <a:latin typeface="Times New Roman"/>
              <a:ea typeface="+mn-lt"/>
              <a:cs typeface="+mn-lt"/>
            </a:endParaRPr>
          </a:p>
          <a:p>
            <a:pPr>
              <a:buClr>
                <a:srgbClr val="FFFFFF"/>
              </a:buClr>
            </a:pPr>
            <a:r>
              <a:rPr lang="en-US" dirty="0">
                <a:latin typeface="Times New Roman"/>
                <a:cs typeface="Times New Roman"/>
              </a:rPr>
              <a:t>Laxatives cathartics and purgatives act by retaining fluid in the bowel. These may be administered by oral route (suspension or powders, or by rectal route (enema or suppository).</a:t>
            </a:r>
            <a:endParaRPr lang="en-US" dirty="0">
              <a:latin typeface="Times New Roman"/>
            </a:endParaRPr>
          </a:p>
          <a:p>
            <a:endParaRPr lang="en-IN" dirty="0"/>
          </a:p>
        </p:txBody>
      </p:sp>
    </p:spTree>
    <p:extLst>
      <p:ext uri="{BB962C8B-B14F-4D97-AF65-F5344CB8AC3E}">
        <p14:creationId xmlns:p14="http://schemas.microsoft.com/office/powerpoint/2010/main" val="1954468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79C968-341F-530B-4381-68AEC774A8B2}"/>
              </a:ext>
            </a:extLst>
          </p:cNvPr>
          <p:cNvSpPr>
            <a:spLocks noGrp="1"/>
          </p:cNvSpPr>
          <p:nvPr>
            <p:ph idx="1"/>
          </p:nvPr>
        </p:nvSpPr>
        <p:spPr>
          <a:xfrm>
            <a:off x="913795" y="574766"/>
            <a:ext cx="10353762" cy="5216434"/>
          </a:xfrm>
        </p:spPr>
        <p:txBody>
          <a:bodyPr>
            <a:normAutofit fontScale="92500" lnSpcReduction="20000"/>
          </a:bodyPr>
          <a:lstStyle/>
          <a:p>
            <a:pPr marL="0" indent="0">
              <a:buNone/>
            </a:pPr>
            <a:r>
              <a:rPr lang="en-US" sz="2000" b="1" u="sng" dirty="0">
                <a:effectLst/>
                <a:latin typeface="Times New Roman"/>
                <a:ea typeface="Times New Roman" panose="02020603050405020304" pitchFamily="18" charset="0"/>
                <a:cs typeface="Times New Roman"/>
              </a:rPr>
              <a:t>Mechanism of action</a:t>
            </a:r>
            <a:r>
              <a:rPr lang="en-US" sz="2000" b="1" dirty="0">
                <a:effectLst/>
                <a:latin typeface="Times New Roman"/>
                <a:ea typeface="Times New Roman" panose="02020603050405020304" pitchFamily="18" charset="0"/>
                <a:cs typeface="Times New Roman"/>
              </a:rPr>
              <a:t>:</a:t>
            </a:r>
            <a:endParaRPr lang="en-GB" sz="2000" dirty="0">
              <a:effectLst/>
              <a:latin typeface="Times New Roman" panose="02020603050405020304" pitchFamily="18" charset="0"/>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In normal habits, peristalsis causes defecation. The peristaltic wave is able to stimulate the bowel and release its contents. The peristaltic motion normally takes place about 3-4 times a day. By ignoring the urge to defecate voluntarily or psychologically, lead to constipation.</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Constipation is also caused by weakness of intestine, intestinal spasm, injury or use of certain drugs (side effects).</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In constipation, the fecal material becomes dry and hard. Hence, uses of laxative or purgative type provide relief in constipation by elimination of bowel contents.</a:t>
            </a:r>
            <a:endParaRPr lang="en-GB" sz="2000" dirty="0">
              <a:effectLst/>
              <a:latin typeface="Times New Roman"/>
              <a:ea typeface="Times New Roman" panose="02020603050405020304" pitchFamily="18" charset="0"/>
              <a:cs typeface="Times New Roman"/>
            </a:endParaRPr>
          </a:p>
          <a:p>
            <a:pPr marL="0" indent="0">
              <a:buNone/>
            </a:pPr>
            <a:r>
              <a:rPr lang="en-US" sz="2000" dirty="0">
                <a:effectLst/>
                <a:latin typeface="Times New Roman"/>
                <a:ea typeface="Times New Roman" panose="02020603050405020304" pitchFamily="18" charset="0"/>
                <a:cs typeface="Times New Roman"/>
              </a:rPr>
              <a:t>Cathartics or purgatives generally act by four different mechanisms. These are:-</a:t>
            </a:r>
            <a:endParaRPr lang="en-GB" sz="2000" dirty="0">
              <a:effectLst/>
              <a:latin typeface="Times New Roman" panose="02020603050405020304" pitchFamily="18" charset="0"/>
              <a:ea typeface="Times New Roman" panose="02020603050405020304" pitchFamily="18" charset="0"/>
              <a:cs typeface="Times New Roman"/>
            </a:endParaRPr>
          </a:p>
          <a:p>
            <a:pPr hangingPunct="0"/>
            <a:r>
              <a:rPr lang="en-US" sz="2000" b="1" dirty="0">
                <a:effectLst/>
                <a:latin typeface="Times New Roman"/>
                <a:ea typeface="Times New Roman" panose="02020603050405020304" pitchFamily="18" charset="0"/>
                <a:cs typeface="Times New Roman"/>
              </a:rPr>
              <a:t>Stimulants</a:t>
            </a:r>
            <a:r>
              <a:rPr lang="en-US" b="1"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b="1" dirty="0">
                <a:effectLst/>
                <a:latin typeface="Times New Roman"/>
                <a:ea typeface="Times New Roman" panose="02020603050405020304" pitchFamily="18" charset="0"/>
                <a:cs typeface="Times New Roman"/>
              </a:rPr>
              <a:t>Bulk purgatives</a:t>
            </a:r>
            <a:r>
              <a:rPr lang="en-US" b="1"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b="1" dirty="0">
                <a:effectLst/>
                <a:latin typeface="Times New Roman"/>
                <a:ea typeface="Times New Roman" panose="02020603050405020304" pitchFamily="18" charset="0"/>
                <a:cs typeface="Times New Roman"/>
              </a:rPr>
              <a:t>Lubricants</a:t>
            </a:r>
            <a:r>
              <a:rPr lang="en-US" b="1"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b="1" dirty="0">
                <a:effectLst/>
                <a:latin typeface="Times New Roman"/>
                <a:ea typeface="Times New Roman" panose="02020603050405020304" pitchFamily="18" charset="0"/>
                <a:cs typeface="Times New Roman"/>
              </a:rPr>
              <a:t>Saline cathartics</a:t>
            </a:r>
            <a:r>
              <a:rPr lang="en-US" b="1" dirty="0">
                <a:latin typeface="Times New Roman"/>
                <a:ea typeface="Times New Roman" panose="02020603050405020304" pitchFamily="18" charset="0"/>
                <a:cs typeface="Times New Roman"/>
              </a:rPr>
              <a:t> </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095029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291D6D-CF9C-721D-5134-8E4727A74E64}"/>
              </a:ext>
            </a:extLst>
          </p:cNvPr>
          <p:cNvSpPr>
            <a:spLocks noGrp="1"/>
          </p:cNvSpPr>
          <p:nvPr>
            <p:ph idx="1"/>
          </p:nvPr>
        </p:nvSpPr>
        <p:spPr>
          <a:xfrm>
            <a:off x="913795" y="182879"/>
            <a:ext cx="10353762" cy="6296297"/>
          </a:xfrm>
        </p:spPr>
        <p:txBody>
          <a:bodyPr>
            <a:normAutofit fontScale="85000" lnSpcReduction="10000"/>
          </a:bodyPr>
          <a:lstStyle/>
          <a:p>
            <a:pPr marL="0" indent="0">
              <a:buNone/>
            </a:pPr>
            <a:r>
              <a:rPr lang="en-US" sz="2000" b="1" u="sng" dirty="0">
                <a:effectLst/>
                <a:latin typeface="Times New Roman"/>
                <a:ea typeface="Times New Roman" panose="02020603050405020304" pitchFamily="18" charset="0"/>
                <a:cs typeface="Times New Roman"/>
              </a:rPr>
              <a:t>Stimulants</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These are the drugs or chemicals which act by local irritation on intestinal</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tract and bring about stimulation of peristaltic activity. As they act directly on intestine and stimulate peristalsis, hence they are</a:t>
            </a:r>
            <a:r>
              <a:rPr lang="en-US" sz="2000"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termed as stimulants.</a:t>
            </a:r>
            <a:endParaRPr lang="en-GB" sz="2000" dirty="0">
              <a:effectLst/>
              <a:latin typeface="Times New Roman"/>
              <a:ea typeface="Times New Roman" panose="02020603050405020304" pitchFamily="18" charset="0"/>
              <a:cs typeface="Times New Roman"/>
            </a:endParaRPr>
          </a:p>
          <a:p>
            <a:r>
              <a:rPr lang="en-US" sz="2000" dirty="0" err="1">
                <a:effectLst/>
                <a:latin typeface="Times New Roman"/>
                <a:ea typeface="Times New Roman" panose="02020603050405020304" pitchFamily="18" charset="0"/>
                <a:cs typeface="Times New Roman"/>
              </a:rPr>
              <a:t>Eg</a:t>
            </a:r>
            <a:r>
              <a:rPr lang="en-US" sz="2000" dirty="0">
                <a:effectLst/>
                <a:latin typeface="Times New Roman"/>
                <a:ea typeface="Times New Roman" panose="02020603050405020304" pitchFamily="18" charset="0"/>
                <a:cs typeface="Times New Roman"/>
              </a:rPr>
              <a:t>: Drugs like senna, rhubarb, podophyllum, castor oil, aloe, cascara, bisacodyl etc.</a:t>
            </a:r>
            <a:r>
              <a:rPr lang="en-US" sz="2000"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belong to this class.</a:t>
            </a:r>
            <a:endParaRPr lang="en-GB" sz="2000" dirty="0">
              <a:effectLst/>
              <a:latin typeface="Times New Roman"/>
              <a:ea typeface="Times New Roman" panose="02020603050405020304" pitchFamily="18" charset="0"/>
              <a:cs typeface="Times New Roman"/>
            </a:endParaRPr>
          </a:p>
          <a:p>
            <a:pPr marL="0" indent="0" hangingPunct="0">
              <a:buNone/>
            </a:pPr>
            <a:r>
              <a:rPr lang="en-US" sz="2000" b="1" u="sng" dirty="0">
                <a:effectLst/>
                <a:latin typeface="Times New Roman"/>
                <a:ea typeface="Times New Roman" panose="02020603050405020304" pitchFamily="18" charset="0"/>
                <a:cs typeface="Times New Roman"/>
              </a:rPr>
              <a:t>Bulk purgatives</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These are the drugs or agents which are able to increase the bulk of</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intestinal contents.</a:t>
            </a:r>
            <a:r>
              <a:rPr lang="en-US" dirty="0">
                <a:latin typeface="Times New Roman"/>
                <a:ea typeface="Times New Roman" panose="02020603050405020304" pitchFamily="18" charset="0"/>
                <a:cs typeface="Times New Roman"/>
              </a:rPr>
              <a:t> </a:t>
            </a:r>
            <a:endParaRPr lang="en-GB" dirty="0">
              <a:latin typeface="Times New Roman"/>
              <a:ea typeface="Times New Roman" panose="02020603050405020304" pitchFamily="18" charset="0"/>
              <a:cs typeface="Times New Roman"/>
            </a:endParaRPr>
          </a:p>
          <a:p>
            <a:pPr marL="0" indent="0" hangingPunct="0">
              <a:buNone/>
            </a:pP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These</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are</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cellulose</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or</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non</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a:t>
            </a:r>
            <a:r>
              <a:rPr lang="en-US" sz="2000" dirty="0" err="1">
                <a:effectLst/>
                <a:latin typeface="Times New Roman"/>
                <a:ea typeface="Times New Roman" panose="02020603050405020304" pitchFamily="18" charset="0"/>
                <a:cs typeface="Times New Roman"/>
              </a:rPr>
              <a:t>digestable</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types</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of</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materials</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which</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swell considerably when wet and because of increased bulk, stimulate the peristalsis.</a:t>
            </a:r>
            <a:endParaRPr lang="en-GB" sz="2000" dirty="0">
              <a:effectLst/>
              <a:latin typeface="Times New Roman"/>
              <a:ea typeface="Times New Roman" panose="02020603050405020304" pitchFamily="18" charset="0"/>
              <a:cs typeface="Times New Roman"/>
            </a:endParaRPr>
          </a:p>
          <a:p>
            <a:r>
              <a:rPr lang="en-US" sz="2000" dirty="0" err="1">
                <a:effectLst/>
                <a:latin typeface="Times New Roman"/>
                <a:ea typeface="Times New Roman" panose="02020603050405020304" pitchFamily="18" charset="0"/>
                <a:cs typeface="Times New Roman"/>
              </a:rPr>
              <a:t>Eg</a:t>
            </a:r>
            <a:r>
              <a:rPr lang="en-US" sz="2000" dirty="0">
                <a:effectLst/>
                <a:latin typeface="Times New Roman"/>
                <a:ea typeface="Times New Roman" panose="02020603050405020304" pitchFamily="18" charset="0"/>
                <a:cs typeface="Times New Roman"/>
              </a:rPr>
              <a:t>: methyl cellulose, gum, sodium CMC (carboxy methyl cellulose), </a:t>
            </a:r>
            <a:r>
              <a:rPr lang="en-US" sz="2000" dirty="0" err="1">
                <a:effectLst/>
                <a:latin typeface="Times New Roman"/>
                <a:ea typeface="Times New Roman" panose="02020603050405020304" pitchFamily="18" charset="0"/>
                <a:cs typeface="Times New Roman"/>
              </a:rPr>
              <a:t>ispagol</a:t>
            </a:r>
            <a:r>
              <a:rPr lang="en-US" sz="2000" dirty="0">
                <a:effectLst/>
                <a:latin typeface="Times New Roman"/>
                <a:ea typeface="Times New Roman" panose="02020603050405020304" pitchFamily="18" charset="0"/>
                <a:cs typeface="Times New Roman"/>
              </a:rPr>
              <a:t> etc.</a:t>
            </a:r>
          </a:p>
          <a:p>
            <a:pPr marL="0" indent="0" hangingPunct="0">
              <a:buNone/>
            </a:pPr>
            <a:r>
              <a:rPr lang="en-US" sz="2000" b="1" u="sng" dirty="0">
                <a:effectLst/>
                <a:latin typeface="Times New Roman"/>
                <a:ea typeface="Times New Roman" panose="02020603050405020304" pitchFamily="18" charset="0"/>
                <a:cs typeface="Times New Roman"/>
              </a:rPr>
              <a:t>Lubricants</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In constipation, contents of intestine become hard because of absorption of</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water by body, these results difficulty in clearing bowels.</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hangingPunct="0"/>
            <a:r>
              <a:rPr lang="en-US" sz="2000" dirty="0" err="1">
                <a:effectLst/>
                <a:latin typeface="Times New Roman"/>
                <a:ea typeface="Times New Roman" panose="02020603050405020304" pitchFamily="18" charset="0"/>
                <a:cs typeface="Times New Roman"/>
              </a:rPr>
              <a:t>Eg</a:t>
            </a:r>
            <a:r>
              <a:rPr lang="en-US" sz="2000" dirty="0">
                <a:effectLst/>
                <a:latin typeface="Times New Roman"/>
                <a:ea typeface="Times New Roman" panose="02020603050405020304" pitchFamily="18" charset="0"/>
                <a:cs typeface="Times New Roman"/>
              </a:rPr>
              <a:t>: Liquid paraffin, glycerin, mineral oils etc. act as lubricants and cause smooth clearance of the fecal material.</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marL="0" lvl="0" indent="0" hangingPunct="0">
              <a:buNone/>
            </a:pPr>
            <a:r>
              <a:rPr lang="en-US" sz="2000" b="1" u="sng" dirty="0">
                <a:effectLst/>
                <a:latin typeface="Times New Roman"/>
                <a:ea typeface="Times New Roman" panose="02020603050405020304" pitchFamily="18" charset="0"/>
                <a:cs typeface="Times New Roman"/>
              </a:rPr>
              <a:t>Saline cathartics</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These act by increasing the osmotic load of intestine by absorbing</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large quantities of water and thereby stimulate the peristalsis</a:t>
            </a:r>
            <a:r>
              <a:rPr lang="en-US" sz="2000" b="1" dirty="0">
                <a:effectLst/>
                <a:latin typeface="Times New Roman"/>
                <a:ea typeface="Times New Roman" panose="02020603050405020304" pitchFamily="18" charset="0"/>
                <a:cs typeface="Times New Roman"/>
              </a:rPr>
              <a:t>.</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Poorly absorbable cations like calcium, magnesium, and anions like phosphate, sulphate, and tartrate are contributing to this effect.</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The saline cathartics are water soluble, mainly inorganic chemicals and are taken with plenty of water. This is helpful in restricting excessive loss of body fluid and reduces nausea and vomiting.</a:t>
            </a:r>
            <a:endParaRPr lang="en-GB" sz="20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380309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A510A0-0E5A-59D8-C402-2137C223F705}"/>
              </a:ext>
            </a:extLst>
          </p:cNvPr>
          <p:cNvSpPr>
            <a:spLocks noGrp="1"/>
          </p:cNvSpPr>
          <p:nvPr>
            <p:ph idx="1"/>
          </p:nvPr>
        </p:nvSpPr>
        <p:spPr>
          <a:xfrm>
            <a:off x="913795" y="444137"/>
            <a:ext cx="10353762" cy="5347064"/>
          </a:xfrm>
        </p:spPr>
        <p:txBody>
          <a:bodyPr>
            <a:normAutofit fontScale="62500" lnSpcReduction="20000"/>
          </a:bodyPr>
          <a:lstStyle/>
          <a:p>
            <a:pPr marL="0" indent="0">
              <a:buNone/>
            </a:pPr>
            <a:r>
              <a:rPr lang="en-US" b="1" u="sng" dirty="0">
                <a:effectLst/>
                <a:latin typeface="Times New Roman"/>
                <a:ea typeface="Times New Roman" panose="02020603050405020304" pitchFamily="18" charset="0"/>
                <a:cs typeface="Times New Roman"/>
              </a:rPr>
              <a:t>Drugs under this category includes</a:t>
            </a:r>
            <a:r>
              <a:rPr lang="en-US" b="1" dirty="0">
                <a:effectLst/>
                <a:latin typeface="Times New Roman"/>
                <a:ea typeface="Times New Roman" panose="02020603050405020304" pitchFamily="18" charset="0"/>
                <a:cs typeface="Times New Roman"/>
              </a:rPr>
              <a:t>:</a:t>
            </a:r>
            <a:endParaRPr lang="en-GB" dirty="0">
              <a:latin typeface="Times New Roman"/>
              <a:ea typeface="Times New Roman" panose="02020603050405020304" pitchFamily="18" charset="0"/>
              <a:cs typeface="Times New Roman"/>
            </a:endParaRPr>
          </a:p>
          <a:p>
            <a:pPr marL="0" indent="0">
              <a:buNone/>
            </a:pPr>
            <a:r>
              <a:rPr lang="en-US" b="1" dirty="0">
                <a:latin typeface="Times New Roman"/>
                <a:ea typeface="Times New Roman" panose="02020603050405020304" pitchFamily="18" charset="0"/>
                <a:cs typeface="Times New Roman"/>
              </a:rPr>
              <a:t> </a:t>
            </a:r>
            <a:r>
              <a:rPr lang="en-US" b="1" dirty="0">
                <a:effectLst/>
                <a:latin typeface="Times New Roman"/>
                <a:ea typeface="Times New Roman" panose="02020603050405020304" pitchFamily="18" charset="0"/>
                <a:cs typeface="Times New Roman"/>
              </a:rPr>
              <a:t>1. Magnesium sulphate</a:t>
            </a:r>
            <a:endParaRPr lang="en-GB" dirty="0">
              <a:effectLst/>
              <a:latin typeface="Times New Roman"/>
              <a:ea typeface="Times New Roman" panose="02020603050405020304" pitchFamily="18" charset="0"/>
              <a:cs typeface="Times New Roman"/>
            </a:endParaRPr>
          </a:p>
          <a:p>
            <a:pPr hangingPunct="0"/>
            <a:r>
              <a:rPr lang="en-US" b="1" dirty="0">
                <a:effectLst/>
                <a:latin typeface="Times New Roman"/>
                <a:ea typeface="Times New Roman" panose="02020603050405020304" pitchFamily="18" charset="0"/>
                <a:cs typeface="Times New Roman"/>
              </a:rPr>
              <a:t>Sodium phosphate</a:t>
            </a:r>
            <a:r>
              <a:rPr lang="en-US" b="1" dirty="0">
                <a:latin typeface="Times New Roman"/>
                <a:ea typeface="Times New Roman" panose="02020603050405020304" pitchFamily="18" charset="0"/>
                <a:cs typeface="Times New Roman"/>
              </a:rPr>
              <a:t> </a:t>
            </a:r>
            <a:endParaRPr lang="en-GB" dirty="0">
              <a:effectLst/>
              <a:latin typeface="Times New Roman"/>
              <a:ea typeface="Times New Roman" panose="02020603050405020304" pitchFamily="18" charset="0"/>
              <a:cs typeface="Times New Roman" panose="02020603050405020304" pitchFamily="18" charset="0"/>
            </a:endParaRPr>
          </a:p>
          <a:p>
            <a:pPr hangingPunct="0"/>
            <a:r>
              <a:rPr lang="en-US" b="1" dirty="0">
                <a:effectLst/>
                <a:latin typeface="Times New Roman"/>
                <a:ea typeface="Times New Roman" panose="02020603050405020304" pitchFamily="18" charset="0"/>
                <a:cs typeface="Times New Roman"/>
              </a:rPr>
              <a:t>Sodium potassium tartrate</a:t>
            </a:r>
            <a:r>
              <a:rPr lang="en-US" b="1" dirty="0">
                <a:latin typeface="Times New Roman"/>
                <a:ea typeface="Times New Roman" panose="02020603050405020304" pitchFamily="18" charset="0"/>
                <a:cs typeface="Times New Roman"/>
              </a:rPr>
              <a:t> </a:t>
            </a:r>
            <a:endParaRPr lang="en-US" dirty="0">
              <a:latin typeface="Times New Roman"/>
              <a:ea typeface="Times New Roman" panose="02020603050405020304" pitchFamily="18" charset="0"/>
              <a:cs typeface="Times New Roman" panose="02020603050405020304" pitchFamily="18" charset="0"/>
            </a:endParaRPr>
          </a:p>
          <a:p>
            <a:pPr hangingPunct="0"/>
            <a:r>
              <a:rPr lang="en-US" b="1" dirty="0">
                <a:effectLst/>
                <a:latin typeface="Times New Roman"/>
                <a:ea typeface="Times New Roman" panose="02020603050405020304" pitchFamily="18" charset="0"/>
                <a:cs typeface="Times New Roman"/>
              </a:rPr>
              <a:t>Bentonite and kaolin</a:t>
            </a:r>
            <a:r>
              <a:rPr lang="en-US" b="1" dirty="0">
                <a:latin typeface="Times New Roman"/>
                <a:ea typeface="Times New Roman" panose="02020603050405020304" pitchFamily="18" charset="0"/>
                <a:cs typeface="Times New Roman"/>
              </a:rPr>
              <a:t> </a:t>
            </a:r>
            <a:endParaRPr lang="en-GB" dirty="0">
              <a:effectLst/>
              <a:latin typeface="Times New Roman"/>
              <a:ea typeface="Times New Roman" panose="02020603050405020304" pitchFamily="18" charset="0"/>
              <a:cs typeface="Times New Roman" panose="02020603050405020304" pitchFamily="18" charset="0"/>
            </a:endParaRPr>
          </a:p>
          <a:p>
            <a:pPr marL="0" indent="0">
              <a:buNone/>
            </a:pPr>
            <a:r>
              <a:rPr lang="en-US" b="1" u="sng" dirty="0">
                <a:effectLst/>
                <a:latin typeface="Times New Roman"/>
                <a:ea typeface="Times New Roman" panose="02020603050405020304" pitchFamily="18" charset="0"/>
                <a:cs typeface="Times New Roman"/>
              </a:rPr>
              <a:t>Magnesium sulphate</a:t>
            </a:r>
            <a:endParaRPr lang="en-GB" dirty="0">
              <a:effectLst/>
              <a:latin typeface="Times New Roman" panose="02020603050405020304" pitchFamily="18" charset="0"/>
              <a:ea typeface="Times New Roman" panose="02020603050405020304" pitchFamily="18" charset="0"/>
              <a:cs typeface="Times New Roman"/>
            </a:endParaRPr>
          </a:p>
          <a:p>
            <a:pPr marL="0" indent="0" hangingPunct="0">
              <a:buNone/>
            </a:pPr>
            <a:r>
              <a:rPr lang="en-US" u="sng" dirty="0">
                <a:effectLst/>
                <a:latin typeface="Times New Roman"/>
                <a:ea typeface="Times New Roman" panose="02020603050405020304" pitchFamily="18" charset="0"/>
                <a:cs typeface="Times New Roman"/>
              </a:rPr>
              <a:t>Formula</a:t>
            </a:r>
            <a:r>
              <a:rPr lang="en-US" dirty="0">
                <a:effectLst/>
                <a:latin typeface="Times New Roman"/>
                <a:ea typeface="Times New Roman" panose="02020603050405020304" pitchFamily="18" charset="0"/>
                <a:cs typeface="Times New Roman"/>
              </a:rPr>
              <a:t>: MgSO4.7 H2O </a:t>
            </a:r>
            <a:r>
              <a:rPr lang="en-US" u="sng" dirty="0">
                <a:effectLst/>
                <a:latin typeface="Times New Roman"/>
                <a:ea typeface="Times New Roman" panose="02020603050405020304" pitchFamily="18" charset="0"/>
                <a:cs typeface="Times New Roman"/>
              </a:rPr>
              <a:t>Synonym</a:t>
            </a:r>
            <a:r>
              <a:rPr lang="en-US" dirty="0">
                <a:effectLst/>
                <a:latin typeface="Times New Roman"/>
                <a:ea typeface="Times New Roman" panose="02020603050405020304" pitchFamily="18" charset="0"/>
                <a:cs typeface="Times New Roman"/>
              </a:rPr>
              <a:t>: Epsom salt</a:t>
            </a:r>
            <a:endParaRPr lang="en-GB" dirty="0">
              <a:effectLst/>
              <a:latin typeface="Times New Roman" panose="02020603050405020304" pitchFamily="18" charset="0"/>
              <a:ea typeface="Times New Roman" panose="02020603050405020304" pitchFamily="18" charset="0"/>
              <a:cs typeface="Times New Roman"/>
            </a:endParaRPr>
          </a:p>
          <a:p>
            <a:pPr hangingPunct="0"/>
            <a:r>
              <a:rPr lang="en-US" dirty="0">
                <a:effectLst/>
                <a:latin typeface="Times New Roman"/>
                <a:ea typeface="Times New Roman" panose="02020603050405020304" pitchFamily="18" charset="0"/>
                <a:cs typeface="Times New Roman"/>
              </a:rPr>
              <a:t>It is having not less than 99 % and not more than 100 % of magnesium sulphate (MgSO4)</a:t>
            </a:r>
            <a:endParaRPr lang="en-GB" dirty="0">
              <a:effectLst/>
              <a:latin typeface="Times New Roman"/>
              <a:ea typeface="Times New Roman" panose="02020603050405020304" pitchFamily="18" charset="0"/>
              <a:cs typeface="Times New Roman"/>
            </a:endParaRPr>
          </a:p>
          <a:p>
            <a:pPr marL="0" indent="0">
              <a:buNone/>
            </a:pPr>
            <a:r>
              <a:rPr lang="en-US" b="1" u="sng" dirty="0">
                <a:effectLst/>
                <a:latin typeface="Times New Roman"/>
                <a:ea typeface="Times New Roman" panose="02020603050405020304" pitchFamily="18" charset="0"/>
                <a:cs typeface="Times New Roman"/>
              </a:rPr>
              <a:t>Preparation</a:t>
            </a:r>
            <a:r>
              <a:rPr lang="en-US" b="1" dirty="0">
                <a:effectLst/>
                <a:latin typeface="Times New Roman"/>
                <a:ea typeface="Times New Roman" panose="02020603050405020304" pitchFamily="18" charset="0"/>
                <a:cs typeface="Times New Roman"/>
              </a:rPr>
              <a:t>:</a:t>
            </a:r>
            <a:endParaRPr lang="en-GB" dirty="0">
              <a:effectLst/>
              <a:latin typeface="Times New Roman" panose="02020603050405020304" pitchFamily="18" charset="0"/>
              <a:ea typeface="Times New Roman" panose="02020603050405020304" pitchFamily="18" charset="0"/>
              <a:cs typeface="Times New Roman"/>
            </a:endParaRPr>
          </a:p>
          <a:p>
            <a:r>
              <a:rPr lang="en-US" sz="2000" dirty="0">
                <a:effectLst/>
                <a:latin typeface="Times New Roman"/>
                <a:ea typeface="Times New Roman" panose="02020603050405020304" pitchFamily="18" charset="0"/>
                <a:cs typeface="Times New Roman"/>
              </a:rPr>
              <a:t>It is obtained by the action of dilute </a:t>
            </a:r>
            <a:r>
              <a:rPr lang="en-US" sz="2000" dirty="0" err="1">
                <a:effectLst/>
                <a:latin typeface="Times New Roman"/>
                <a:ea typeface="Times New Roman" panose="02020603050405020304" pitchFamily="18" charset="0"/>
                <a:cs typeface="Times New Roman"/>
              </a:rPr>
              <a:t>sulphuric</a:t>
            </a:r>
            <a:r>
              <a:rPr lang="en-US" sz="2000" dirty="0">
                <a:effectLst/>
                <a:latin typeface="Times New Roman"/>
                <a:ea typeface="Times New Roman" panose="02020603050405020304" pitchFamily="18" charset="0"/>
                <a:cs typeface="Times New Roman"/>
              </a:rPr>
              <a:t> acid on magnesium carbonate or magnesium oxide or from native carbonate.</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marL="0" indent="0">
              <a:buNone/>
            </a:pPr>
            <a:r>
              <a:rPr lang="en-US" sz="2000" dirty="0">
                <a:effectLst/>
                <a:latin typeface="Times New Roman"/>
                <a:ea typeface="Times New Roman" panose="02020603050405020304" pitchFamily="18" charset="0"/>
                <a:cs typeface="Times New Roman"/>
              </a:rPr>
              <a:t>MgCO3 + H2SO4</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MgSO4 + 2O + CO2</a:t>
            </a:r>
            <a:endParaRPr lang="en-GB" sz="2000" dirty="0">
              <a:effectLst/>
              <a:latin typeface="Times New Roman"/>
              <a:ea typeface="Times New Roman" panose="02020603050405020304" pitchFamily="18" charset="0"/>
              <a:cs typeface="Times New Roman"/>
            </a:endParaRPr>
          </a:p>
          <a:p>
            <a:pPr marL="0" indent="0">
              <a:buNone/>
            </a:pPr>
            <a:r>
              <a:rPr lang="en-US" sz="2000" dirty="0">
                <a:effectLst/>
                <a:latin typeface="Times New Roman"/>
                <a:ea typeface="Times New Roman" panose="02020603050405020304" pitchFamily="18" charset="0"/>
                <a:cs typeface="Times New Roman"/>
              </a:rPr>
              <a:t>The solution is then filtered and the filtrate is evaporated to crystallization.</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It is manufactured by the action of </a:t>
            </a:r>
            <a:r>
              <a:rPr lang="en-US" sz="2000" dirty="0" err="1">
                <a:effectLst/>
                <a:latin typeface="Times New Roman"/>
                <a:ea typeface="Times New Roman" panose="02020603050405020304" pitchFamily="18" charset="0"/>
                <a:cs typeface="Times New Roman"/>
              </a:rPr>
              <a:t>sulphuric</a:t>
            </a:r>
            <a:r>
              <a:rPr lang="en-US" sz="2000" dirty="0">
                <a:effectLst/>
                <a:latin typeface="Times New Roman"/>
                <a:ea typeface="Times New Roman" panose="02020603050405020304" pitchFamily="18" charset="0"/>
                <a:cs typeface="Times New Roman"/>
              </a:rPr>
              <a:t> acid on the native carbonate (magnesite) or on previously calcined dolomite.</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marL="0" indent="0" hangingPunct="0">
              <a:buNone/>
            </a:pPr>
            <a:r>
              <a:rPr lang="en-US" sz="2000" dirty="0">
                <a:effectLst/>
                <a:latin typeface="Times New Roman"/>
                <a:ea typeface="Times New Roman" panose="02020603050405020304" pitchFamily="18" charset="0"/>
                <a:cs typeface="Times New Roman"/>
              </a:rPr>
              <a:t>The liquid is filtered and the filtrate is evaporated to crystallization.</a:t>
            </a:r>
            <a:r>
              <a:rPr lang="en-US"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marL="0" indent="0">
              <a:buNone/>
            </a:pPr>
            <a:r>
              <a:rPr lang="en-US" sz="2000" dirty="0">
                <a:effectLst/>
                <a:latin typeface="Times New Roman"/>
                <a:ea typeface="Times New Roman" panose="02020603050405020304" pitchFamily="18" charset="0"/>
                <a:cs typeface="Times New Roman"/>
              </a:rPr>
              <a:t>When dolomite is used, magnesium sulphate passes into the solution and sparingly</a:t>
            </a:r>
            <a:r>
              <a:rPr lang="en-US" sz="2000"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soluble calcium sulphate gets deposited.</a:t>
            </a:r>
            <a:endParaRPr lang="en-GB" sz="2000" dirty="0">
              <a:effectLst/>
              <a:latin typeface="Times New Roman"/>
              <a:ea typeface="Times New Roman" panose="02020603050405020304" pitchFamily="18" charset="0"/>
              <a:cs typeface="Times New Roman"/>
            </a:endParaRPr>
          </a:p>
          <a:p>
            <a:pPr marL="0" indent="0">
              <a:buNone/>
            </a:pPr>
            <a:r>
              <a:rPr lang="en-US" sz="2000" dirty="0">
                <a:effectLst/>
                <a:latin typeface="Times New Roman"/>
                <a:ea typeface="Times New Roman" panose="02020603050405020304" pitchFamily="18" charset="0"/>
                <a:cs typeface="Times New Roman"/>
              </a:rPr>
              <a:t>MgCO3</a:t>
            </a:r>
            <a:r>
              <a:rPr lang="en-US" sz="2000" b="1" dirty="0">
                <a:effectLst/>
                <a:latin typeface="Times New Roman"/>
                <a:ea typeface="Times New Roman" panose="02020603050405020304" pitchFamily="18" charset="0"/>
                <a:cs typeface="Times New Roman"/>
              </a:rPr>
              <a:t>.</a:t>
            </a:r>
            <a:r>
              <a:rPr lang="en-US" sz="2000" dirty="0">
                <a:effectLst/>
                <a:latin typeface="Times New Roman"/>
                <a:ea typeface="Times New Roman" panose="02020603050405020304" pitchFamily="18" charset="0"/>
                <a:cs typeface="Times New Roman"/>
              </a:rPr>
              <a:t> CaCO3 + 2 H2SO4</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MgSO4 + CaSO4 + 2 CO2 + 2 H2O</a:t>
            </a:r>
            <a:endParaRPr lang="en-GB" sz="20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322605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2FABDB-450E-F53B-27BE-65ABF6FDAAA9}"/>
              </a:ext>
            </a:extLst>
          </p:cNvPr>
          <p:cNvSpPr>
            <a:spLocks noGrp="1"/>
          </p:cNvSpPr>
          <p:nvPr>
            <p:ph idx="1"/>
          </p:nvPr>
        </p:nvSpPr>
        <p:spPr>
          <a:xfrm>
            <a:off x="919119" y="143692"/>
            <a:ext cx="10353762" cy="6714308"/>
          </a:xfrm>
        </p:spPr>
        <p:txBody>
          <a:bodyPr>
            <a:normAutofit fontScale="92500" lnSpcReduction="20000"/>
          </a:bodyPr>
          <a:lstStyle/>
          <a:p>
            <a:pPr marL="0" indent="0" hangingPunct="0">
              <a:buNone/>
            </a:pPr>
            <a:r>
              <a:rPr lang="en-US" sz="2000" b="1" u="sng" dirty="0">
                <a:effectLst/>
                <a:latin typeface="Times New Roman"/>
                <a:ea typeface="Times New Roman" panose="02020603050405020304" pitchFamily="18" charset="0"/>
                <a:cs typeface="Times New Roman"/>
              </a:rPr>
              <a:t>Large scale preparation</a:t>
            </a:r>
            <a:r>
              <a:rPr lang="en-US" b="1" u="sng" dirty="0">
                <a:latin typeface="Times New Roman"/>
                <a:ea typeface="Times New Roman" panose="02020603050405020304" pitchFamily="18" charset="0"/>
                <a:cs typeface="Times New Roman"/>
              </a:rPr>
              <a:t> </a:t>
            </a:r>
            <a:endParaRPr lang="en-GB" sz="2000" dirty="0">
              <a:effectLst/>
              <a:latin typeface="Times New Roman"/>
              <a:ea typeface="Times New Roman" panose="02020603050405020304" pitchFamily="18" charset="0"/>
              <a:cs typeface="Times New Roman" panose="02020603050405020304" pitchFamily="18" charset="0"/>
            </a:endParaRPr>
          </a:p>
          <a:p>
            <a:pPr marL="0" indent="0" hangingPunct="0">
              <a:buNone/>
            </a:pPr>
            <a:r>
              <a:rPr lang="en-US" sz="2000" dirty="0">
                <a:effectLst/>
                <a:latin typeface="Times New Roman"/>
                <a:ea typeface="Times New Roman" panose="02020603050405020304" pitchFamily="18" charset="0"/>
                <a:cs typeface="Times New Roman"/>
              </a:rPr>
              <a:t>During manufacturing of bromine, the brine solution so used contains magnesium salts. After removal of bromine, the liquor containing magnesium salts are treated with milk of lime, thus precipitating out the magnesium salt as magnesium hydroxide [Mg (OH)2].</a:t>
            </a:r>
            <a:endParaRPr lang="en-GB" sz="2000" dirty="0">
              <a:effectLst/>
              <a:latin typeface="Times New Roman"/>
              <a:ea typeface="Times New Roman" panose="02020603050405020304" pitchFamily="18" charset="0"/>
              <a:cs typeface="Times New Roman"/>
            </a:endParaRPr>
          </a:p>
          <a:p>
            <a:pPr marL="0" indent="0" hangingPunct="0">
              <a:buNone/>
            </a:pPr>
            <a:r>
              <a:rPr lang="en-US" sz="2000" dirty="0">
                <a:effectLst/>
                <a:latin typeface="Times New Roman"/>
                <a:ea typeface="Times New Roman" panose="02020603050405020304" pitchFamily="18" charset="0"/>
                <a:cs typeface="Times New Roman"/>
              </a:rPr>
              <a:t>To this magnesium hydroxide suspension, air and </a:t>
            </a:r>
            <a:r>
              <a:rPr lang="en-US" sz="2000" dirty="0" err="1">
                <a:effectLst/>
                <a:latin typeface="Times New Roman"/>
                <a:ea typeface="Times New Roman" panose="02020603050405020304" pitchFamily="18" charset="0"/>
                <a:cs typeface="Times New Roman"/>
              </a:rPr>
              <a:t>sulphur</a:t>
            </a:r>
            <a:r>
              <a:rPr lang="en-US" sz="2000" dirty="0">
                <a:effectLst/>
                <a:latin typeface="Times New Roman"/>
                <a:ea typeface="Times New Roman" panose="02020603050405020304" pitchFamily="18" charset="0"/>
                <a:cs typeface="Times New Roman"/>
              </a:rPr>
              <a:t> dioxide gas are passed.</a:t>
            </a:r>
          </a:p>
          <a:p>
            <a:pPr marL="0" indent="0" hangingPunct="0">
              <a:buNone/>
            </a:pP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2 Mg (OH)2 + 2 SO2 +O2</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2 MgSO4 + 2 H2O</a:t>
            </a:r>
            <a:endParaRPr lang="en-GB" sz="2000" dirty="0">
              <a:effectLst/>
              <a:latin typeface="Times New Roman"/>
              <a:ea typeface="Times New Roman" panose="02020603050405020304" pitchFamily="18" charset="0"/>
              <a:cs typeface="Times New Roman"/>
            </a:endParaRPr>
          </a:p>
          <a:p>
            <a:pPr marL="0" indent="0">
              <a:buNone/>
            </a:pPr>
            <a:r>
              <a:rPr lang="en-US" sz="2000" dirty="0">
                <a:effectLst/>
                <a:latin typeface="Times New Roman"/>
                <a:ea typeface="Times New Roman" panose="02020603050405020304" pitchFamily="18" charset="0"/>
                <a:cs typeface="Times New Roman"/>
              </a:rPr>
              <a:t>On crystallization, crystals of magnesium sulphate (MgSO4.7 H2O) are obtained.</a:t>
            </a:r>
            <a:endParaRPr lang="en-GB" sz="2000" dirty="0">
              <a:effectLst/>
              <a:latin typeface="Times New Roman"/>
              <a:ea typeface="Times New Roman" panose="02020603050405020304" pitchFamily="18" charset="0"/>
              <a:cs typeface="Times New Roman"/>
            </a:endParaRPr>
          </a:p>
          <a:p>
            <a:pPr marL="0" indent="0">
              <a:buNone/>
            </a:pPr>
            <a:r>
              <a:rPr lang="en-US" sz="2000" b="1" u="sng" dirty="0">
                <a:effectLst/>
                <a:latin typeface="Times New Roman"/>
                <a:ea typeface="Times New Roman" panose="02020603050405020304" pitchFamily="18" charset="0"/>
                <a:cs typeface="Times New Roman"/>
              </a:rPr>
              <a:t>Properties</a:t>
            </a:r>
            <a:r>
              <a:rPr lang="en-US" sz="2000" b="1" dirty="0">
                <a:effectLst/>
                <a:latin typeface="Times New Roman"/>
                <a:ea typeface="Times New Roman" panose="02020603050405020304" pitchFamily="18" charset="0"/>
                <a:cs typeface="Times New Roman"/>
              </a:rPr>
              <a:t>:</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It occurs as </a:t>
            </a:r>
            <a:r>
              <a:rPr lang="en-US" sz="2000" dirty="0" err="1">
                <a:effectLst/>
                <a:latin typeface="Times New Roman"/>
                <a:ea typeface="Times New Roman" panose="02020603050405020304" pitchFamily="18" charset="0"/>
                <a:cs typeface="Times New Roman"/>
              </a:rPr>
              <a:t>colourless</a:t>
            </a:r>
            <a:r>
              <a:rPr lang="en-US" sz="2000" dirty="0">
                <a:effectLst/>
                <a:latin typeface="Times New Roman"/>
                <a:ea typeface="Times New Roman" panose="02020603050405020304" pitchFamily="18" charset="0"/>
                <a:cs typeface="Times New Roman"/>
              </a:rPr>
              <a:t> crystals having a cool, saline bitter taste. It effloresces in dry air. It is soluble in water and sparingly soluble in alcohol. When heated gently, it loses some of its water of hydration and gets converted into monohydrate (white powder) which becomes anhydrous at 200°C.</a:t>
            </a:r>
            <a:endParaRPr lang="en-GB" sz="2000" dirty="0">
              <a:effectLst/>
              <a:latin typeface="Times New Roman"/>
              <a:ea typeface="Times New Roman" panose="02020603050405020304" pitchFamily="18" charset="0"/>
              <a:cs typeface="Times New Roman"/>
            </a:endParaRPr>
          </a:p>
          <a:p>
            <a:pPr hangingPunct="0"/>
            <a:r>
              <a:rPr lang="en-US" sz="2000" b="1" u="sng" dirty="0">
                <a:effectLst/>
                <a:latin typeface="Times New Roman"/>
                <a:ea typeface="Times New Roman" panose="02020603050405020304" pitchFamily="18" charset="0"/>
                <a:cs typeface="Times New Roman"/>
              </a:rPr>
              <a:t>Uses</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Magnesium sulphate is given orally in dilute solutions. About 5 gm gives rise to laxative</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effect. Usual dose is 10-15 gm.</a:t>
            </a:r>
            <a:endParaRPr lang="en-GB" sz="2000" dirty="0">
              <a:effectLst/>
              <a:latin typeface="Times New Roman"/>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The mechanism of action is that magnesium sulphate does not get absorbed from the intestinal tract and thus retains sufficient water within the lumen. The hydrostatic pressor is able to promote the motor activity or peristalsis of bowel.</a:t>
            </a:r>
            <a:endParaRPr lang="en-GB" sz="2000" dirty="0">
              <a:effectLst/>
              <a:latin typeface="Times New Roman"/>
              <a:ea typeface="Times New Roman" panose="02020603050405020304" pitchFamily="18" charset="0"/>
              <a:cs typeface="Times New Roman"/>
            </a:endParaRPr>
          </a:p>
          <a:p>
            <a:pPr marL="0" indent="0" hangingPunct="0">
              <a:buNone/>
            </a:pPr>
            <a:r>
              <a:rPr lang="en-US" sz="2000" b="1" u="sng" dirty="0">
                <a:effectLst/>
                <a:latin typeface="Times New Roman"/>
                <a:ea typeface="Times New Roman" panose="02020603050405020304" pitchFamily="18" charset="0"/>
                <a:cs typeface="Times New Roman"/>
              </a:rPr>
              <a:t>Note</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It is to be used with care in patients with impaired renal functions. Due to bitter</a:t>
            </a:r>
            <a:r>
              <a:rPr lang="en-US" sz="2000" b="1" dirty="0">
                <a:effectLst/>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and nauseating taste, it is given in fruit juices.</a:t>
            </a:r>
            <a:endParaRPr lang="en-GB" sz="2000" dirty="0">
              <a:effectLst/>
              <a:latin typeface="Times New Roman"/>
              <a:ea typeface="Times New Roman" panose="02020603050405020304" pitchFamily="18" charset="0"/>
              <a:cs typeface="Times New Roman"/>
            </a:endParaRPr>
          </a:p>
          <a:p>
            <a:endParaRPr lang="en-IN" dirty="0"/>
          </a:p>
        </p:txBody>
      </p:sp>
    </p:spTree>
    <p:extLst>
      <p:ext uri="{BB962C8B-B14F-4D97-AF65-F5344CB8AC3E}">
        <p14:creationId xmlns:p14="http://schemas.microsoft.com/office/powerpoint/2010/main" val="14969101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10</TotalTime>
  <Words>899</Words>
  <Application>Microsoft Office PowerPoint</Application>
  <PresentationFormat>Widescreen</PresentationFormat>
  <Paragraphs>49</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Bookman Old Style</vt:lpstr>
      <vt:lpstr>Calibri</vt:lpstr>
      <vt:lpstr>Rockwell</vt:lpstr>
      <vt:lpstr>Times New Roman</vt:lpstr>
      <vt:lpstr>Damask</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2</cp:revision>
  <dcterms:created xsi:type="dcterms:W3CDTF">2022-06-30T09:38:26Z</dcterms:created>
  <dcterms:modified xsi:type="dcterms:W3CDTF">2022-07-01T04:03:14Z</dcterms:modified>
</cp:coreProperties>
</file>