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61" r:id="rId5"/>
    <p:sldId id="258"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835345-B1C8-4364-B5FA-36C97ED5FA9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4019021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835345-B1C8-4364-B5FA-36C97ED5FA9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1724607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835345-B1C8-4364-B5FA-36C97ED5FA9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163524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835345-B1C8-4364-B5FA-36C97ED5FA9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2820807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835345-B1C8-4364-B5FA-36C97ED5FA99}" type="datetimeFigureOut">
              <a:rPr lang="en-IN" smtClean="0"/>
              <a:t>30-06-2022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219836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835345-B1C8-4364-B5FA-36C97ED5FA99}"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3502945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835345-B1C8-4364-B5FA-36C97ED5FA99}" type="datetimeFigureOut">
              <a:rPr lang="en-IN" smtClean="0"/>
              <a:t>30-06-2022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265811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835345-B1C8-4364-B5FA-36C97ED5FA9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1959138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835345-B1C8-4364-B5FA-36C97ED5FA9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681886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835345-B1C8-4364-B5FA-36C97ED5FA9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711747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835345-B1C8-4364-B5FA-36C97ED5FA9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2064010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835345-B1C8-4364-B5FA-36C97ED5FA9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392B10-FAAE-49F0-AFC4-BCE879F9439D}"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85886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835345-B1C8-4364-B5FA-36C97ED5FA9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2052090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6835345-B1C8-4364-B5FA-36C97ED5FA99}"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3069794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6835345-B1C8-4364-B5FA-36C97ED5FA99}"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1921813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835345-B1C8-4364-B5FA-36C97ED5FA9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424956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835345-B1C8-4364-B5FA-36C97ED5FA9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392B10-FAAE-49F0-AFC4-BCE879F9439D}" type="slidenum">
              <a:rPr lang="en-IN" smtClean="0"/>
              <a:t>‹#›</a:t>
            </a:fld>
            <a:endParaRPr lang="en-IN"/>
          </a:p>
        </p:txBody>
      </p:sp>
    </p:spTree>
    <p:extLst>
      <p:ext uri="{BB962C8B-B14F-4D97-AF65-F5344CB8AC3E}">
        <p14:creationId xmlns:p14="http://schemas.microsoft.com/office/powerpoint/2010/main" val="507572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6835345-B1C8-4364-B5FA-36C97ED5FA99}" type="datetimeFigureOut">
              <a:rPr lang="en-IN" smtClean="0"/>
              <a:t>30-06-2022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9392B10-FAAE-49F0-AFC4-BCE879F9439D}" type="slidenum">
              <a:rPr lang="en-IN" smtClean="0"/>
              <a:t>‹#›</a:t>
            </a:fld>
            <a:endParaRPr lang="en-IN"/>
          </a:p>
        </p:txBody>
      </p:sp>
    </p:spTree>
    <p:extLst>
      <p:ext uri="{BB962C8B-B14F-4D97-AF65-F5344CB8AC3E}">
        <p14:creationId xmlns:p14="http://schemas.microsoft.com/office/powerpoint/2010/main" val="303168315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A7DE99-94CE-B7C1-996C-ED4914D22D32}"/>
              </a:ext>
            </a:extLst>
          </p:cNvPr>
          <p:cNvSpPr>
            <a:spLocks noGrp="1"/>
          </p:cNvSpPr>
          <p:nvPr>
            <p:ph idx="1"/>
          </p:nvPr>
        </p:nvSpPr>
        <p:spPr/>
        <p:txBody>
          <a:bodyPr>
            <a:normAutofit fontScale="85000" lnSpcReduction="10000"/>
          </a:bodyPr>
          <a:lstStyle/>
          <a:p>
            <a:pPr marL="0" indent="0">
              <a:buNone/>
            </a:pPr>
            <a:r>
              <a:rPr lang="en-US" sz="2000" b="1" u="sng" dirty="0">
                <a:effectLst/>
                <a:latin typeface="Times New Roman"/>
                <a:ea typeface="Times New Roman" panose="02020603050405020304" pitchFamily="18" charset="0"/>
                <a:cs typeface="Times New Roman"/>
              </a:rPr>
              <a:t>MILK OF MAGNESIA</a:t>
            </a:r>
            <a:endParaRPr lang="en-GB" sz="2000" dirty="0">
              <a:effectLst/>
              <a:latin typeface="Times New Roman"/>
              <a:ea typeface="Times New Roman" panose="02020603050405020304" pitchFamily="18" charset="0"/>
              <a:cs typeface="Times New Roman"/>
            </a:endParaRPr>
          </a:p>
          <a:p>
            <a:pPr marL="0" indent="0">
              <a:buNone/>
            </a:pPr>
            <a:r>
              <a:rPr lang="en-US" sz="2000" b="1" dirty="0">
                <a:effectLst/>
                <a:latin typeface="Times New Roman"/>
                <a:ea typeface="Times New Roman" panose="02020603050405020304" pitchFamily="18" charset="0"/>
                <a:cs typeface="Times New Roman"/>
              </a:rPr>
              <a:t>Synonym: </a:t>
            </a:r>
            <a:r>
              <a:rPr lang="en-US" sz="2000" dirty="0">
                <a:effectLst/>
                <a:latin typeface="Times New Roman"/>
                <a:ea typeface="Times New Roman" panose="02020603050405020304" pitchFamily="18" charset="0"/>
                <a:cs typeface="Times New Roman"/>
              </a:rPr>
              <a:t>Cream of magnesium hydroxide mixture</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Milk of magnesia is a suspension having not less than 7 % w/w and not more than 8.5% w/w of magnesium hydroxide [Mg (OH)2] in purified water.</a:t>
            </a:r>
            <a:endParaRPr lang="en-GB" sz="2000" dirty="0">
              <a:effectLst/>
              <a:latin typeface="Times New Roman"/>
              <a:ea typeface="Times New Roman" panose="02020603050405020304" pitchFamily="18" charset="0"/>
              <a:cs typeface="Times New Roman"/>
            </a:endParaRPr>
          </a:p>
          <a:p>
            <a:pPr marL="0" indent="0">
              <a:buNone/>
            </a:pPr>
            <a:r>
              <a:rPr lang="en-US" sz="2000" b="1" u="sng" dirty="0">
                <a:effectLst/>
                <a:latin typeface="Times New Roman"/>
                <a:ea typeface="Times New Roman" panose="02020603050405020304" pitchFamily="18" charset="0"/>
                <a:cs typeface="Times New Roman"/>
              </a:rPr>
              <a:t>Preparation</a:t>
            </a:r>
            <a:r>
              <a:rPr lang="en-US" sz="2000" b="1" dirty="0">
                <a:effectLst/>
                <a:latin typeface="Times New Roman"/>
                <a:ea typeface="Times New Roman" panose="02020603050405020304" pitchFamily="18" charset="0"/>
                <a:cs typeface="Times New Roman"/>
              </a:rPr>
              <a:t>:</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Light magnesium oxide is mixed with solution of sodium hydroxide to get a smooth cream.</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Then it is diluted with water and the suspension is poured in thin stream into a solution of magnesium sulphate stirring continuously.</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The precipitate is allowed to settle. Then the upper clear liquid is removed by decantation and the residue is transferred on a calico cloth for filtration.</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The residue is then washed with water until it becomes free from sulphate ions.</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The precipitate is mixed with sufficient water to get the required volume.</a:t>
            </a:r>
            <a:endParaRPr lang="en-GB" sz="20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3515206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BB33A0-733A-022E-1C5F-DD23460F262F}"/>
              </a:ext>
            </a:extLst>
          </p:cNvPr>
          <p:cNvSpPr>
            <a:spLocks noGrp="1"/>
          </p:cNvSpPr>
          <p:nvPr>
            <p:ph idx="1"/>
          </p:nvPr>
        </p:nvSpPr>
        <p:spPr>
          <a:xfrm>
            <a:off x="913795" y="836023"/>
            <a:ext cx="10353762" cy="4955177"/>
          </a:xfrm>
        </p:spPr>
        <p:txBody>
          <a:bodyPr>
            <a:normAutofit fontScale="85000" lnSpcReduction="10000"/>
          </a:bodyPr>
          <a:lstStyle/>
          <a:p>
            <a:pPr hangingPunct="0"/>
            <a:r>
              <a:rPr lang="en-US" sz="2000" dirty="0">
                <a:effectLst/>
                <a:latin typeface="Times New Roman"/>
                <a:ea typeface="Times New Roman" panose="02020603050405020304" pitchFamily="18" charset="0"/>
                <a:cs typeface="Times New Roman"/>
              </a:rPr>
              <a:t>If the preparation is done from magnesium sulphate and sodium hydroxide, then the precipitate of magnesium hydroxide is a gelatinous translucent suspension.</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If magnesium oxide is used, the suspension appears white and creamy consistency.</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According to I.P, 0.1 % of citric acid is added to minimize the action of glass container on milk of magnesia.</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It also imparts a bitter taste. 0.5 ml of volatile oil can be used for </a:t>
            </a:r>
            <a:r>
              <a:rPr lang="en-US" sz="2000" dirty="0" err="1">
                <a:effectLst/>
                <a:latin typeface="Times New Roman"/>
                <a:ea typeface="Times New Roman" panose="02020603050405020304" pitchFamily="18" charset="0"/>
                <a:cs typeface="Times New Roman"/>
              </a:rPr>
              <a:t>flavouring</a:t>
            </a:r>
            <a:r>
              <a:rPr lang="en-US" sz="2000" dirty="0">
                <a:effectLst/>
                <a:latin typeface="Times New Roman"/>
                <a:ea typeface="Times New Roman" panose="02020603050405020304" pitchFamily="18" charset="0"/>
                <a:cs typeface="Times New Roman"/>
              </a:rPr>
              <a:t> purpose.</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0.2 % methyl paraben or 0.125 % sodium benzoate are used as preservative in the preparation.</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Milk of magnesia is usually dispersed in blue </a:t>
            </a:r>
            <a:r>
              <a:rPr lang="en-US" sz="2000" dirty="0" err="1">
                <a:effectLst/>
                <a:latin typeface="Times New Roman"/>
                <a:ea typeface="Times New Roman" panose="02020603050405020304" pitchFamily="18" charset="0"/>
                <a:cs typeface="Times New Roman"/>
              </a:rPr>
              <a:t>coloured</a:t>
            </a:r>
            <a:r>
              <a:rPr lang="en-US" sz="2000" dirty="0">
                <a:effectLst/>
                <a:latin typeface="Times New Roman"/>
                <a:ea typeface="Times New Roman" panose="02020603050405020304" pitchFamily="18" charset="0"/>
                <a:cs typeface="Times New Roman"/>
              </a:rPr>
              <a:t> bottles because it enhances whiteness and makes the appearance of preparation more pleasing.</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marL="0" indent="0">
              <a:buNone/>
            </a:pPr>
            <a:r>
              <a:rPr lang="en-US" sz="2000" b="1" u="sng" dirty="0">
                <a:effectLst/>
                <a:latin typeface="Times New Roman"/>
                <a:ea typeface="Times New Roman" panose="02020603050405020304" pitchFamily="18" charset="0"/>
                <a:cs typeface="Times New Roman"/>
              </a:rPr>
              <a:t>Properties</a:t>
            </a:r>
            <a:r>
              <a:rPr lang="en-US" sz="2000" b="1" dirty="0">
                <a:effectLst/>
                <a:latin typeface="Times New Roman"/>
                <a:ea typeface="Times New Roman" panose="02020603050405020304" pitchFamily="18" charset="0"/>
                <a:cs typeface="Times New Roman"/>
              </a:rPr>
              <a:t>:</a:t>
            </a:r>
            <a:endParaRPr lang="en-GB" sz="2000" dirty="0">
              <a:effectLst/>
              <a:latin typeface="Times New Roman" panose="02020603050405020304" pitchFamily="18" charset="0"/>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It is a white uniform suspension from which varying proportion of water may separate out on standing.</a:t>
            </a:r>
            <a:endParaRPr lang="en-GB" sz="2000" dirty="0">
              <a:effectLst/>
              <a:latin typeface="Times New Roman"/>
              <a:ea typeface="Times New Roman" panose="02020603050405020304" pitchFamily="18" charset="0"/>
              <a:cs typeface="Times New Roman"/>
            </a:endParaRPr>
          </a:p>
          <a:p>
            <a:pPr marL="0" indent="0">
              <a:buNone/>
            </a:pPr>
            <a:r>
              <a:rPr lang="en-US" sz="2000" b="1" u="sng" dirty="0">
                <a:effectLst/>
                <a:latin typeface="Times New Roman"/>
                <a:ea typeface="Times New Roman" panose="02020603050405020304" pitchFamily="18" charset="0"/>
                <a:cs typeface="Times New Roman"/>
              </a:rPr>
              <a:t>Uses</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It is used as an antacid and laxative. It is also used as alkaline mouth wash.</a:t>
            </a:r>
            <a:endParaRPr lang="en-GB" sz="2000" dirty="0">
              <a:effectLst/>
              <a:latin typeface="Times New Roman" panose="02020603050405020304" pitchFamily="18" charset="0"/>
              <a:ea typeface="Times New Roman" panose="02020603050405020304" pitchFamily="18" charset="0"/>
              <a:cs typeface="Times New Roman"/>
            </a:endParaRPr>
          </a:p>
          <a:p>
            <a:pPr marL="0" indent="0">
              <a:buNone/>
            </a:pPr>
            <a:r>
              <a:rPr lang="en-US" sz="2000" b="1" u="sng" dirty="0">
                <a:effectLst/>
                <a:latin typeface="Times New Roman"/>
                <a:ea typeface="Times New Roman" panose="02020603050405020304" pitchFamily="18" charset="0"/>
                <a:cs typeface="Times New Roman"/>
              </a:rPr>
              <a:t>Note</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Labeling states “shake well before use</a:t>
            </a:r>
            <a:endParaRPr lang="en-GB" sz="2000" dirty="0">
              <a:effectLst/>
              <a:latin typeface="Times New Roman" panose="02020603050405020304" pitchFamily="18" charset="0"/>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2565773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C440C7-2908-961C-BB32-E87AC816AE4D}"/>
              </a:ext>
            </a:extLst>
          </p:cNvPr>
          <p:cNvSpPr>
            <a:spLocks noGrp="1"/>
          </p:cNvSpPr>
          <p:nvPr>
            <p:ph idx="1"/>
          </p:nvPr>
        </p:nvSpPr>
        <p:spPr>
          <a:xfrm>
            <a:off x="913795" y="862149"/>
            <a:ext cx="10353762" cy="4929051"/>
          </a:xfrm>
        </p:spPr>
        <p:txBody>
          <a:bodyPr/>
          <a:lstStyle/>
          <a:p>
            <a:pPr marL="0" indent="0">
              <a:buNone/>
            </a:pPr>
            <a:r>
              <a:rPr lang="en-US" sz="2000" b="1" u="sng" dirty="0">
                <a:effectLst/>
                <a:latin typeface="Times New Roman"/>
                <a:ea typeface="Times New Roman" panose="02020603050405020304" pitchFamily="18" charset="0"/>
                <a:cs typeface="Times New Roman"/>
              </a:rPr>
              <a:t>SODIUM BICARBONATE:</a:t>
            </a:r>
            <a:endParaRPr lang="en-GB" sz="2000" u="sng" dirty="0">
              <a:effectLst/>
              <a:latin typeface="Times New Roman"/>
              <a:ea typeface="Times New Roman" panose="02020603050405020304" pitchFamily="18" charset="0"/>
              <a:cs typeface="Times New Roman"/>
            </a:endParaRPr>
          </a:p>
          <a:p>
            <a:pPr marL="0" indent="0">
              <a:buNone/>
            </a:pPr>
            <a:r>
              <a:rPr lang="en-US" sz="2000" u="sng" dirty="0">
                <a:effectLst/>
                <a:latin typeface="Times New Roman"/>
                <a:ea typeface="Times New Roman" panose="02020603050405020304" pitchFamily="18" charset="0"/>
                <a:cs typeface="Times New Roman"/>
              </a:rPr>
              <a:t>Formula</a:t>
            </a:r>
            <a:r>
              <a:rPr lang="en-US" sz="2000" dirty="0">
                <a:effectLst/>
                <a:latin typeface="Times New Roman"/>
                <a:ea typeface="Times New Roman" panose="02020603050405020304" pitchFamily="18" charset="0"/>
                <a:cs typeface="Times New Roman"/>
              </a:rPr>
              <a:t>: NaHCO3</a:t>
            </a:r>
            <a:endParaRPr lang="en-GB" sz="2000" dirty="0">
              <a:effectLst/>
              <a:latin typeface="Times New Roman"/>
              <a:ea typeface="Times New Roman" panose="02020603050405020304" pitchFamily="18" charset="0"/>
              <a:cs typeface="Times New Roman"/>
            </a:endParaRPr>
          </a:p>
          <a:p>
            <a:pPr marL="0" indent="0">
              <a:buNone/>
            </a:pPr>
            <a:r>
              <a:rPr lang="en-US" sz="2000" b="1" u="sng" dirty="0">
                <a:effectLst/>
                <a:latin typeface="Times New Roman"/>
                <a:ea typeface="Times New Roman" panose="02020603050405020304" pitchFamily="18" charset="0"/>
                <a:cs typeface="Times New Roman"/>
              </a:rPr>
              <a:t>Preparation:</a:t>
            </a:r>
            <a:endParaRPr lang="en-GB" sz="2000" u="sng"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On a small </a:t>
            </a:r>
            <a:r>
              <a:rPr lang="en-US" sz="2000" dirty="0" err="1">
                <a:effectLst/>
                <a:latin typeface="Times New Roman"/>
                <a:ea typeface="Times New Roman" panose="02020603050405020304" pitchFamily="18" charset="0"/>
                <a:cs typeface="Times New Roman"/>
              </a:rPr>
              <a:t>scale,it</a:t>
            </a:r>
            <a:r>
              <a:rPr lang="en-US" sz="2000" dirty="0">
                <a:effectLst/>
                <a:latin typeface="Times New Roman"/>
                <a:ea typeface="Times New Roman" panose="02020603050405020304" pitchFamily="18" charset="0"/>
                <a:cs typeface="Times New Roman"/>
              </a:rPr>
              <a:t> is prepared by passing CO2 gas through a solution of sodium </a:t>
            </a:r>
            <a:r>
              <a:rPr lang="en-US" sz="2000" dirty="0" err="1">
                <a:effectLst/>
                <a:latin typeface="Times New Roman"/>
                <a:ea typeface="Times New Roman" panose="02020603050405020304" pitchFamily="18" charset="0"/>
                <a:cs typeface="Times New Roman"/>
              </a:rPr>
              <a:t>hydroxide.The</a:t>
            </a:r>
            <a:r>
              <a:rPr lang="en-US" sz="2000" dirty="0">
                <a:effectLst/>
                <a:latin typeface="Times New Roman"/>
                <a:ea typeface="Times New Roman" panose="02020603050405020304" pitchFamily="18" charset="0"/>
                <a:cs typeface="Times New Roman"/>
              </a:rPr>
              <a:t> solution is concentrated to get the product.</a:t>
            </a:r>
            <a:endParaRPr lang="en-GB" sz="2000" dirty="0">
              <a:effectLst/>
              <a:latin typeface="Times New Roman"/>
              <a:ea typeface="Times New Roman" panose="02020603050405020304" pitchFamily="18" charset="0"/>
              <a:cs typeface="Times New Roman"/>
            </a:endParaRPr>
          </a:p>
          <a:p>
            <a:pPr marL="36576" algn="l" rtl="0" eaLnBrk="1" fontAlgn="b" latinLnBrk="0" hangingPunct="1">
              <a:lnSpc>
                <a:spcPct val="115000"/>
              </a:lnSpc>
              <a:spcBef>
                <a:spcPts val="0"/>
              </a:spcBef>
              <a:spcAft>
                <a:spcPts val="1000"/>
              </a:spcAft>
            </a:pPr>
            <a:r>
              <a:rPr lang="en-US" sz="1800" b="0" i="0" u="none" strike="noStrike" kern="1200" dirty="0">
                <a:effectLst/>
                <a:latin typeface="Calibri" panose="020F0502020204030204" pitchFamily="34" charset="0"/>
              </a:rPr>
              <a:t>2NaOH+CO2</a:t>
            </a:r>
            <a:r>
              <a:rPr lang="en-GB" sz="1800" b="0" i="0" u="none" strike="noStrike" kern="1200" dirty="0">
                <a:effectLst/>
                <a:latin typeface="Times New Roman" panose="02020603050405020304" pitchFamily="18" charset="0"/>
              </a:rPr>
              <a:t> →</a:t>
            </a:r>
            <a:r>
              <a:rPr lang="en-US" sz="1800" b="0" i="0" u="none" strike="noStrike" kern="1200" dirty="0">
                <a:effectLst/>
                <a:latin typeface="Calibri" panose="020F0502020204030204" pitchFamily="34" charset="0"/>
              </a:rPr>
              <a:t>Na2CO3 + H2O</a:t>
            </a:r>
            <a:endParaRPr lang="en-IN" sz="1800" b="0" i="0" u="none" strike="noStrike" dirty="0">
              <a:effectLst/>
              <a:latin typeface="Arial" panose="020B0604020202020204" pitchFamily="34" charset="0"/>
            </a:endParaRPr>
          </a:p>
          <a:p>
            <a:pPr marL="0" algn="l" rtl="0" eaLnBrk="1" fontAlgn="b" latinLnBrk="0" hangingPunct="1">
              <a:lnSpc>
                <a:spcPct val="115000"/>
              </a:lnSpc>
              <a:spcBef>
                <a:spcPts val="0"/>
              </a:spcBef>
              <a:spcAft>
                <a:spcPts val="1000"/>
              </a:spcAft>
            </a:pPr>
            <a:r>
              <a:rPr lang="en-US" sz="1800" b="0" i="0" u="none" strike="noStrike" kern="1200" dirty="0">
                <a:effectLst/>
                <a:latin typeface="Calibri" panose="020F0502020204030204" pitchFamily="34" charset="0"/>
              </a:rPr>
              <a:t>Na2CO3+ H2O+CO2</a:t>
            </a:r>
            <a:r>
              <a:rPr lang="en-GB" sz="1800" b="0" i="0" u="none" strike="noStrike" kern="1200" dirty="0">
                <a:effectLst/>
                <a:latin typeface="Times New Roman" panose="02020603050405020304" pitchFamily="18" charset="0"/>
              </a:rPr>
              <a:t>→</a:t>
            </a:r>
            <a:r>
              <a:rPr lang="en-US" sz="1800" b="0" i="0" u="none" strike="noStrike" kern="1200" dirty="0">
                <a:effectLst/>
                <a:latin typeface="Calibri" panose="020F0502020204030204" pitchFamily="34" charset="0"/>
              </a:rPr>
              <a:t>2NaHCO3</a:t>
            </a:r>
            <a:endParaRPr lang="en-IN" sz="1800" b="0" i="0" u="none" strike="noStrike" dirty="0">
              <a:effectLst/>
              <a:latin typeface="Arial" panose="020B0604020202020204" pitchFamily="34" charset="0"/>
            </a:endParaRPr>
          </a:p>
          <a:p>
            <a:endParaRPr lang="en-IN" dirty="0"/>
          </a:p>
        </p:txBody>
      </p:sp>
    </p:spTree>
    <p:extLst>
      <p:ext uri="{BB962C8B-B14F-4D97-AF65-F5344CB8AC3E}">
        <p14:creationId xmlns:p14="http://schemas.microsoft.com/office/powerpoint/2010/main" val="1599734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DA1AD5-0EC6-1EE6-530C-8ACE721B1D90}"/>
              </a:ext>
            </a:extLst>
          </p:cNvPr>
          <p:cNvSpPr>
            <a:spLocks noGrp="1"/>
          </p:cNvSpPr>
          <p:nvPr>
            <p:ph idx="1"/>
          </p:nvPr>
        </p:nvSpPr>
        <p:spPr>
          <a:xfrm>
            <a:off x="913795" y="365760"/>
            <a:ext cx="10353762" cy="5425440"/>
          </a:xfrm>
        </p:spPr>
        <p:txBody>
          <a:bodyPr>
            <a:normAutofit fontScale="85000" lnSpcReduction="10000"/>
          </a:bodyPr>
          <a:lstStyle/>
          <a:p>
            <a:r>
              <a:rPr lang="en-US" dirty="0">
                <a:effectLst/>
                <a:latin typeface="Times New Roman"/>
                <a:ea typeface="Times New Roman" panose="02020603050405020304" pitchFamily="18" charset="0"/>
                <a:cs typeface="Times New Roman"/>
              </a:rPr>
              <a:t>On an industrial scale,</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it is obtained by the </a:t>
            </a:r>
            <a:r>
              <a:rPr lang="en-US" dirty="0" err="1">
                <a:effectLst/>
                <a:latin typeface="Times New Roman"/>
                <a:ea typeface="Times New Roman" panose="02020603050405020304" pitchFamily="18" charset="0"/>
                <a:cs typeface="Times New Roman"/>
              </a:rPr>
              <a:t>solvay</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process.</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Brine solution is saturated with ammonia to remove traces of impurities like Mg and Fe.</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The solution is now filtered and passed through carbonating </a:t>
            </a:r>
            <a:r>
              <a:rPr lang="en-US" dirty="0">
                <a:latin typeface="Times New Roman"/>
                <a:ea typeface="Times New Roman" panose="02020603050405020304" pitchFamily="18" charset="0"/>
                <a:cs typeface="Times New Roman"/>
              </a:rPr>
              <a:t>tower .In</a:t>
            </a:r>
            <a:r>
              <a:rPr lang="en-US" dirty="0">
                <a:effectLst/>
                <a:latin typeface="Times New Roman"/>
                <a:ea typeface="Times New Roman" panose="02020603050405020304" pitchFamily="18" charset="0"/>
                <a:cs typeface="Times New Roman"/>
              </a:rPr>
              <a:t> this it is allowed to come in contact with a current of CO2 and the tower is cooled to enhance precipitation.</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The precipitate is filtered and dried.</a:t>
            </a:r>
            <a:endParaRPr lang="en-GB" dirty="0">
              <a:effectLst/>
              <a:latin typeface="Times New Roman"/>
              <a:ea typeface="Times New Roman" panose="02020603050405020304" pitchFamily="18" charset="0"/>
              <a:cs typeface="Times New Roman"/>
            </a:endParaRPr>
          </a:p>
          <a:p>
            <a:pPr marL="0" indent="0">
              <a:buNone/>
            </a:pPr>
            <a:r>
              <a:rPr lang="en-US" dirty="0">
                <a:effectLst/>
                <a:latin typeface="Times New Roman"/>
                <a:ea typeface="Times New Roman" panose="02020603050405020304" pitchFamily="18" charset="0"/>
                <a:cs typeface="Times New Roman"/>
              </a:rPr>
              <a:t>H2O +CO2</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 H2CO3</a:t>
            </a:r>
            <a:endParaRPr lang="en-GB" dirty="0">
              <a:effectLst/>
              <a:latin typeface="Times New Roman"/>
              <a:ea typeface="Times New Roman" panose="02020603050405020304" pitchFamily="18" charset="0"/>
              <a:cs typeface="Times New Roman"/>
            </a:endParaRPr>
          </a:p>
          <a:p>
            <a:pPr marL="0" indent="0">
              <a:buNone/>
            </a:pPr>
            <a:r>
              <a:rPr lang="en-US" dirty="0">
                <a:effectLst/>
                <a:latin typeface="Times New Roman"/>
                <a:ea typeface="Times New Roman" panose="02020603050405020304" pitchFamily="18" charset="0"/>
                <a:cs typeface="Times New Roman"/>
              </a:rPr>
              <a:t>NH3+ H2CO3</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 NH4HCO3</a:t>
            </a:r>
            <a:endParaRPr lang="en-GB" dirty="0">
              <a:effectLst/>
              <a:latin typeface="Times New Roman"/>
              <a:ea typeface="Times New Roman" panose="02020603050405020304" pitchFamily="18" charset="0"/>
              <a:cs typeface="Times New Roman"/>
            </a:endParaRPr>
          </a:p>
          <a:p>
            <a:pPr marL="0" indent="0">
              <a:buNone/>
            </a:pPr>
            <a:r>
              <a:rPr lang="en-US" dirty="0">
                <a:effectLst/>
                <a:latin typeface="Times New Roman"/>
                <a:ea typeface="Times New Roman" panose="02020603050405020304" pitchFamily="18" charset="0"/>
                <a:cs typeface="Times New Roman"/>
              </a:rPr>
              <a:t>NaCl+ NH4HCO3</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 NaHCO3+NH4Cl</a:t>
            </a:r>
          </a:p>
          <a:p>
            <a:pPr marL="0" indent="0">
              <a:buNone/>
            </a:pPr>
            <a:r>
              <a:rPr lang="en-US" b="1" u="sng" dirty="0">
                <a:effectLst/>
                <a:latin typeface="Times New Roman"/>
                <a:ea typeface="Times New Roman" panose="02020603050405020304" pitchFamily="18" charset="0"/>
                <a:cs typeface="Times New Roman"/>
              </a:rPr>
              <a:t>Properties:</a:t>
            </a:r>
            <a:endParaRPr lang="en-GB" u="sng" dirty="0">
              <a:effectLst/>
              <a:latin typeface="Times New Roman"/>
              <a:ea typeface="Times New Roman" panose="02020603050405020304" pitchFamily="18" charset="0"/>
              <a:cs typeface="Times New Roman"/>
            </a:endParaRPr>
          </a:p>
          <a:p>
            <a:pPr hangingPunct="0"/>
            <a:r>
              <a:rPr lang="en-US" dirty="0">
                <a:effectLst/>
                <a:latin typeface="Times New Roman"/>
                <a:ea typeface="Times New Roman" panose="02020603050405020304" pitchFamily="18" charset="0"/>
                <a:cs typeface="Times New Roman"/>
              </a:rPr>
              <a:t>It occurs as white crystalline or amorphous powder having saline taste.</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It is freely soluble in water but practically insoluble in alcohol.</a:t>
            </a:r>
            <a:r>
              <a:rPr lang="en-US" dirty="0">
                <a:latin typeface="Times New Roman"/>
                <a:ea typeface="Times New Roman" panose="02020603050405020304" pitchFamily="18" charset="0"/>
                <a:cs typeface="Times New Roman"/>
              </a:rPr>
              <a:t> </a:t>
            </a:r>
            <a:r>
              <a:rPr lang="en-US" dirty="0">
                <a:effectLst/>
                <a:latin typeface="Times New Roman"/>
                <a:ea typeface="Times New Roman" panose="02020603050405020304" pitchFamily="18" charset="0"/>
                <a:cs typeface="Times New Roman"/>
              </a:rPr>
              <a:t>When heated to 100C it gets converted to </a:t>
            </a:r>
            <a:r>
              <a:rPr lang="en-US" dirty="0" err="1">
                <a:effectLst/>
                <a:latin typeface="Times New Roman"/>
                <a:ea typeface="Times New Roman" panose="02020603050405020304" pitchFamily="18" charset="0"/>
                <a:cs typeface="Times New Roman"/>
              </a:rPr>
              <a:t>sesquicarbonate.It</a:t>
            </a:r>
            <a:r>
              <a:rPr lang="en-US" dirty="0">
                <a:effectLst/>
                <a:latin typeface="Times New Roman"/>
                <a:ea typeface="Times New Roman" panose="02020603050405020304" pitchFamily="18" charset="0"/>
                <a:cs typeface="Times New Roman"/>
              </a:rPr>
              <a:t> gives </a:t>
            </a:r>
            <a:r>
              <a:rPr lang="en-US" dirty="0" err="1">
                <a:effectLst/>
                <a:latin typeface="Times New Roman"/>
                <a:ea typeface="Times New Roman" panose="02020603050405020304" pitchFamily="18" charset="0"/>
                <a:cs typeface="Times New Roman"/>
              </a:rPr>
              <a:t>efferevescence</a:t>
            </a:r>
            <a:r>
              <a:rPr lang="en-US" dirty="0">
                <a:effectLst/>
                <a:latin typeface="Times New Roman"/>
                <a:ea typeface="Times New Roman" panose="02020603050405020304" pitchFamily="18" charset="0"/>
                <a:cs typeface="Times New Roman"/>
              </a:rPr>
              <a:t> with acids.</a:t>
            </a:r>
            <a:endParaRPr lang="en-GB" dirty="0">
              <a:effectLst/>
              <a:latin typeface="Times New Roman"/>
              <a:ea typeface="Times New Roman" panose="02020603050405020304" pitchFamily="18" charset="0"/>
              <a:cs typeface="Times New Roman"/>
            </a:endParaRPr>
          </a:p>
          <a:p>
            <a:pPr marL="0" indent="0">
              <a:buNone/>
            </a:pPr>
            <a:r>
              <a:rPr lang="en-US" b="1" u="sng" dirty="0">
                <a:effectLst/>
                <a:latin typeface="Times New Roman"/>
                <a:ea typeface="Times New Roman" panose="02020603050405020304" pitchFamily="18" charset="0"/>
                <a:cs typeface="Times New Roman"/>
              </a:rPr>
              <a:t>Assay:</a:t>
            </a:r>
            <a:endParaRPr lang="en-GB" u="sng"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Its 1g is weighed accurately .It is dissolved in 20ml of water.</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Now it is titrated with 0.5N </a:t>
            </a:r>
            <a:r>
              <a:rPr lang="en-US" sz="2000" dirty="0" err="1">
                <a:effectLst/>
                <a:latin typeface="Times New Roman"/>
                <a:ea typeface="Times New Roman" panose="02020603050405020304" pitchFamily="18" charset="0"/>
                <a:cs typeface="Times New Roman"/>
              </a:rPr>
              <a:t>sulphuric</a:t>
            </a:r>
            <a:r>
              <a:rPr lang="en-US" sz="2000" dirty="0">
                <a:effectLst/>
                <a:latin typeface="Times New Roman"/>
                <a:ea typeface="Times New Roman" panose="02020603050405020304" pitchFamily="18" charset="0"/>
                <a:cs typeface="Times New Roman"/>
              </a:rPr>
              <a:t> acid using methyl orange as an indicator.</a:t>
            </a:r>
            <a:endParaRPr lang="en-GB" sz="2000" dirty="0">
              <a:effectLst/>
              <a:latin typeface="Times New Roman"/>
              <a:ea typeface="Times New Roman" panose="02020603050405020304" pitchFamily="18" charset="0"/>
              <a:cs typeface="Times New Roman"/>
            </a:endParaRPr>
          </a:p>
          <a:p>
            <a:pPr marL="0" indent="0">
              <a:buNone/>
            </a:pP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Each ml of 0.5N H2SO4</a:t>
            </a:r>
            <a:r>
              <a:rPr lang="en-US" sz="2000" dirty="0">
                <a:effectLst/>
                <a:latin typeface="Times New Roman"/>
                <a:ea typeface="Times New Roman" panose="02020603050405020304" pitchFamily="18" charset="0"/>
                <a:cs typeface="Cambria Math" panose="02040503050406030204" pitchFamily="18" charset="0"/>
              </a:rPr>
              <a:t>≡</a:t>
            </a:r>
            <a:r>
              <a:rPr lang="en-US" sz="2000" dirty="0">
                <a:effectLst/>
                <a:latin typeface="Times New Roman"/>
                <a:ea typeface="Times New Roman" panose="02020603050405020304" pitchFamily="18" charset="0"/>
                <a:cs typeface="Times New Roman"/>
              </a:rPr>
              <a:t>0.042 g NaHCO3</a:t>
            </a:r>
            <a:endParaRPr lang="en-GB" sz="20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790829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B5770F-10D4-073E-9AF4-EFAC5E3E6A0B}"/>
              </a:ext>
            </a:extLst>
          </p:cNvPr>
          <p:cNvSpPr>
            <a:spLocks noGrp="1"/>
          </p:cNvSpPr>
          <p:nvPr>
            <p:ph idx="1"/>
          </p:nvPr>
        </p:nvSpPr>
        <p:spPr>
          <a:xfrm>
            <a:off x="913795" y="836023"/>
            <a:ext cx="10353762" cy="4955177"/>
          </a:xfrm>
        </p:spPr>
        <p:txBody>
          <a:bodyPr>
            <a:normAutofit/>
          </a:bodyPr>
          <a:lstStyle/>
          <a:p>
            <a:pPr marL="0" indent="0">
              <a:buNone/>
            </a:pPr>
            <a:r>
              <a:rPr lang="en-US" b="1" u="sng" dirty="0">
                <a:latin typeface="Times New Roman"/>
                <a:cs typeface="Times New Roman"/>
              </a:rPr>
              <a:t>Uses:</a:t>
            </a:r>
            <a:endParaRPr lang="en-GB" dirty="0">
              <a:latin typeface="Times New Roman"/>
              <a:ea typeface="+mn-lt"/>
              <a:cs typeface="+mn-lt"/>
            </a:endParaRPr>
          </a:p>
          <a:p>
            <a:pPr>
              <a:buClr>
                <a:srgbClr val="FFFFFF"/>
              </a:buClr>
            </a:pPr>
            <a:r>
              <a:rPr lang="en-US" dirty="0">
                <a:latin typeface="Times New Roman"/>
                <a:cs typeface="Times New Roman"/>
              </a:rPr>
              <a:t>It is used for its neutralizing properties to combat systemic acidosis. It is also used for preparing buffer solutions. Its aqueous solutions are used as local applicants for burns, insect bites. It is a constituent of </a:t>
            </a:r>
            <a:r>
              <a:rPr lang="en-US" dirty="0" err="1">
                <a:latin typeface="Times New Roman"/>
                <a:cs typeface="Times New Roman"/>
              </a:rPr>
              <a:t>efferevescent</a:t>
            </a:r>
            <a:r>
              <a:rPr lang="en-US" dirty="0">
                <a:latin typeface="Times New Roman"/>
                <a:cs typeface="Times New Roman"/>
              </a:rPr>
              <a:t> mixture.</a:t>
            </a:r>
          </a:p>
          <a:p>
            <a:endParaRPr lang="en-IN" dirty="0"/>
          </a:p>
        </p:txBody>
      </p:sp>
    </p:spTree>
    <p:extLst>
      <p:ext uri="{BB962C8B-B14F-4D97-AF65-F5344CB8AC3E}">
        <p14:creationId xmlns:p14="http://schemas.microsoft.com/office/powerpoint/2010/main" val="31282280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7</TotalTime>
  <Words>581</Words>
  <Application>Microsoft Office PowerPoint</Application>
  <PresentationFormat>Widescreen</PresentationFormat>
  <Paragraphs>32</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Bookman Old Style</vt:lpstr>
      <vt:lpstr>Calibri</vt:lpstr>
      <vt:lpstr>Rockwell</vt:lpstr>
      <vt:lpstr>Times New Roman</vt:lpstr>
      <vt:lpstr>Damask</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2022-06-30T09:30:20Z</dcterms:created>
  <dcterms:modified xsi:type="dcterms:W3CDTF">2022-06-30T09:38:16Z</dcterms:modified>
</cp:coreProperties>
</file>