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541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39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3419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326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969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235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52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20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835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915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266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0206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353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5967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342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644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26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EBF56-4B01-42B6-A01E-EBF0DF947940}" type="datetimeFigureOut">
              <a:rPr lang="en-IN" smtClean="0"/>
              <a:t>30-06-2022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E5491-BB66-4695-AE81-E873E09131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1250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14166-B7C8-8370-1484-6E3E5C53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ANTACIDS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2D540-CD90-480B-42F6-39B8A325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These are the drugs which are usually alkaline substances and are used for neutralizing excess acid in the stomach of the patients suffering from hyperchlorhydria (hyperacidity).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These drugs give relief to pain due to hyperchlorhydria.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Mechanism</a:t>
            </a:r>
            <a:r>
              <a:rPr lang="en-US" sz="20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Antacids act on gastrointestinal tract after being converted into soluble salts by</a:t>
            </a:r>
            <a:r>
              <a:rPr lang="en-US" sz="20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hydrochloric acid.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cations such as calcium,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etc. are having constipating effect whereas that of magnesium is having laxative effect. Because of this, combinations of calcium-magnesium or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-magnesium salts are generally employed as antacids.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Antacids give symptomatic relief from pain by neutralizing the excess of hydrochloric acid (HCl). Thus, antacids find use in the treatment of ulcers by reducing the pain.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159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F3E55-628E-8A25-97D2-00B71B1DB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496389"/>
            <a:ext cx="10353762" cy="52948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Classification of antacids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marL="0" indent="0" hangingPunct="0">
              <a:buNone/>
            </a:pPr>
            <a:r>
              <a:rPr lang="en-US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Systemic (absorbable) antacids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These are soluble, readily absorbable and capable of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producing systemic electrolytic alterations and alkalosis.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       </a:t>
            </a:r>
            <a:r>
              <a:rPr lang="en-US" b="1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Eg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sodium bicarbonate</a:t>
            </a:r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Non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–systemic (non-absorbable) antacids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These are not absorbed to a significant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extent and thus do not exert an appreciable systemic effect. This can further be subdivided into: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containing antacids:-</a:t>
            </a:r>
            <a:r>
              <a:rPr lang="en-US" sz="20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      </a:t>
            </a:r>
            <a:r>
              <a:rPr lang="en-US" b="1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Eg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hydroxide, </a:t>
            </a:r>
            <a:r>
              <a:rPr lang="en-US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phosphate, </a:t>
            </a:r>
            <a:r>
              <a:rPr lang="en-US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dihydroxyaluminium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amino acetate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etc.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Calcium containing antacids: -</a:t>
            </a:r>
            <a:r>
              <a:rPr lang="en-US" sz="20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      </a:t>
            </a:r>
            <a:r>
              <a:rPr lang="en-US" b="1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Eg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calcium carbonate, tribasic calcium phosphate.</a:t>
            </a:r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Magnesium containing antacids:-</a:t>
            </a:r>
            <a:r>
              <a:rPr lang="en-US" sz="20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        </a:t>
            </a:r>
            <a:r>
              <a:rPr lang="en-US" b="1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Eg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magnesium carbonate, magnesium citrate, magnesium oxide, magnesium</a:t>
            </a:r>
            <a:r>
              <a:rPr lang="en-US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hydroxide etc.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9426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0302E-CF1E-8857-7662-55F822546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888274"/>
            <a:ext cx="10353762" cy="4902926"/>
          </a:xfrm>
        </p:spPr>
        <p:txBody>
          <a:bodyPr>
            <a:normAutofit/>
          </a:bodyPr>
          <a:lstStyle/>
          <a:p>
            <a:pPr lvl="1"/>
            <a:r>
              <a:rPr lang="en-US" sz="1800" b="1" dirty="0">
                <a:latin typeface="Times New Roman"/>
                <a:cs typeface="Times New Roman"/>
              </a:rPr>
              <a:t>Combination antacid preparations:- </a:t>
            </a:r>
            <a:endParaRPr lang="en-GB" sz="1800" dirty="0">
              <a:latin typeface="Times New Roman"/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 dirty="0" err="1">
                <a:latin typeface="Times New Roman"/>
                <a:cs typeface="Times New Roman"/>
              </a:rPr>
              <a:t>Eg</a:t>
            </a:r>
            <a:r>
              <a:rPr lang="en-US" b="1" dirty="0">
                <a:latin typeface="Times New Roman"/>
                <a:cs typeface="Times New Roman"/>
              </a:rPr>
              <a:t>: </a:t>
            </a:r>
            <a:r>
              <a:rPr lang="en-US" dirty="0" err="1">
                <a:latin typeface="Times New Roman"/>
                <a:cs typeface="Times New Roman"/>
              </a:rPr>
              <a:t>aluminium</a:t>
            </a:r>
            <a:r>
              <a:rPr lang="en-US" dirty="0">
                <a:latin typeface="Times New Roman"/>
                <a:cs typeface="Times New Roman"/>
              </a:rPr>
              <a:t> hydroxide gel and magnesium hydroxide, </a:t>
            </a:r>
            <a:r>
              <a:rPr lang="en-US" dirty="0" err="1">
                <a:latin typeface="Times New Roman"/>
                <a:cs typeface="Times New Roman"/>
              </a:rPr>
              <a:t>aluminium</a:t>
            </a:r>
            <a:r>
              <a:rPr lang="en-US" dirty="0">
                <a:latin typeface="Times New Roman"/>
                <a:cs typeface="Times New Roman"/>
              </a:rPr>
              <a:t> hydroxide gel</a:t>
            </a:r>
            <a:r>
              <a:rPr lang="en-US" b="1" dirty="0">
                <a:latin typeface="Times New Roman"/>
                <a:cs typeface="Times New Roman"/>
              </a:rPr>
              <a:t> </a:t>
            </a:r>
            <a:r>
              <a:rPr lang="en-US" dirty="0">
                <a:latin typeface="Times New Roman"/>
                <a:cs typeface="Times New Roman"/>
              </a:rPr>
              <a:t>and magnesium trisilicate, </a:t>
            </a:r>
            <a:r>
              <a:rPr lang="en-US" dirty="0" err="1">
                <a:latin typeface="Times New Roman"/>
                <a:cs typeface="Times New Roman"/>
              </a:rPr>
              <a:t>monoalium</a:t>
            </a:r>
            <a:r>
              <a:rPr lang="en-US" dirty="0">
                <a:latin typeface="Times New Roman"/>
                <a:cs typeface="Times New Roman"/>
              </a:rPr>
              <a:t> hydrate and hydrated magnesium aluminate (magaldrate)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 u="sng" dirty="0">
                <a:latin typeface="Times New Roman"/>
                <a:cs typeface="Times New Roman"/>
              </a:rPr>
              <a:t>Drugs under this category include</a:t>
            </a:r>
            <a:r>
              <a:rPr lang="en-US" b="1" dirty="0">
                <a:latin typeface="Times New Roman"/>
                <a:cs typeface="Times New Roman"/>
              </a:rPr>
              <a:t>: </a:t>
            </a:r>
            <a:endParaRPr lang="en-GB" dirty="0">
              <a:latin typeface="Times New Roman"/>
              <a:cs typeface="Calibri" panose="020F0502020204030204"/>
            </a:endParaRPr>
          </a:p>
          <a:p>
            <a:r>
              <a:rPr lang="en-US" b="1" dirty="0" err="1">
                <a:latin typeface="Times New Roman"/>
                <a:cs typeface="Times New Roman"/>
              </a:rPr>
              <a:t>Aluminium</a:t>
            </a:r>
            <a:r>
              <a:rPr lang="en-US" b="1" dirty="0">
                <a:latin typeface="Times New Roman"/>
                <a:cs typeface="Times New Roman"/>
              </a:rPr>
              <a:t> hydroxide gel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b="1" dirty="0">
                <a:latin typeface="Times New Roman"/>
                <a:cs typeface="Times New Roman"/>
              </a:rPr>
              <a:t>Sodium carbonate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b="1" dirty="0">
                <a:latin typeface="Times New Roman"/>
                <a:cs typeface="Times New Roman"/>
              </a:rPr>
              <a:t>Magnesium carbonate (light &amp; heavy)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b="1" dirty="0">
                <a:latin typeface="Times New Roman"/>
                <a:cs typeface="Times New Roman"/>
              </a:rPr>
              <a:t>Milk of magnesia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b="1" dirty="0">
                <a:latin typeface="Times New Roman"/>
                <a:cs typeface="Times New Roman"/>
              </a:rPr>
              <a:t>Magnesium trisilicate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b="1" dirty="0">
                <a:latin typeface="Times New Roman"/>
                <a:cs typeface="Times New Roman"/>
              </a:rPr>
              <a:t>Magnesium oxide 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960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52B15-C1A5-10DB-428A-214C51C17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522514"/>
            <a:ext cx="10353762" cy="5268686"/>
          </a:xfrm>
        </p:spPr>
        <p:txBody>
          <a:bodyPr>
            <a:normAutofit/>
          </a:bodyPr>
          <a:lstStyle/>
          <a:p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IDEAL REQUIREMENTS OF AN ANTACID</a:t>
            </a:r>
            <a:r>
              <a:rPr lang="en-US" sz="20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:-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should be insoluble in water and has fine particle form.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should not be absorbable or cause systemic alkalosis.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should be able to exert its effect gradually and over a long period of time.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should not be a laxative or cause constipation.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should not cause any side effects.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should be stable and readily available.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antacid should buffer in the p</a:t>
            </a:r>
            <a:r>
              <a:rPr lang="en-US" sz="2000" baseline="30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range 4-6.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antacid should probably inhibit pepsin, the proteolytic enzyme.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reaction between antacid and gastric hydrochloric acid should not produce large volume of gas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7284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2F883-CDB5-66F0-B14D-3C6D5162A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757646"/>
            <a:ext cx="10353762" cy="503355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 HYDROXIDE GEL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an aqueous white viscous suspension of hydrated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oxide having varying amount of basic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carbonate.It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is very effective slow acting antacid.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Preparation: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prepared by adding hot solution of potash alum slowly with constant stirring to a hot solution of sodium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carbonate.After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complete removal of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carbondioxide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the precipitated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hydroxide is filtered .It is washed properly with hot water until it becomes free from sulphate ion and the precipitate is suspended in distilled water to the required strength.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   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Na2CO3 + 2KAl(SO4)2 + H2O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 </a:t>
            </a:r>
            <a:r>
              <a:rPr lang="en-GB" dirty="0">
                <a:latin typeface="Times New Roman"/>
                <a:ea typeface="Times New Roman" panose="02020603050405020304" pitchFamily="18" charset="0"/>
                <a:cs typeface="Times New Roman"/>
              </a:rPr>
              <a:t> →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3Na2SO4+ K2SO4 + 2Al(OH)3+ 3CO2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In the above preparation ,alum solution is added to the solution of sodium carbonate and not vice versa because that would yield a precipitate having alkali sulphate which would be difficult to wash.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In washing the precipitate of Al(OH)3 ,hot water but not boiling water should be used as the latter tends to decompose the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hydroxide.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hydroxide is formed instead of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carbonate as the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carbonate is unstable and it immediately get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hydrolysed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to yield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aluminium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hydroxide and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carbondioxide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247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876BB-B7CB-3D93-A655-575EEBA19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600891"/>
            <a:ext cx="10353762" cy="5190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Properties: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a white viscous suspension ,a clear layer separates out on standing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gives astringent AlCl3 when reacts with gastric HCl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Al(OH)3 + HCl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  </a:t>
            </a:r>
            <a:r>
              <a:rPr lang="en-GB" dirty="0">
                <a:latin typeface="Times New Roman"/>
                <a:ea typeface="Times New Roman" panose="02020603050405020304" pitchFamily="18" charset="0"/>
                <a:cs typeface="Times New Roman"/>
              </a:rPr>
              <a:t> →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AlCl3+3H2O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Dispensed in blue or amber </a:t>
            </a:r>
            <a:r>
              <a:rPr lang="en-US" sz="20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coloured</a:t>
            </a:r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bottles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US" sz="2000" b="1" u="sng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Uses:</a:t>
            </a:r>
            <a:endParaRPr lang="en-GB" sz="2000" u="sng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Effective slow acting antacid.it doesn’t get absorbed in alimentary canal nor produce CO2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does not produce systemic alkalosis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used in the treatment of hyperchlorhydria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2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neutralizes gastric HCl and causes the absorption of toxins and gases.</a:t>
            </a:r>
            <a:r>
              <a:rPr lang="en-US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1557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</TotalTime>
  <Words>693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Calibri</vt:lpstr>
      <vt:lpstr>Rockwell</vt:lpstr>
      <vt:lpstr>Times New Roman</vt:lpstr>
      <vt:lpstr>Damask</vt:lpstr>
      <vt:lpstr>ANTACIDS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ANTACIDS</dc:title>
  <dc:creator>AlekyA Reddy</dc:creator>
  <cp:lastModifiedBy>AlekyA Reddy</cp:lastModifiedBy>
  <cp:revision>1</cp:revision>
  <dcterms:created xsi:type="dcterms:W3CDTF">2022-06-30T09:22:48Z</dcterms:created>
  <dcterms:modified xsi:type="dcterms:W3CDTF">2022-06-30T09:25:24Z</dcterms:modified>
</cp:coreProperties>
</file>