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6E83A2-04F0-491F-A72F-BC7AC973BC3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3437986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6E83A2-04F0-491F-A72F-BC7AC973BC3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1988696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6E83A2-04F0-491F-A72F-BC7AC973BC3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137018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3964891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6E83A2-04F0-491F-A72F-BC7AC973BC39}" type="datetimeFigureOut">
              <a:rPr lang="en-IN" smtClean="0"/>
              <a:t>30-06-2022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209330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6E83A2-04F0-491F-A72F-BC7AC973BC39}"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1595452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6E83A2-04F0-491F-A72F-BC7AC973BC39}" type="datetimeFigureOut">
              <a:rPr lang="en-IN" smtClean="0"/>
              <a:t>30-06-2022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428966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1402639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170678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3253245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4184912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9009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E83A2-04F0-491F-A72F-BC7AC973BC39}" type="datetimeFigureOut">
              <a:rPr lang="en-IN" smtClean="0"/>
              <a:t>30-06-2022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1755701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6E83A2-04F0-491F-A72F-BC7AC973BC39}"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41979042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6E83A2-04F0-491F-A72F-BC7AC973BC39}" type="datetimeFigureOut">
              <a:rPr lang="en-IN" smtClean="0"/>
              <a:t>30-06-2022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3789307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6E83A2-04F0-491F-A72F-BC7AC973BC3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3665200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6E83A2-04F0-491F-A72F-BC7AC973BC39}" type="datetimeFigureOut">
              <a:rPr lang="en-IN" smtClean="0"/>
              <a:t>30-06-2022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AD3FD9-07AC-488B-B1E1-E67AAFF359F5}" type="slidenum">
              <a:rPr lang="en-IN" smtClean="0"/>
              <a:t>‹#›</a:t>
            </a:fld>
            <a:endParaRPr lang="en-IN"/>
          </a:p>
        </p:txBody>
      </p:sp>
    </p:spTree>
    <p:extLst>
      <p:ext uri="{BB962C8B-B14F-4D97-AF65-F5344CB8AC3E}">
        <p14:creationId xmlns:p14="http://schemas.microsoft.com/office/powerpoint/2010/main" val="337265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06E83A2-04F0-491F-A72F-BC7AC973BC39}" type="datetimeFigureOut">
              <a:rPr lang="en-IN" smtClean="0"/>
              <a:t>30-06-2022</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0AD3FD9-07AC-488B-B1E1-E67AAFF359F5}" type="slidenum">
              <a:rPr lang="en-IN" smtClean="0"/>
              <a:t>‹#›</a:t>
            </a:fld>
            <a:endParaRPr lang="en-IN"/>
          </a:p>
        </p:txBody>
      </p:sp>
    </p:spTree>
    <p:extLst>
      <p:ext uri="{BB962C8B-B14F-4D97-AF65-F5344CB8AC3E}">
        <p14:creationId xmlns:p14="http://schemas.microsoft.com/office/powerpoint/2010/main" val="15496763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C12B7-9DB4-E08C-4C92-807F524B1EEA}"/>
              </a:ext>
            </a:extLst>
          </p:cNvPr>
          <p:cNvSpPr>
            <a:spLocks noGrp="1"/>
          </p:cNvSpPr>
          <p:nvPr>
            <p:ph idx="1"/>
          </p:nvPr>
        </p:nvSpPr>
        <p:spPr>
          <a:xfrm>
            <a:off x="913795" y="705394"/>
            <a:ext cx="10353762" cy="6152606"/>
          </a:xfrm>
        </p:spPr>
        <p:txBody>
          <a:bodyPr>
            <a:normAutofit/>
          </a:bodyPr>
          <a:lstStyle/>
          <a:p>
            <a:pPr marL="0" indent="0">
              <a:buNone/>
            </a:pPr>
            <a:r>
              <a:rPr lang="en-US" sz="2000" b="1" u="sng" dirty="0">
                <a:effectLst/>
                <a:latin typeface="Times New Roman"/>
                <a:ea typeface="Times New Roman" panose="02020603050405020304" pitchFamily="18" charset="0"/>
                <a:cs typeface="Times New Roman"/>
              </a:rPr>
              <a:t>AMMONIUM CHLORIDE</a:t>
            </a:r>
            <a:endParaRPr lang="en-GB" sz="2000" dirty="0">
              <a:effectLst/>
              <a:latin typeface="Times New Roman" panose="02020603050405020304" pitchFamily="18" charset="0"/>
              <a:ea typeface="Times New Roman" panose="02020603050405020304" pitchFamily="18" charset="0"/>
              <a:cs typeface="Times New Roman"/>
            </a:endParaRPr>
          </a:p>
          <a:p>
            <a:pPr marL="0" indent="0">
              <a:buNone/>
            </a:pPr>
            <a:r>
              <a:rPr lang="en-US" sz="2000" u="sng" dirty="0">
                <a:effectLst/>
                <a:latin typeface="Times New Roman"/>
                <a:ea typeface="Times New Roman" panose="02020603050405020304" pitchFamily="18" charset="0"/>
                <a:cs typeface="Times New Roman"/>
              </a:rPr>
              <a:t>Formula</a:t>
            </a:r>
            <a:r>
              <a:rPr lang="en-US" sz="2000" dirty="0">
                <a:effectLst/>
                <a:latin typeface="Times New Roman"/>
                <a:ea typeface="Times New Roman" panose="02020603050405020304" pitchFamily="18" charset="0"/>
                <a:cs typeface="Times New Roman"/>
              </a:rPr>
              <a:t>- NH4Cl</a:t>
            </a:r>
            <a:endParaRPr lang="en-GB" sz="2000" dirty="0">
              <a:effectLst/>
              <a:latin typeface="Times New Roman" panose="02020603050405020304" pitchFamily="18" charset="0"/>
              <a:ea typeface="Times New Roman" panose="02020603050405020304" pitchFamily="18" charset="0"/>
              <a:cs typeface="Times New Roman"/>
            </a:endParaRPr>
          </a:p>
          <a:p>
            <a:pPr hangingPunct="0"/>
            <a:r>
              <a:rPr lang="en-US" sz="2000" dirty="0">
                <a:effectLst/>
                <a:latin typeface="Times New Roman"/>
                <a:ea typeface="Times New Roman" panose="02020603050405020304" pitchFamily="18" charset="0"/>
                <a:cs typeface="Times New Roman"/>
              </a:rPr>
              <a:t>It is having not less than 99.5 % of ammonium chloride (NH4Cl) which is calculated with reference to substance dried over silica gel for 4 hrs.</a:t>
            </a:r>
            <a:endParaRPr lang="en-GB" sz="2000" dirty="0">
              <a:effectLst/>
              <a:latin typeface="Times New Roman"/>
              <a:ea typeface="Times New Roman" panose="02020603050405020304" pitchFamily="18" charset="0"/>
              <a:cs typeface="Times New Roman"/>
            </a:endParaRPr>
          </a:p>
          <a:p>
            <a:pPr marL="0" indent="0">
              <a:buNone/>
            </a:pPr>
            <a:r>
              <a:rPr lang="en-US" sz="2000" b="1" u="sng" dirty="0">
                <a:effectLst/>
                <a:latin typeface="Times New Roman"/>
                <a:ea typeface="Times New Roman" panose="02020603050405020304" pitchFamily="18" charset="0"/>
                <a:cs typeface="Times New Roman"/>
              </a:rPr>
              <a:t>Preparation</a:t>
            </a:r>
            <a:r>
              <a:rPr lang="en-US" sz="2000" b="1" dirty="0">
                <a:effectLst/>
                <a:latin typeface="Times New Roman"/>
                <a:ea typeface="Times New Roman" panose="02020603050405020304" pitchFamily="18" charset="0"/>
                <a:cs typeface="Times New Roman"/>
              </a:rPr>
              <a:t>:</a:t>
            </a:r>
            <a:endParaRPr lang="en-GB" sz="2000" dirty="0">
              <a:effectLst/>
              <a:latin typeface="Times New Roman" panose="02020603050405020304" pitchFamily="18" charset="0"/>
              <a:ea typeface="Times New Roman" panose="02020603050405020304" pitchFamily="18" charset="0"/>
              <a:cs typeface="Times New Roman"/>
            </a:endParaRPr>
          </a:p>
          <a:p>
            <a:pPr marL="0" indent="0" hangingPunct="0">
              <a:buNone/>
            </a:pPr>
            <a:r>
              <a:rPr lang="en-US" sz="2000" dirty="0">
                <a:effectLst/>
                <a:latin typeface="Times New Roman"/>
                <a:ea typeface="Times New Roman" panose="02020603050405020304" pitchFamily="18" charset="0"/>
                <a:cs typeface="Times New Roman"/>
              </a:rPr>
              <a:t>1.Commercially, it is prepared by neutralizing ammonia with hydrochloric acid (HCl). The solution is evaporated till crude, vitreous, crystalline mass of ammonium chloride is obtained.</a:t>
            </a:r>
            <a:endParaRPr lang="en-GB" sz="2000" dirty="0">
              <a:effectLst/>
              <a:latin typeface="Times New Roman" panose="02020603050405020304" pitchFamily="18" charset="0"/>
              <a:ea typeface="Times New Roman" panose="02020603050405020304" pitchFamily="18" charset="0"/>
              <a:cs typeface="Times New Roman"/>
            </a:endParaRPr>
          </a:p>
          <a:p>
            <a:pPr marL="0" indent="0">
              <a:buNone/>
            </a:pP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NH3 + HCl</a:t>
            </a:r>
            <a:r>
              <a:rPr lang="en-US" dirty="0">
                <a:latin typeface="Times New Roman"/>
                <a:ea typeface="Times New Roman" panose="02020603050405020304" pitchFamily="18" charset="0"/>
                <a:cs typeface="Times New Roman"/>
              </a:rPr>
              <a:t>  </a:t>
            </a:r>
            <a:r>
              <a:rPr lang="en-GB" dirty="0">
                <a:latin typeface="Times New Roman"/>
                <a:ea typeface="Times New Roman" panose="02020603050405020304" pitchFamily="18" charset="0"/>
                <a:cs typeface="Times New Roman"/>
              </a:rPr>
              <a:t> </a:t>
            </a:r>
            <a:r>
              <a:rPr lang="en-GB" dirty="0">
                <a:latin typeface="Times New Roman"/>
                <a:ea typeface="+mn-lt"/>
                <a:cs typeface="+mn-lt"/>
              </a:rPr>
              <a:t>→</a:t>
            </a:r>
            <a:r>
              <a:rPr lang="en-US" dirty="0">
                <a:latin typeface="Times New Roman"/>
                <a:ea typeface="Times New Roman" panose="02020603050405020304" pitchFamily="18" charset="0"/>
                <a:cs typeface="Times New Roman"/>
              </a:rPr>
              <a:t> </a:t>
            </a:r>
            <a:r>
              <a:rPr lang="en-US" sz="2000" dirty="0">
                <a:effectLst/>
                <a:latin typeface="Times New Roman"/>
                <a:ea typeface="Times New Roman" panose="02020603050405020304" pitchFamily="18" charset="0"/>
                <a:cs typeface="Times New Roman"/>
              </a:rPr>
              <a:t> NH4Cl</a:t>
            </a:r>
          </a:p>
          <a:p>
            <a:r>
              <a:rPr lang="en-US" sz="2000" dirty="0">
                <a:effectLst/>
                <a:latin typeface="Times New Roman"/>
                <a:ea typeface="Times New Roman" panose="02020603050405020304" pitchFamily="18" charset="0"/>
                <a:cs typeface="Times New Roman"/>
              </a:rPr>
              <a:t>The crude salt is purified either by crystallization or sublimation.</a:t>
            </a:r>
            <a:endParaRPr lang="en-GB" sz="2000" dirty="0">
              <a:effectLst/>
              <a:latin typeface="Times New Roman"/>
              <a:ea typeface="Times New Roman" panose="02020603050405020304" pitchFamily="18" charset="0"/>
              <a:cs typeface="Times New Roman"/>
            </a:endParaRPr>
          </a:p>
          <a:p>
            <a:pPr marL="0" indent="0" hangingPunct="0">
              <a:buNone/>
            </a:pPr>
            <a:r>
              <a:rPr lang="en-US" sz="2000" dirty="0">
                <a:effectLst/>
                <a:latin typeface="Times New Roman"/>
                <a:ea typeface="Times New Roman" panose="02020603050405020304" pitchFamily="18" charset="0"/>
                <a:cs typeface="Times New Roman"/>
              </a:rPr>
              <a:t>2.It is also prepared by treating ammoniacal gas liquors with lime and liberated NH3 is passed into HCl solution. The crude ammonium chloride obtained is known commercially as Sal ammoniac and occurs as tough, crystalline masses.</a:t>
            </a:r>
            <a:endParaRPr lang="en-GB" sz="2000" dirty="0">
              <a:effectLst/>
              <a:latin typeface="Times New Roman" panose="02020603050405020304" pitchFamily="18" charset="0"/>
              <a:ea typeface="Times New Roman" panose="02020603050405020304" pitchFamily="18" charset="0"/>
              <a:cs typeface="Times New Roman"/>
            </a:endParaRPr>
          </a:p>
          <a:p>
            <a:pPr marL="0" indent="0">
              <a:buNone/>
            </a:pPr>
            <a:r>
              <a:rPr lang="en-US" sz="2000" dirty="0">
                <a:effectLst/>
                <a:latin typeface="Times New Roman"/>
                <a:ea typeface="Times New Roman" panose="02020603050405020304" pitchFamily="18" charset="0"/>
                <a:cs typeface="Times New Roman"/>
              </a:rPr>
              <a:t>3.Ammonium chloride is also produced by heating ammonium sulphate with sodium chloride.</a:t>
            </a:r>
            <a:endParaRPr lang="en-GB" sz="2000" dirty="0">
              <a:effectLst/>
              <a:latin typeface="Times New Roman" panose="02020603050405020304" pitchFamily="18" charset="0"/>
              <a:ea typeface="Times New Roman" panose="02020603050405020304" pitchFamily="18" charset="0"/>
              <a:cs typeface="Times New Roman"/>
            </a:endParaRPr>
          </a:p>
          <a:p>
            <a:pPr marL="0" indent="0">
              <a:buNone/>
            </a:pP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35369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C3A320-7E87-7C4D-0871-87BA3E2F53B8}"/>
              </a:ext>
            </a:extLst>
          </p:cNvPr>
          <p:cNvSpPr>
            <a:spLocks noGrp="1"/>
          </p:cNvSpPr>
          <p:nvPr>
            <p:ph idx="1"/>
          </p:nvPr>
        </p:nvSpPr>
        <p:spPr>
          <a:xfrm>
            <a:off x="913795" y="757646"/>
            <a:ext cx="10353762" cy="5033554"/>
          </a:xfrm>
        </p:spPr>
        <p:txBody>
          <a:bodyPr>
            <a:normAutofit fontScale="92500" lnSpcReduction="20000"/>
          </a:bodyPr>
          <a:lstStyle/>
          <a:p>
            <a:pPr marL="0" marR="365760" algn="ctr" rtl="0" eaLnBrk="1" fontAlgn="b" latinLnBrk="0" hangingPunct="1">
              <a:lnSpc>
                <a:spcPct val="115000"/>
              </a:lnSpc>
              <a:spcBef>
                <a:spcPts val="0"/>
              </a:spcBef>
              <a:spcAft>
                <a:spcPts val="1000"/>
              </a:spcAft>
            </a:pPr>
            <a:r>
              <a:rPr lang="en-US" sz="1800" b="0" i="0" u="none" strike="noStrike" kern="1200" dirty="0">
                <a:effectLst/>
                <a:latin typeface="Calibri" panose="020F0502020204030204" pitchFamily="34" charset="0"/>
              </a:rPr>
              <a:t>2 NaCl + (NH4)2SO4</a:t>
            </a:r>
            <a:r>
              <a:rPr lang="en-GB" sz="1800" b="0" i="0" u="none" strike="noStrike" kern="1200" dirty="0">
                <a:effectLst/>
                <a:latin typeface="Calibri" panose="020F0502020204030204" pitchFamily="34" charset="0"/>
              </a:rPr>
              <a:t>→</a:t>
            </a:r>
            <a:r>
              <a:rPr lang="en-GB" sz="1800" b="0" i="0" u="none" strike="noStrike" kern="1200" dirty="0">
                <a:effectLst/>
                <a:latin typeface="Times New Roman" panose="02020603050405020304" pitchFamily="18" charset="0"/>
              </a:rPr>
              <a:t>  </a:t>
            </a:r>
            <a:r>
              <a:rPr lang="en-US" sz="1800" b="0" i="0" u="none" strike="noStrike" kern="1200" dirty="0">
                <a:effectLst/>
                <a:latin typeface="Calibri" panose="020F0502020204030204" pitchFamily="34" charset="0"/>
              </a:rPr>
              <a:t>2 NH3+ 2 HCl+ Na2SO4</a:t>
            </a:r>
            <a:endParaRPr lang="en-IN" sz="1800" dirty="0">
              <a:effectLst/>
              <a:latin typeface="Arial" panose="020B0604020202020204" pitchFamily="34" charset="0"/>
            </a:endParaRPr>
          </a:p>
          <a:p>
            <a:pPr marL="0" marR="365760" algn="ctr" rtl="0" eaLnBrk="1" fontAlgn="b" latinLnBrk="0" hangingPunct="1">
              <a:lnSpc>
                <a:spcPct val="115000"/>
              </a:lnSpc>
              <a:spcBef>
                <a:spcPts val="0"/>
              </a:spcBef>
              <a:spcAft>
                <a:spcPts val="1000"/>
              </a:spcAft>
            </a:pPr>
            <a:r>
              <a:rPr lang="en-US" sz="1800" b="0" i="0" u="none" strike="noStrike" kern="1200" dirty="0">
                <a:effectLst/>
                <a:latin typeface="Calibri" panose="020F0502020204030204" pitchFamily="34" charset="0"/>
              </a:rPr>
              <a:t>NH3+ HCl</a:t>
            </a:r>
            <a:r>
              <a:rPr lang="en-GB" sz="1800" b="0" i="0" u="none" strike="noStrike" kern="1200" dirty="0">
                <a:effectLst/>
                <a:latin typeface="Times New Roman" panose="02020603050405020304" pitchFamily="18" charset="0"/>
              </a:rPr>
              <a:t> </a:t>
            </a:r>
            <a:r>
              <a:rPr lang="en-GB" sz="1800" b="0" i="0" u="none" strike="noStrike" kern="1200" dirty="0">
                <a:effectLst/>
                <a:latin typeface="Calibri" panose="020F0502020204030204" pitchFamily="34" charset="0"/>
              </a:rPr>
              <a:t>→</a:t>
            </a:r>
            <a:r>
              <a:rPr lang="en-US" sz="1800" b="0" i="0" u="none" strike="noStrike" kern="1200" dirty="0">
                <a:effectLst/>
                <a:latin typeface="Calibri" panose="020F0502020204030204" pitchFamily="34" charset="0"/>
              </a:rPr>
              <a:t>NH4Cl</a:t>
            </a:r>
          </a:p>
          <a:p>
            <a:pPr marL="0" indent="0">
              <a:buNone/>
            </a:pPr>
            <a:r>
              <a:rPr lang="en-US" sz="1800" b="1" u="sng" dirty="0">
                <a:effectLst/>
                <a:latin typeface="Times New Roman"/>
                <a:ea typeface="Times New Roman" panose="02020603050405020304" pitchFamily="18" charset="0"/>
                <a:cs typeface="Times New Roman"/>
              </a:rPr>
              <a:t>Assay</a:t>
            </a:r>
            <a:r>
              <a:rPr lang="en-US" sz="1800" b="1" dirty="0">
                <a:effectLst/>
                <a:latin typeface="Times New Roman"/>
                <a:ea typeface="Times New Roman" panose="02020603050405020304" pitchFamily="18" charset="0"/>
                <a:cs typeface="Times New Roman"/>
              </a:rPr>
              <a:t>:</a:t>
            </a:r>
            <a:endParaRPr lang="en-GB" sz="1800" dirty="0">
              <a:effectLst/>
              <a:latin typeface="Times New Roman"/>
              <a:ea typeface="Times New Roman" panose="02020603050405020304" pitchFamily="18" charset="0"/>
              <a:cs typeface="Times New Roman"/>
            </a:endParaRPr>
          </a:p>
          <a:p>
            <a:pPr hangingPunct="0"/>
            <a:r>
              <a:rPr lang="en-US" sz="1800" dirty="0">
                <a:effectLst/>
                <a:latin typeface="Times New Roman"/>
                <a:ea typeface="Times New Roman" panose="02020603050405020304" pitchFamily="18" charset="0"/>
                <a:cs typeface="Times New Roman"/>
              </a:rPr>
              <a:t>It was previously assayed by precipitation titration by using Volhard’s method.</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This method is as follows:</a:t>
            </a:r>
            <a:endParaRPr lang="en-GB" sz="1800" dirty="0">
              <a:effectLst/>
              <a:latin typeface="Times New Roman"/>
              <a:ea typeface="Times New Roman" panose="02020603050405020304" pitchFamily="18" charset="0"/>
              <a:cs typeface="Times New Roman"/>
            </a:endParaRPr>
          </a:p>
          <a:p>
            <a:pPr hangingPunct="0"/>
            <a:r>
              <a:rPr lang="en-US" sz="1800" dirty="0">
                <a:effectLst/>
                <a:latin typeface="Times New Roman"/>
                <a:ea typeface="Times New Roman" panose="02020603050405020304" pitchFamily="18" charset="0"/>
                <a:cs typeface="Times New Roman"/>
              </a:rPr>
              <a:t>An accurately weighed quantity (0.2g) of Ammonium chloride is dissolved in 40ml of water.</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Then the solution is acidified with nitric acid(3ml).the solution is shaken vigorously after adding 50ml of N/10 silver nitrate and 5ml of nitrobenzene.</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The excess of silver nitrate is titrated with N/10 ammonium thiocyanate</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,using ferric ammonium sulphate(2ml) as an indicator.</a:t>
            </a:r>
            <a:endParaRPr lang="en-GB" sz="1800" dirty="0">
              <a:effectLst/>
              <a:latin typeface="Times New Roman"/>
              <a:ea typeface="Times New Roman" panose="02020603050405020304" pitchFamily="18" charset="0"/>
              <a:cs typeface="Times New Roman"/>
            </a:endParaRPr>
          </a:p>
          <a:p>
            <a:pPr marL="0" indent="0" hangingPunct="0">
              <a:buNone/>
            </a:pPr>
            <a:r>
              <a:rPr lang="en-US" sz="1800" dirty="0">
                <a:effectLst/>
                <a:latin typeface="Times New Roman"/>
                <a:ea typeface="Times New Roman" panose="02020603050405020304" pitchFamily="18" charset="0"/>
                <a:cs typeface="Times New Roman"/>
              </a:rPr>
              <a:t>NH4Cl+AgNO3</a:t>
            </a:r>
            <a:r>
              <a:rPr lang="en-US" sz="1600" dirty="0">
                <a:latin typeface="Times New Roman"/>
                <a:ea typeface="Times New Roman" panose="02020603050405020304" pitchFamily="18" charset="0"/>
                <a:cs typeface="Times New Roman"/>
              </a:rPr>
              <a:t> </a:t>
            </a:r>
            <a:r>
              <a:rPr lang="en-GB" sz="1600" dirty="0">
                <a:latin typeface="Times New Roman"/>
                <a:ea typeface="Times New Roman" panose="02020603050405020304" pitchFamily="18" charset="0"/>
                <a:cs typeface="Times New Roman"/>
              </a:rPr>
              <a:t> →</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NH4NO3+AgCl Each ml of 0.1N AgNO3</a:t>
            </a:r>
            <a:r>
              <a:rPr lang="en-US" sz="1800" dirty="0">
                <a:effectLst/>
                <a:latin typeface="Times New Roman"/>
                <a:ea typeface="Times New Roman" panose="02020603050405020304" pitchFamily="18" charset="0"/>
                <a:cs typeface="Cambria Math" panose="02040503050406030204" pitchFamily="18" charset="0"/>
              </a:rPr>
              <a:t>≡</a:t>
            </a:r>
            <a:r>
              <a:rPr lang="en-US" sz="1800" dirty="0">
                <a:effectLst/>
                <a:latin typeface="Times New Roman"/>
                <a:ea typeface="Times New Roman" panose="02020603050405020304" pitchFamily="18" charset="0"/>
                <a:cs typeface="Times New Roman"/>
              </a:rPr>
              <a:t>0.005349g of NH4Cl</a:t>
            </a:r>
            <a:endParaRPr lang="en-GB" sz="1800" dirty="0">
              <a:effectLst/>
              <a:latin typeface="Times New Roman"/>
              <a:ea typeface="Times New Roman" panose="02020603050405020304" pitchFamily="18" charset="0"/>
              <a:cs typeface="Times New Roman"/>
            </a:endParaRPr>
          </a:p>
          <a:p>
            <a:pPr hangingPunct="0"/>
            <a:r>
              <a:rPr lang="en-US" sz="1800" dirty="0">
                <a:effectLst/>
                <a:latin typeface="Times New Roman"/>
                <a:ea typeface="Times New Roman" panose="02020603050405020304" pitchFamily="18" charset="0"/>
                <a:cs typeface="Times New Roman"/>
              </a:rPr>
              <a:t>Now it is assayed by acid-base titration technique,</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which is simpler and cheaper(no silver nitrate required).About 0.1g of NH4Cl sample accurately weighed is kept in a conical flask,</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about 50ml of water is added to dissolve it followed by 5ml of neutralized formaldehyde solution.</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Formaldehyde solution may have a small amount of formic acid formed due to atmospheric oxidation.</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This should be carefully neutralized with dilute sodium hydroxide solution,</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using phenolphthalein as an indicator.</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There should be no excess alkali in this reagent.</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After keeping aside for a couple of minutes,</a:t>
            </a:r>
            <a:r>
              <a:rPr lang="en-US" sz="1600" dirty="0">
                <a:latin typeface="Times New Roman"/>
                <a:ea typeface="Times New Roman" panose="02020603050405020304" pitchFamily="18" charset="0"/>
                <a:cs typeface="Times New Roman"/>
              </a:rPr>
              <a:t> </a:t>
            </a:r>
            <a:r>
              <a:rPr lang="en-US" sz="1800" dirty="0">
                <a:effectLst/>
                <a:latin typeface="Times New Roman"/>
                <a:ea typeface="Times New Roman" panose="02020603050405020304" pitchFamily="18" charset="0"/>
                <a:cs typeface="Times New Roman"/>
              </a:rPr>
              <a:t>the liberated hydrochloric acid is made to</a:t>
            </a:r>
            <a:endParaRPr lang="en-GB" sz="1800" dirty="0">
              <a:effectLst/>
              <a:latin typeface="Times New Roman"/>
              <a:ea typeface="Times New Roman" panose="02020603050405020304" pitchFamily="18" charset="0"/>
              <a:cs typeface="Times New Roman"/>
            </a:endParaRPr>
          </a:p>
          <a:p>
            <a:pPr marL="0" marR="365760" indent="0" algn="ctr" rtl="0" eaLnBrk="1" fontAlgn="b" latinLnBrk="0" hangingPunct="1">
              <a:lnSpc>
                <a:spcPct val="115000"/>
              </a:lnSpc>
              <a:spcBef>
                <a:spcPts val="0"/>
              </a:spcBef>
              <a:spcAft>
                <a:spcPts val="1000"/>
              </a:spcAft>
              <a:buNone/>
            </a:pPr>
            <a:endParaRPr lang="en-IN" sz="1800" b="0" i="0" u="none" strike="noStrike" dirty="0">
              <a:effectLst/>
              <a:latin typeface="Arial" panose="020B0604020202020204" pitchFamily="34" charset="0"/>
            </a:endParaRPr>
          </a:p>
          <a:p>
            <a:endParaRPr lang="en-IN" dirty="0"/>
          </a:p>
        </p:txBody>
      </p:sp>
    </p:spTree>
    <p:extLst>
      <p:ext uri="{BB962C8B-B14F-4D97-AF65-F5344CB8AC3E}">
        <p14:creationId xmlns:p14="http://schemas.microsoft.com/office/powerpoint/2010/main" val="3315374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54D653-742F-857B-5265-C5A8F775E73F}"/>
              </a:ext>
            </a:extLst>
          </p:cNvPr>
          <p:cNvSpPr>
            <a:spLocks noGrp="1"/>
          </p:cNvSpPr>
          <p:nvPr>
            <p:ph idx="1"/>
          </p:nvPr>
        </p:nvSpPr>
        <p:spPr>
          <a:xfrm>
            <a:off x="913795" y="809897"/>
            <a:ext cx="10353762" cy="4981303"/>
          </a:xfrm>
        </p:spPr>
        <p:txBody>
          <a:bodyPr>
            <a:normAutofit lnSpcReduction="10000"/>
          </a:bodyPr>
          <a:lstStyle/>
          <a:p>
            <a:pPr hangingPunct="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titrate with standard sodium hydroxide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solution,by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adding some more of phenolphthalein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indicator.Each</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ml of 0.1N sodium hydroxide consumed is equal to 0.005349g of NH4Cl</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hangingPunct="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Ammonium chloride undergoes hydrolysis to yield ammonium hydroxide and hydrogen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chloride.This</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reaction is facilitated by adding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formaldehyde,as</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it fixes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ammonia,by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forming hexamine(C6H12N4).The acid can now be titrated with alkali without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interference.These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reactions are represented as follows </a:t>
            </a:r>
          </a:p>
          <a:p>
            <a:pPr hangingPunct="0"/>
            <a:r>
              <a:rPr lang="en-US" sz="1800" b="0" i="0" u="none" strike="noStrike" kern="1200" dirty="0">
                <a:effectLst/>
                <a:latin typeface="Calibri" panose="020F0502020204030204" pitchFamily="34" charset="0"/>
              </a:rPr>
              <a:t>NH4Cl+H2O</a:t>
            </a:r>
            <a:r>
              <a:rPr lang="en-GB" sz="1800" b="0" i="0" u="none" strike="noStrike" kern="1200" dirty="0">
                <a:effectLst/>
                <a:latin typeface="Times New Roman" panose="02020603050405020304" pitchFamily="18" charset="0"/>
              </a:rPr>
              <a:t> →</a:t>
            </a:r>
            <a:r>
              <a:rPr lang="en-US" sz="1800" b="0" i="0" u="none" strike="noStrike" kern="1200" dirty="0">
                <a:effectLst/>
                <a:latin typeface="Calibri" panose="020F0502020204030204" pitchFamily="34" charset="0"/>
              </a:rPr>
              <a:t>NH4OH +HCl</a:t>
            </a:r>
            <a:endParaRPr lang="en-IN" sz="1800" dirty="0">
              <a:effectLst/>
              <a:latin typeface="Arial" panose="020B0604020202020204" pitchFamily="34" charset="0"/>
            </a:endParaRPr>
          </a:p>
          <a:p>
            <a:pPr hangingPunct="0"/>
            <a:r>
              <a:rPr lang="en-US" sz="1800" b="0" i="0" u="none" strike="noStrike" kern="1200" dirty="0">
                <a:effectLst/>
                <a:latin typeface="Calibri" panose="020F0502020204030204" pitchFamily="34" charset="0"/>
              </a:rPr>
              <a:t>4NH4OH+6CH2O</a:t>
            </a:r>
            <a:r>
              <a:rPr lang="en-GB" sz="1800" b="0" i="0" u="none" strike="noStrike" kern="1200" dirty="0">
                <a:effectLst/>
                <a:latin typeface="Times New Roman" panose="02020603050405020304" pitchFamily="18" charset="0"/>
              </a:rPr>
              <a:t> →</a:t>
            </a:r>
            <a:r>
              <a:rPr lang="en-US" sz="1800" b="0" i="0" u="none" strike="noStrike" kern="1200" dirty="0">
                <a:effectLst/>
                <a:latin typeface="Calibri" panose="020F0502020204030204" pitchFamily="34" charset="0"/>
              </a:rPr>
              <a:t>C6H12N4+10H2O</a:t>
            </a:r>
            <a:endParaRPr lang="en-IN" sz="1800" dirty="0">
              <a:effectLst/>
              <a:latin typeface="Arial" panose="020B0604020202020204" pitchFamily="34" charset="0"/>
            </a:endParaRPr>
          </a:p>
          <a:p>
            <a:pPr hangingPunct="0"/>
            <a:r>
              <a:rPr lang="en-US" sz="1800" b="0" i="0" u="none" strike="noStrike" kern="1200" dirty="0" err="1">
                <a:effectLst/>
                <a:latin typeface="Calibri" panose="020F0502020204030204" pitchFamily="34" charset="0"/>
              </a:rPr>
              <a:t>HCl+NaOH</a:t>
            </a:r>
            <a:r>
              <a:rPr lang="en-GB" sz="1800" b="0" i="0" u="none" strike="noStrike" kern="1200" dirty="0">
                <a:effectLst/>
                <a:latin typeface="Times New Roman" panose="02020603050405020304" pitchFamily="18" charset="0"/>
              </a:rPr>
              <a:t>→</a:t>
            </a:r>
            <a:r>
              <a:rPr lang="en-US" sz="1800" b="0" i="0" u="none" strike="noStrike" kern="1200" dirty="0">
                <a:effectLst/>
                <a:latin typeface="Calibri" panose="020F0502020204030204" pitchFamily="34" charset="0"/>
              </a:rPr>
              <a:t>NaCl+ H2O</a:t>
            </a:r>
            <a:endParaRPr lang="en-IN" sz="1800" b="0" i="0" u="none" strike="noStrike" dirty="0">
              <a:effectLst/>
              <a:latin typeface="Arial" panose="020B0604020202020204" pitchFamily="34" charset="0"/>
            </a:endParaRPr>
          </a:p>
          <a:p>
            <a:pPr hangingPunct="0"/>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Now the assay of ammonium chloride is based on formal titration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principle.The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formaldehyde which is added to the ammonium chloride solution imparts acidic properties to the compound and it can be titrated with standard alkali solution using phenolphthalein as indicator.</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hangingPunct="0"/>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585659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4F215D-6C5C-21D8-0808-F3677BEE8ED5}"/>
              </a:ext>
            </a:extLst>
          </p:cNvPr>
          <p:cNvSpPr>
            <a:spLocks noGrp="1"/>
          </p:cNvSpPr>
          <p:nvPr>
            <p:ph idx="1"/>
          </p:nvPr>
        </p:nvSpPr>
        <p:spPr>
          <a:xfrm>
            <a:off x="913795" y="679269"/>
            <a:ext cx="10353762" cy="5111931"/>
          </a:xfrm>
        </p:spPr>
        <p:txBody>
          <a:bodyPr>
            <a:normAutofit lnSpcReduction="10000"/>
          </a:bodyPr>
          <a:lstStyle/>
          <a:p>
            <a:pPr marL="0" indent="0">
              <a:buNone/>
            </a:pPr>
            <a:r>
              <a:rPr lang="en-US" sz="2000" b="1" u="sng" dirty="0">
                <a:effectLst/>
                <a:latin typeface="Times New Roman"/>
                <a:ea typeface="Times New Roman" panose="02020603050405020304" pitchFamily="18" charset="0"/>
                <a:cs typeface="Times New Roman"/>
              </a:rPr>
              <a:t>Description</a:t>
            </a:r>
            <a:r>
              <a:rPr lang="en-US" sz="2000" b="1" dirty="0">
                <a:effectLst/>
                <a:latin typeface="Times New Roman"/>
                <a:ea typeface="Times New Roman" panose="02020603050405020304" pitchFamily="18" charset="0"/>
                <a:cs typeface="Times New Roman"/>
              </a:rPr>
              <a:t>:</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It is a white, fine or coarse crystalline powder. It is </a:t>
            </a:r>
            <a:r>
              <a:rPr lang="en-US" sz="2000" dirty="0" err="1">
                <a:effectLst/>
                <a:latin typeface="Times New Roman"/>
                <a:ea typeface="Times New Roman" panose="02020603050405020304" pitchFamily="18" charset="0"/>
                <a:cs typeface="Times New Roman"/>
              </a:rPr>
              <a:t>odourless</a:t>
            </a:r>
            <a:r>
              <a:rPr lang="en-US" sz="2000" dirty="0">
                <a:effectLst/>
                <a:latin typeface="Times New Roman"/>
                <a:ea typeface="Times New Roman" panose="02020603050405020304" pitchFamily="18" charset="0"/>
                <a:cs typeface="Times New Roman"/>
              </a:rPr>
              <a:t>. It has a cool saline taste. It is slightly hygroscopic and is soluble in 2.6 parts of water, 1.4 parts of boiling water and 100 parts of alcohol. It is freely soluble in glycerin.</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en-US" sz="2000" b="1" u="sng" dirty="0">
                <a:effectLst/>
                <a:latin typeface="Times New Roman"/>
                <a:ea typeface="Times New Roman" panose="02020603050405020304" pitchFamily="18" charset="0"/>
                <a:cs typeface="Times New Roman"/>
              </a:rPr>
              <a:t>Uses</a:t>
            </a:r>
            <a:r>
              <a:rPr lang="en-US" sz="2000" b="1" dirty="0">
                <a:effectLst/>
                <a:latin typeface="Times New Roman"/>
                <a:ea typeface="Times New Roman" panose="02020603050405020304" pitchFamily="18" charset="0"/>
                <a:cs typeface="Times New Roman"/>
              </a:rPr>
              <a:t>:</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It acts in maintaining acid-base equilibrium of body fluids.</a:t>
            </a:r>
            <a:r>
              <a:rPr lang="en-US" dirty="0">
                <a:latin typeface="Times New Roman"/>
                <a:ea typeface="Times New Roman" panose="02020603050405020304" pitchFamily="18" charset="0"/>
                <a:cs typeface="Times New Roman"/>
              </a:rPr>
              <a:t>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lvl="0" hangingPunct="0"/>
            <a:r>
              <a:rPr lang="en-US" sz="2000" dirty="0">
                <a:effectLst/>
                <a:latin typeface="Times New Roman"/>
                <a:ea typeface="Times New Roman" panose="02020603050405020304" pitchFamily="18" charset="0"/>
                <a:cs typeface="Times New Roman"/>
              </a:rPr>
              <a:t>It acts as a mild expectorant when administered in small doses. It causes local irritation which produces increasing secretion of respiratory tract and makes the mucus less viscous.</a:t>
            </a:r>
            <a:r>
              <a:rPr lang="en-US" dirty="0">
                <a:latin typeface="Times New Roman"/>
                <a:ea typeface="Times New Roman" panose="02020603050405020304" pitchFamily="18" charset="0"/>
                <a:cs typeface="Times New Roman"/>
              </a:rPr>
              <a:t> </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hangingPunct="0"/>
            <a:r>
              <a:rPr lang="en-US" sz="2000" dirty="0">
                <a:effectLst/>
                <a:latin typeface="Times New Roman"/>
                <a:ea typeface="Times New Roman" panose="02020603050405020304" pitchFamily="18" charset="0"/>
                <a:cs typeface="Times New Roman"/>
              </a:rPr>
              <a:t>It also has diuretic effect.[Because of -utilization of ammonium cation in conversion into urea and in the process H</a:t>
            </a:r>
            <a:r>
              <a:rPr lang="en-US" sz="2000" b="1" baseline="30000" dirty="0">
                <a:effectLst/>
                <a:latin typeface="Times New Roman"/>
                <a:ea typeface="Times New Roman" panose="02020603050405020304" pitchFamily="18" charset="0"/>
                <a:cs typeface="Times New Roman"/>
              </a:rPr>
              <a:t>+</a:t>
            </a:r>
            <a:r>
              <a:rPr lang="en-US" sz="2000" dirty="0">
                <a:effectLst/>
                <a:latin typeface="Times New Roman"/>
                <a:ea typeface="Times New Roman" panose="02020603050405020304" pitchFamily="18" charset="0"/>
                <a:cs typeface="Times New Roman"/>
              </a:rPr>
              <a:t> &amp; Cl</a:t>
            </a:r>
            <a:r>
              <a:rPr lang="en-US" sz="2000" baseline="30000" dirty="0">
                <a:effectLst/>
                <a:latin typeface="Times New Roman"/>
                <a:ea typeface="Times New Roman" panose="02020603050405020304" pitchFamily="18" charset="0"/>
                <a:cs typeface="Times New Roman"/>
              </a:rPr>
              <a:t>-</a:t>
            </a:r>
            <a:r>
              <a:rPr lang="en-US" sz="2000" dirty="0">
                <a:effectLst/>
                <a:latin typeface="Times New Roman"/>
                <a:ea typeface="Times New Roman" panose="02020603050405020304" pitchFamily="18" charset="0"/>
                <a:cs typeface="Times New Roman"/>
              </a:rPr>
              <a:t> ions are formed. The hydrogen ion (H</a:t>
            </a:r>
            <a:r>
              <a:rPr lang="en-US" sz="2000" b="1" baseline="30000" dirty="0">
                <a:effectLst/>
                <a:latin typeface="Times New Roman"/>
                <a:ea typeface="Times New Roman" panose="02020603050405020304" pitchFamily="18" charset="0"/>
                <a:cs typeface="Times New Roman"/>
              </a:rPr>
              <a:t>+</a:t>
            </a:r>
            <a:r>
              <a:rPr lang="en-US" sz="2000" dirty="0">
                <a:effectLst/>
                <a:latin typeface="Times New Roman"/>
                <a:ea typeface="Times New Roman" panose="02020603050405020304" pitchFamily="18" charset="0"/>
                <a:cs typeface="Times New Roman"/>
              </a:rPr>
              <a:t>) reacts with bicarbonate and CO2 and H2O are produced. On continuous use, it causes metabolic acidity by increasing acidity of urine.]</a:t>
            </a:r>
            <a:r>
              <a:rPr lang="en-US" dirty="0">
                <a:latin typeface="Times New Roman"/>
                <a:ea typeface="Times New Roman" panose="02020603050405020304" pitchFamily="18" charset="0"/>
                <a:cs typeface="Times New Roman"/>
              </a:rPr>
              <a:t> </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556408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3</TotalTime>
  <Words>671</Words>
  <Application>Microsoft Office PowerPoint</Application>
  <PresentationFormat>Widescreen</PresentationFormat>
  <Paragraphs>28</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Bookman Old Style</vt:lpstr>
      <vt:lpstr>Calibri</vt:lpstr>
      <vt:lpstr>Rockwell</vt:lpstr>
      <vt:lpstr>Times New Roman</vt:lpstr>
      <vt:lpstr>Damask</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1</cp:revision>
  <dcterms:created xsi:type="dcterms:W3CDTF">2022-06-30T09:18:44Z</dcterms:created>
  <dcterms:modified xsi:type="dcterms:W3CDTF">2022-06-30T09:22:42Z</dcterms:modified>
</cp:coreProperties>
</file>