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63" r:id="rId3"/>
    <p:sldId id="264" r:id="rId4"/>
    <p:sldId id="258" r:id="rId5"/>
    <p:sldId id="259"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6447A5A-57F0-4CD7-B662-5850CFCCE7DA}"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4150134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447A5A-57F0-4CD7-B662-5850CFCCE7DA}"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539952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447A5A-57F0-4CD7-B662-5850CFCCE7DA}"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2712169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6447A5A-57F0-4CD7-B662-5850CFCCE7DA}"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1671533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6447A5A-57F0-4CD7-B662-5850CFCCE7DA}" type="datetimeFigureOut">
              <a:rPr lang="en-IN" smtClean="0"/>
              <a:t>01-07-2022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3838900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6447A5A-57F0-4CD7-B662-5850CFCCE7DA}"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4203161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447A5A-57F0-4CD7-B662-5850CFCCE7DA}" type="datetimeFigureOut">
              <a:rPr lang="en-IN" smtClean="0"/>
              <a:t>01-07-2022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2878660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447A5A-57F0-4CD7-B662-5850CFCCE7DA}"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803022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447A5A-57F0-4CD7-B662-5850CFCCE7DA}"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3980043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447A5A-57F0-4CD7-B662-5850CFCCE7DA}"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2249696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447A5A-57F0-4CD7-B662-5850CFCCE7DA}"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2511777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447A5A-57F0-4CD7-B662-5850CFCCE7DA}"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036FE3-74CF-48A1-ADC1-AED9587D3C40}" type="slidenum">
              <a:rPr lang="en-IN" smtClean="0"/>
              <a:t>‹#›</a:t>
            </a:fld>
            <a:endParaRPr lang="en-IN"/>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06181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447A5A-57F0-4CD7-B662-5850CFCCE7DA}"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2453536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6447A5A-57F0-4CD7-B662-5850CFCCE7DA}"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3331627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6447A5A-57F0-4CD7-B662-5850CFCCE7DA}"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9813569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447A5A-57F0-4CD7-B662-5850CFCCE7DA}"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35842359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447A5A-57F0-4CD7-B662-5850CFCCE7DA}"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036FE3-74CF-48A1-ADC1-AED9587D3C40}" type="slidenum">
              <a:rPr lang="en-IN" smtClean="0"/>
              <a:t>‹#›</a:t>
            </a:fld>
            <a:endParaRPr lang="en-IN"/>
          </a:p>
        </p:txBody>
      </p:sp>
    </p:spTree>
    <p:extLst>
      <p:ext uri="{BB962C8B-B14F-4D97-AF65-F5344CB8AC3E}">
        <p14:creationId xmlns:p14="http://schemas.microsoft.com/office/powerpoint/2010/main" val="457767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6447A5A-57F0-4CD7-B662-5850CFCCE7DA}" type="datetimeFigureOut">
              <a:rPr lang="en-IN" smtClean="0"/>
              <a:t>01-07-2022</a:t>
            </a:fld>
            <a:endParaRPr lang="en-IN"/>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92036FE3-74CF-48A1-ADC1-AED9587D3C40}" type="slidenum">
              <a:rPr lang="en-IN" smtClean="0"/>
              <a:t>‹#›</a:t>
            </a:fld>
            <a:endParaRPr lang="en-IN"/>
          </a:p>
        </p:txBody>
      </p:sp>
    </p:spTree>
    <p:extLst>
      <p:ext uri="{BB962C8B-B14F-4D97-AF65-F5344CB8AC3E}">
        <p14:creationId xmlns:p14="http://schemas.microsoft.com/office/powerpoint/2010/main" val="138553511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70110C-10C7-2F2A-64F6-5CAF5CCE3953}"/>
              </a:ext>
            </a:extLst>
          </p:cNvPr>
          <p:cNvSpPr>
            <a:spLocks noGrp="1"/>
          </p:cNvSpPr>
          <p:nvPr>
            <p:ph idx="1"/>
          </p:nvPr>
        </p:nvSpPr>
        <p:spPr>
          <a:xfrm>
            <a:off x="913795" y="261257"/>
            <a:ext cx="10353762" cy="5529943"/>
          </a:xfrm>
        </p:spPr>
        <p:txBody>
          <a:bodyPr>
            <a:normAutofit fontScale="92500" lnSpcReduction="20000"/>
          </a:bodyPr>
          <a:lstStyle/>
          <a:p>
            <a:r>
              <a:rPr lang="en-US" dirty="0"/>
              <a:t>IODINE:</a:t>
            </a:r>
          </a:p>
          <a:p>
            <a:r>
              <a:rPr lang="en-US" dirty="0"/>
              <a:t>Formula: I2</a:t>
            </a:r>
          </a:p>
          <a:p>
            <a:r>
              <a:rPr lang="en-US" dirty="0"/>
              <a:t>Sea water have traces of combined iodine, which gets absorbed by some specific plants and sea weeds like laminaria </a:t>
            </a:r>
            <a:r>
              <a:rPr lang="en-US" dirty="0" err="1"/>
              <a:t>digitata,focus</a:t>
            </a:r>
            <a:r>
              <a:rPr lang="en-US" dirty="0"/>
              <a:t> </a:t>
            </a:r>
            <a:r>
              <a:rPr lang="en-US" dirty="0" err="1"/>
              <a:t>vesiculosus</a:t>
            </a:r>
            <a:r>
              <a:rPr lang="en-US" dirty="0"/>
              <a:t>. Iodine occurs in the form of sodium iodate in crude </a:t>
            </a:r>
            <a:r>
              <a:rPr lang="en-US" dirty="0" err="1"/>
              <a:t>chile</a:t>
            </a:r>
            <a:r>
              <a:rPr lang="en-US" dirty="0"/>
              <a:t> saltpeter.</a:t>
            </a:r>
          </a:p>
          <a:p>
            <a:r>
              <a:rPr lang="en-US" dirty="0"/>
              <a:t>Preparation:</a:t>
            </a:r>
          </a:p>
          <a:p>
            <a:r>
              <a:rPr lang="en-US" dirty="0"/>
              <a:t>Iodine is manufactured by extracting kelp(seaweed’s ash) with water. The solution is concentrated when the sulphate and chloride of sodium and potassium get crystallized out, leaving freely soluble sodium and potassium iodides in the mother liquor. </a:t>
            </a:r>
            <a:r>
              <a:rPr lang="en-US" dirty="0" err="1"/>
              <a:t>Sulphuric</a:t>
            </a:r>
            <a:r>
              <a:rPr lang="en-US" dirty="0"/>
              <a:t> acid is added to the mother liquor and </a:t>
            </a:r>
            <a:r>
              <a:rPr lang="en-US" dirty="0" err="1"/>
              <a:t>sulphur</a:t>
            </a:r>
            <a:r>
              <a:rPr lang="en-US" dirty="0"/>
              <a:t> which gets liberate from small amounts of thiosulphate and </a:t>
            </a:r>
            <a:r>
              <a:rPr lang="en-US" dirty="0" err="1"/>
              <a:t>sulphide</a:t>
            </a:r>
            <a:r>
              <a:rPr lang="en-US" dirty="0"/>
              <a:t> is allowed to settle down .The mother liquor id decanted and to this MnO2 is then added and the iodine distills over.</a:t>
            </a:r>
          </a:p>
          <a:p>
            <a:r>
              <a:rPr lang="en-US" dirty="0"/>
              <a:t>                                2NaI+ 3H2SO4+ MnO2   → MnSO4+2NaHSO4+ I2+2H2O</a:t>
            </a:r>
          </a:p>
          <a:p>
            <a:r>
              <a:rPr lang="en-US" dirty="0"/>
              <a:t>Alternatively the solution having freely soluble iodides as above is treated with required proportion of chlorine and the precipitated iodine is collected and purified by sublimation.</a:t>
            </a:r>
          </a:p>
          <a:p>
            <a:endParaRPr lang="en-IN" dirty="0"/>
          </a:p>
        </p:txBody>
      </p:sp>
    </p:spTree>
    <p:extLst>
      <p:ext uri="{BB962C8B-B14F-4D97-AF65-F5344CB8AC3E}">
        <p14:creationId xmlns:p14="http://schemas.microsoft.com/office/powerpoint/2010/main" val="3868483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D7B1F2-40CA-D223-61B5-3BE5CE0CF55D}"/>
              </a:ext>
            </a:extLst>
          </p:cNvPr>
          <p:cNvSpPr>
            <a:spLocks noGrp="1"/>
          </p:cNvSpPr>
          <p:nvPr>
            <p:ph idx="1"/>
          </p:nvPr>
        </p:nvSpPr>
        <p:spPr>
          <a:xfrm>
            <a:off x="913795" y="757646"/>
            <a:ext cx="10353762" cy="5033554"/>
          </a:xfrm>
        </p:spPr>
        <p:txBody>
          <a:bodyPr>
            <a:normAutofit fontScale="85000" lnSpcReduction="10000"/>
          </a:bodyPr>
          <a:lstStyle/>
          <a:p>
            <a:r>
              <a:rPr lang="en-IN" dirty="0"/>
              <a:t>Impurities like ICI, </a:t>
            </a:r>
            <a:r>
              <a:rPr lang="en-IN" dirty="0" err="1"/>
              <a:t>IBr</a:t>
            </a:r>
            <a:r>
              <a:rPr lang="en-IN" dirty="0"/>
              <a:t> and ICN present in iodine are removed by heating crude iodine with potassium iodide.</a:t>
            </a:r>
          </a:p>
          <a:p>
            <a:r>
              <a:rPr lang="en-IN" dirty="0"/>
              <a:t>ICI+KI   →KCl+I2</a:t>
            </a:r>
          </a:p>
          <a:p>
            <a:r>
              <a:rPr lang="en-IN" dirty="0" err="1"/>
              <a:t>IBr</a:t>
            </a:r>
            <a:r>
              <a:rPr lang="en-IN" dirty="0"/>
              <a:t>+ KI   →KBr+I2</a:t>
            </a:r>
          </a:p>
          <a:p>
            <a:r>
              <a:rPr lang="en-IN" dirty="0"/>
              <a:t>ICN+KI	 →KCN+I2</a:t>
            </a:r>
          </a:p>
          <a:p>
            <a:r>
              <a:rPr lang="en-IN" dirty="0"/>
              <a:t>Properties:</a:t>
            </a:r>
          </a:p>
          <a:p>
            <a:r>
              <a:rPr lang="en-IN" dirty="0"/>
              <a:t>Iodine is a heavy ,bluish black rhombic prism or plates having a metallic </a:t>
            </a:r>
            <a:r>
              <a:rPr lang="en-IN" dirty="0" err="1"/>
              <a:t>luster</a:t>
            </a:r>
            <a:r>
              <a:rPr lang="en-IN" dirty="0"/>
              <a:t>. It is having a peculiar odour and </a:t>
            </a:r>
            <a:r>
              <a:rPr lang="en-IN" dirty="0" err="1"/>
              <a:t>volatalises</a:t>
            </a:r>
            <a:r>
              <a:rPr lang="en-IN" dirty="0"/>
              <a:t> at ordinary temperatures. At higher temperatures it melts. It is insoluble in water but soluble in alcohol.</a:t>
            </a:r>
          </a:p>
          <a:p>
            <a:r>
              <a:rPr lang="en-IN" dirty="0"/>
              <a:t>Uses:</a:t>
            </a:r>
          </a:p>
          <a:p>
            <a:r>
              <a:rPr lang="en-IN" dirty="0"/>
              <a:t>Used as counter irritant and disinfectant. It is used as local germicide. Elemental iodine can exert its action when used externally. For proper thyroid functioning iodine is supplied to the body either in the elemental form or as potassium iodide or sodium iodide. Elemental iodine is highly toxic. starch and sodium thiosulphate are used as antidotes</a:t>
            </a:r>
          </a:p>
          <a:p>
            <a:endParaRPr lang="en-IN" dirty="0"/>
          </a:p>
        </p:txBody>
      </p:sp>
    </p:spTree>
    <p:extLst>
      <p:ext uri="{BB962C8B-B14F-4D97-AF65-F5344CB8AC3E}">
        <p14:creationId xmlns:p14="http://schemas.microsoft.com/office/powerpoint/2010/main" val="1043168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14194C-219B-2BD1-AC99-AFE85EA5419F}"/>
              </a:ext>
            </a:extLst>
          </p:cNvPr>
          <p:cNvSpPr>
            <a:spLocks noGrp="1"/>
          </p:cNvSpPr>
          <p:nvPr>
            <p:ph idx="1"/>
          </p:nvPr>
        </p:nvSpPr>
        <p:spPr>
          <a:xfrm>
            <a:off x="913795" y="679269"/>
            <a:ext cx="10353762" cy="5111931"/>
          </a:xfrm>
        </p:spPr>
        <p:txBody>
          <a:bodyPr>
            <a:normAutofit fontScale="62500" lnSpcReduction="20000"/>
          </a:bodyPr>
          <a:lstStyle/>
          <a:p>
            <a:r>
              <a:rPr lang="en-US" dirty="0"/>
              <a:t>Iodine preparations:</a:t>
            </a:r>
          </a:p>
          <a:p>
            <a:r>
              <a:rPr lang="en-US" dirty="0"/>
              <a:t>Aqueous iodine solution:</a:t>
            </a:r>
          </a:p>
          <a:p>
            <a:r>
              <a:rPr lang="en-US" dirty="0"/>
              <a:t>Synonym: </a:t>
            </a:r>
            <a:r>
              <a:rPr lang="en-US" dirty="0" err="1"/>
              <a:t>Lugol’s</a:t>
            </a:r>
            <a:r>
              <a:rPr lang="en-US" dirty="0"/>
              <a:t> solution</a:t>
            </a:r>
          </a:p>
          <a:p>
            <a:r>
              <a:rPr lang="en-US" dirty="0"/>
              <a:t>It is having 5.0%w/v of iodine and 10%w/v of potassium iodide in purified water.</a:t>
            </a:r>
          </a:p>
          <a:p>
            <a:r>
              <a:rPr lang="en-US" dirty="0"/>
              <a:t>Composition:</a:t>
            </a:r>
          </a:p>
          <a:p>
            <a:r>
              <a:rPr lang="en-US" dirty="0"/>
              <a:t>Iodine -50g</a:t>
            </a:r>
          </a:p>
          <a:p>
            <a:r>
              <a:rPr lang="en-US" dirty="0"/>
              <a:t>Potassium iodide-100g</a:t>
            </a:r>
          </a:p>
          <a:p>
            <a:r>
              <a:rPr lang="en-US" dirty="0"/>
              <a:t>Purified water-</a:t>
            </a:r>
            <a:r>
              <a:rPr lang="en-US" dirty="0" err="1"/>
              <a:t>upto</a:t>
            </a:r>
            <a:r>
              <a:rPr lang="en-US" dirty="0"/>
              <a:t> 1000ml</a:t>
            </a:r>
          </a:p>
          <a:p>
            <a:r>
              <a:rPr lang="en-US" dirty="0"/>
              <a:t>Preparation:</a:t>
            </a:r>
          </a:p>
          <a:p>
            <a:r>
              <a:rPr lang="en-US" dirty="0"/>
              <a:t>Potassium iodide and iodine are first of all dissolved in 100ml of water with trituration or </a:t>
            </a:r>
            <a:r>
              <a:rPr lang="en-US" dirty="0" err="1"/>
              <a:t>shaking.Then</a:t>
            </a:r>
            <a:r>
              <a:rPr lang="en-US" dirty="0"/>
              <a:t> the volume is made </a:t>
            </a:r>
            <a:r>
              <a:rPr lang="en-US" dirty="0" err="1"/>
              <a:t>upto</a:t>
            </a:r>
            <a:r>
              <a:rPr lang="en-US" dirty="0"/>
              <a:t> 1000ml by adding sufficient volume of purified water.</a:t>
            </a:r>
          </a:p>
          <a:p>
            <a:r>
              <a:rPr lang="en-US" dirty="0"/>
              <a:t>Properties:</a:t>
            </a:r>
          </a:p>
          <a:p>
            <a:r>
              <a:rPr lang="en-US" dirty="0"/>
              <a:t>It is a transparent ,brown liquid having smell of iodine.</a:t>
            </a:r>
          </a:p>
          <a:p>
            <a:r>
              <a:rPr lang="en-US" dirty="0"/>
              <a:t>Uses:</a:t>
            </a:r>
          </a:p>
          <a:p>
            <a:r>
              <a:rPr lang="en-US" dirty="0"/>
              <a:t>It is a good source of </a:t>
            </a:r>
            <a:r>
              <a:rPr lang="en-US" dirty="0" err="1"/>
              <a:t>iodine,and</a:t>
            </a:r>
            <a:r>
              <a:rPr lang="en-US" dirty="0"/>
              <a:t> is taken </a:t>
            </a:r>
            <a:r>
              <a:rPr lang="en-US" dirty="0" err="1"/>
              <a:t>internally.It</a:t>
            </a:r>
            <a:r>
              <a:rPr lang="en-US" dirty="0"/>
              <a:t> possesses germicide and fungicide properties and do not bring irritation on cuts or wounds like tincture of iodine.</a:t>
            </a:r>
          </a:p>
          <a:p>
            <a:endParaRPr lang="en-IN" dirty="0"/>
          </a:p>
        </p:txBody>
      </p:sp>
    </p:spTree>
    <p:extLst>
      <p:ext uri="{BB962C8B-B14F-4D97-AF65-F5344CB8AC3E}">
        <p14:creationId xmlns:p14="http://schemas.microsoft.com/office/powerpoint/2010/main" val="3624378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F7ACA2-2708-D31C-6926-7928193E7C18}"/>
              </a:ext>
            </a:extLst>
          </p:cNvPr>
          <p:cNvSpPr>
            <a:spLocks noGrp="1"/>
          </p:cNvSpPr>
          <p:nvPr>
            <p:ph idx="1"/>
          </p:nvPr>
        </p:nvSpPr>
        <p:spPr>
          <a:xfrm>
            <a:off x="919119" y="533400"/>
            <a:ext cx="10353762" cy="5791200"/>
          </a:xfrm>
        </p:spPr>
        <p:txBody>
          <a:bodyPr>
            <a:normAutofit fontScale="62500" lnSpcReduction="20000"/>
          </a:bodyPr>
          <a:lstStyle/>
          <a:p>
            <a:r>
              <a:rPr lang="en-US" dirty="0"/>
              <a:t>WEAK IODINE SOLUTION</a:t>
            </a:r>
          </a:p>
          <a:p>
            <a:r>
              <a:rPr lang="en-US" dirty="0"/>
              <a:t>Synonym: Iodine tincture or tincture of iodine</a:t>
            </a:r>
          </a:p>
          <a:p>
            <a:r>
              <a:rPr lang="en-US" dirty="0"/>
              <a:t>Iodine is having 2%w/v of iodine and 2.5%w/v of potassium iodide</a:t>
            </a:r>
          </a:p>
          <a:p>
            <a:r>
              <a:rPr lang="en-US" dirty="0"/>
              <a:t>Composition:</a:t>
            </a:r>
          </a:p>
          <a:p>
            <a:r>
              <a:rPr lang="en-US" dirty="0"/>
              <a:t>Iodine	-20g</a:t>
            </a:r>
          </a:p>
          <a:p>
            <a:r>
              <a:rPr lang="en-US" dirty="0"/>
              <a:t>Potassium iodide-25g</a:t>
            </a:r>
          </a:p>
          <a:p>
            <a:r>
              <a:rPr lang="en-US" dirty="0"/>
              <a:t>Alcohol(50%)-1000ml</a:t>
            </a:r>
          </a:p>
          <a:p>
            <a:r>
              <a:rPr lang="en-US" dirty="0"/>
              <a:t>Preparation: Potassium iodide and iodine are first of all dissolved in sufficient alcohol. then the volume is made </a:t>
            </a:r>
            <a:r>
              <a:rPr lang="en-US" dirty="0" err="1"/>
              <a:t>upto</a:t>
            </a:r>
            <a:r>
              <a:rPr lang="en-US" dirty="0"/>
              <a:t> 1000ml by adding more 50% alcohol.</a:t>
            </a:r>
          </a:p>
          <a:p>
            <a:r>
              <a:rPr lang="en-US" dirty="0"/>
              <a:t>Properties: same as aqueous iodine solution</a:t>
            </a:r>
          </a:p>
          <a:p>
            <a:r>
              <a:rPr lang="en-US" dirty="0"/>
              <a:t>Assay:</a:t>
            </a:r>
          </a:p>
          <a:p>
            <a:r>
              <a:rPr lang="en-US" dirty="0"/>
              <a:t>For iodine- 10ml of the solution is first of all diluted with 20ml of water. Then it is titrated with 0.1N sodium thiosulphate using starch as an indicator. Each ml of 0.1N Na2S2O3≡0.01269g of iodine</a:t>
            </a:r>
          </a:p>
          <a:p>
            <a:r>
              <a:rPr lang="en-US" dirty="0"/>
              <a:t>For potassium iodide: To 10ml of weak iodine solution,40ml of water ,16ml of HCl and 10ml of solution of potassium cyanide are added. Then it is titrated with 0.05M potassium iodate, until the dark brown solution is turned into pale yellow. </a:t>
            </a:r>
            <a:r>
              <a:rPr lang="en-US" dirty="0" err="1"/>
              <a:t>Asolution</a:t>
            </a:r>
            <a:r>
              <a:rPr lang="en-US" dirty="0"/>
              <a:t> of starch is then added and the titration is continued until the liquid becomes </a:t>
            </a:r>
            <a:r>
              <a:rPr lang="en-US" dirty="0" err="1"/>
              <a:t>colourless</a:t>
            </a:r>
            <a:r>
              <a:rPr lang="en-US" dirty="0"/>
              <a:t>.</a:t>
            </a:r>
          </a:p>
          <a:p>
            <a:r>
              <a:rPr lang="en-US" dirty="0"/>
              <a:t>For the number of ml’s of 0.05M KIO3 is </a:t>
            </a:r>
            <a:r>
              <a:rPr lang="en-US" dirty="0" err="1"/>
              <a:t>substracted</a:t>
            </a:r>
            <a:r>
              <a:rPr lang="en-US" dirty="0"/>
              <a:t> half the number of ml’s of 0.1 N Na2S2O3 which is needed for the assay of </a:t>
            </a:r>
            <a:r>
              <a:rPr lang="en-US" dirty="0" err="1"/>
              <a:t>iodine.Each</a:t>
            </a:r>
            <a:r>
              <a:rPr lang="en-US" dirty="0"/>
              <a:t> ml of remainder of 0.05M KIO3= 0.0166g of KI</a:t>
            </a:r>
          </a:p>
          <a:p>
            <a:r>
              <a:rPr lang="en-US" dirty="0"/>
              <a:t>Uses: Applied on cuts and wounds as antiseptic</a:t>
            </a:r>
          </a:p>
          <a:p>
            <a:endParaRPr lang="en-IN" dirty="0"/>
          </a:p>
        </p:txBody>
      </p:sp>
    </p:spTree>
    <p:extLst>
      <p:ext uri="{BB962C8B-B14F-4D97-AF65-F5344CB8AC3E}">
        <p14:creationId xmlns:p14="http://schemas.microsoft.com/office/powerpoint/2010/main" val="4061667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A37969-43D4-65D5-AC1E-BA4787F3E7C2}"/>
              </a:ext>
            </a:extLst>
          </p:cNvPr>
          <p:cNvSpPr>
            <a:spLocks noGrp="1"/>
          </p:cNvSpPr>
          <p:nvPr>
            <p:ph idx="1"/>
          </p:nvPr>
        </p:nvSpPr>
        <p:spPr>
          <a:xfrm>
            <a:off x="913795" y="705394"/>
            <a:ext cx="10353762" cy="5085806"/>
          </a:xfrm>
        </p:spPr>
        <p:txBody>
          <a:bodyPr>
            <a:normAutofit fontScale="85000" lnSpcReduction="10000"/>
          </a:bodyPr>
          <a:lstStyle/>
          <a:p>
            <a:r>
              <a:rPr lang="en-US" dirty="0"/>
              <a:t>Strong iodine solution:</a:t>
            </a:r>
          </a:p>
          <a:p>
            <a:r>
              <a:rPr lang="en-US" dirty="0"/>
              <a:t>It is having 10% w/v of iodine(I2) and 6%w/v of potassium iodide.</a:t>
            </a:r>
          </a:p>
          <a:p>
            <a:r>
              <a:rPr lang="en-US" dirty="0" err="1"/>
              <a:t>Compositon</a:t>
            </a:r>
            <a:r>
              <a:rPr lang="en-US" dirty="0"/>
              <a:t>:</a:t>
            </a:r>
          </a:p>
          <a:p>
            <a:r>
              <a:rPr lang="en-US" dirty="0"/>
              <a:t> Iodine	-100g</a:t>
            </a:r>
          </a:p>
          <a:p>
            <a:r>
              <a:rPr lang="en-US" dirty="0"/>
              <a:t>Potassium iodide-60g</a:t>
            </a:r>
          </a:p>
          <a:p>
            <a:r>
              <a:rPr lang="en-US" dirty="0"/>
              <a:t>Purified water-100ml</a:t>
            </a:r>
          </a:p>
          <a:p>
            <a:r>
              <a:rPr lang="en-US" dirty="0"/>
              <a:t>Alcohol	-1000ml</a:t>
            </a:r>
          </a:p>
          <a:p>
            <a:r>
              <a:rPr lang="en-US" dirty="0"/>
              <a:t>Preparation: Potassium iodide and iodine are first of all dissolved in purified </a:t>
            </a:r>
            <a:r>
              <a:rPr lang="en-US" dirty="0" err="1"/>
              <a:t>water.Then</a:t>
            </a:r>
            <a:r>
              <a:rPr lang="en-US" dirty="0"/>
              <a:t> the sufficient alcohol is added to produce 1000ml.</a:t>
            </a:r>
          </a:p>
          <a:p>
            <a:r>
              <a:rPr lang="en-US" dirty="0"/>
              <a:t>Properties: same as aqueous iodine solution</a:t>
            </a:r>
          </a:p>
          <a:p>
            <a:r>
              <a:rPr lang="en-US" dirty="0"/>
              <a:t>Assay:25ml of sample is first of all diluted with 90% alcohol to 100ml.Then it is assayed by method same as weak iodine solution</a:t>
            </a:r>
          </a:p>
          <a:p>
            <a:r>
              <a:rPr lang="en-US" dirty="0"/>
              <a:t>Uses: antiseptic.</a:t>
            </a:r>
          </a:p>
          <a:p>
            <a:endParaRPr lang="en-IN" dirty="0"/>
          </a:p>
        </p:txBody>
      </p:sp>
    </p:spTree>
    <p:extLst>
      <p:ext uri="{BB962C8B-B14F-4D97-AF65-F5344CB8AC3E}">
        <p14:creationId xmlns:p14="http://schemas.microsoft.com/office/powerpoint/2010/main" val="2023669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2DCF35-6681-7780-ED13-822A7D4D4227}"/>
              </a:ext>
            </a:extLst>
          </p:cNvPr>
          <p:cNvSpPr>
            <a:spLocks noGrp="1"/>
          </p:cNvSpPr>
          <p:nvPr>
            <p:ph idx="1"/>
          </p:nvPr>
        </p:nvSpPr>
        <p:spPr>
          <a:xfrm>
            <a:off x="913795" y="522514"/>
            <a:ext cx="10353762" cy="5268686"/>
          </a:xfrm>
        </p:spPr>
        <p:txBody>
          <a:bodyPr>
            <a:normAutofit fontScale="77500" lnSpcReduction="20000"/>
          </a:bodyPr>
          <a:lstStyle/>
          <a:p>
            <a:r>
              <a:rPr lang="en-US" dirty="0"/>
              <a:t>Povidone –iodine solution</a:t>
            </a:r>
          </a:p>
          <a:p>
            <a:r>
              <a:rPr lang="en-US" dirty="0"/>
              <a:t>It is an aqueous solution of povidone-iodine. It is a complex produced by the interaction between iodine and povidone (polyvinylpyrrolidone).The complex is having about 10%w/v of available iodine.</a:t>
            </a:r>
          </a:p>
          <a:p>
            <a:r>
              <a:rPr lang="en-US" dirty="0"/>
              <a:t>Properties:</a:t>
            </a:r>
          </a:p>
          <a:p>
            <a:r>
              <a:rPr lang="en-US" dirty="0"/>
              <a:t>It occurs as yellowish brown, amorphous powder with characteristic </a:t>
            </a:r>
            <a:r>
              <a:rPr lang="en-US" dirty="0" err="1"/>
              <a:t>odour</a:t>
            </a:r>
            <a:r>
              <a:rPr lang="en-US" dirty="0"/>
              <a:t>. Soluble in water and alcohol. The solution is transparent in nature and reddish brown </a:t>
            </a:r>
            <a:r>
              <a:rPr lang="en-US" dirty="0" err="1"/>
              <a:t>colour</a:t>
            </a:r>
            <a:r>
              <a:rPr lang="en-US" dirty="0"/>
              <a:t> and faint smell of iodine. Aqueous solution has acidic Ph</a:t>
            </a:r>
          </a:p>
          <a:p>
            <a:r>
              <a:rPr lang="en-US" dirty="0"/>
              <a:t>Action and uses:</a:t>
            </a:r>
          </a:p>
          <a:p>
            <a:r>
              <a:rPr lang="en-US" dirty="0"/>
              <a:t>In 10% povidone –iodine, the free iodine content is only 0.001%.If this is diluted to 0.1% the free iodine content gets increased and becomes more powerful bactericidal. Thus povidone-iodine has to be diluted before use.</a:t>
            </a:r>
          </a:p>
          <a:p>
            <a:r>
              <a:rPr lang="en-US" dirty="0"/>
              <a:t>Disinfection of skin ,mouth or wounds, management of cuts and burns. Advantages include water solubility, non-irritation, less toxicity and non staining nature. It can be easily removed from skin and clothes by washing.</a:t>
            </a:r>
          </a:p>
          <a:p>
            <a:r>
              <a:rPr lang="en-US" dirty="0"/>
              <a:t>Assay: It is </a:t>
            </a:r>
            <a:r>
              <a:rPr lang="en-US" dirty="0" err="1"/>
              <a:t>analysed</a:t>
            </a:r>
            <a:r>
              <a:rPr lang="en-US" dirty="0"/>
              <a:t> for available iodine content. For the povidone-iodine complex, a known weight of sample is made to dissolve in water and is it is titrated against standard sodium thiosulphate using starch as an indicator. A blank is also carried out.</a:t>
            </a:r>
          </a:p>
          <a:p>
            <a:endParaRPr lang="en-IN" dirty="0"/>
          </a:p>
        </p:txBody>
      </p:sp>
    </p:spTree>
    <p:extLst>
      <p:ext uri="{BB962C8B-B14F-4D97-AF65-F5344CB8AC3E}">
        <p14:creationId xmlns:p14="http://schemas.microsoft.com/office/powerpoint/2010/main" val="17617354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Damask</Template>
  <TotalTime>3</TotalTime>
  <Words>1004</Words>
  <Application>Microsoft Office PowerPoint</Application>
  <PresentationFormat>Widescreen</PresentationFormat>
  <Paragraphs>62</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Bookman Old Style</vt:lpstr>
      <vt:lpstr>Rockwell</vt:lpstr>
      <vt:lpstr>Damask</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AlekyA Reddy</dc:creator>
  <cp:lastModifiedBy>AlekyA Reddy</cp:lastModifiedBy>
  <cp:revision>1</cp:revision>
  <dcterms:created xsi:type="dcterms:W3CDTF">2022-07-01T04:32:21Z</dcterms:created>
  <dcterms:modified xsi:type="dcterms:W3CDTF">2022-07-01T04:35:25Z</dcterms:modified>
</cp:coreProperties>
</file>