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2333D9-461B-44AD-9263-35ABB76EDEC2}"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2345685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333D9-461B-44AD-9263-35ABB76EDEC2}"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915118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2333D9-461B-44AD-9263-35ABB76EDEC2}"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19612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161973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2333D9-461B-44AD-9263-35ABB76EDEC2}" type="datetimeFigureOut">
              <a:rPr lang="en-IN" smtClean="0"/>
              <a:t>30-06-2022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2007802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2333D9-461B-44AD-9263-35ABB76EDEC2}"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3202571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2333D9-461B-44AD-9263-35ABB76EDEC2}" type="datetimeFigureOut">
              <a:rPr lang="en-IN" smtClean="0"/>
              <a:t>30-06-2022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71523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410920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3940355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2657696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1958496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81658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333D9-461B-44AD-9263-35ABB76EDEC2}"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2166416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A2333D9-461B-44AD-9263-35ABB76EDEC2}"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498609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A2333D9-461B-44AD-9263-35ABB76EDEC2}"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4210348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333D9-461B-44AD-9263-35ABB76EDEC2}"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134927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333D9-461B-44AD-9263-35ABB76EDEC2}"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2B559E-2AD4-4583-AECB-C6EF8432B972}" type="slidenum">
              <a:rPr lang="en-IN" smtClean="0"/>
              <a:t>‹#›</a:t>
            </a:fld>
            <a:endParaRPr lang="en-IN"/>
          </a:p>
        </p:txBody>
      </p:sp>
    </p:spTree>
    <p:extLst>
      <p:ext uri="{BB962C8B-B14F-4D97-AF65-F5344CB8AC3E}">
        <p14:creationId xmlns:p14="http://schemas.microsoft.com/office/powerpoint/2010/main" val="3755211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A2333D9-461B-44AD-9263-35ABB76EDEC2}" type="datetimeFigureOut">
              <a:rPr lang="en-IN" smtClean="0"/>
              <a:t>30-06-2022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E2B559E-2AD4-4583-AECB-C6EF8432B972}" type="slidenum">
              <a:rPr lang="en-IN" smtClean="0"/>
              <a:t>‹#›</a:t>
            </a:fld>
            <a:endParaRPr lang="en-IN"/>
          </a:p>
        </p:txBody>
      </p:sp>
    </p:spTree>
    <p:extLst>
      <p:ext uri="{BB962C8B-B14F-4D97-AF65-F5344CB8AC3E}">
        <p14:creationId xmlns:p14="http://schemas.microsoft.com/office/powerpoint/2010/main" val="334741352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E1888-8947-8963-430B-BACA955318FF}"/>
              </a:ext>
            </a:extLst>
          </p:cNvPr>
          <p:cNvSpPr>
            <a:spLocks noGrp="1"/>
          </p:cNvSpPr>
          <p:nvPr>
            <p:ph type="ctrTitle"/>
          </p:nvPr>
        </p:nvSpPr>
        <p:spPr/>
        <p:txBody>
          <a:bodyPr/>
          <a:lstStyle/>
          <a:p>
            <a:r>
              <a:rPr lang="en-IN" dirty="0"/>
              <a:t>ACIDIFYING AGENTS OR ACIDIFIERS</a:t>
            </a:r>
          </a:p>
        </p:txBody>
      </p:sp>
    </p:spTree>
    <p:extLst>
      <p:ext uri="{BB962C8B-B14F-4D97-AF65-F5344CB8AC3E}">
        <p14:creationId xmlns:p14="http://schemas.microsoft.com/office/powerpoint/2010/main" val="2385481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D84DD1-A2B4-81D8-6E37-B0C3B95B28B9}"/>
              </a:ext>
            </a:extLst>
          </p:cNvPr>
          <p:cNvSpPr>
            <a:spLocks noGrp="1"/>
          </p:cNvSpPr>
          <p:nvPr>
            <p:ph idx="1"/>
          </p:nvPr>
        </p:nvSpPr>
        <p:spPr>
          <a:xfrm>
            <a:off x="838199" y="444136"/>
            <a:ext cx="10970623" cy="6413863"/>
          </a:xfrm>
        </p:spPr>
        <p:txBody>
          <a:bodyPr>
            <a:normAutofit/>
          </a:bodyPr>
          <a:lstStyle/>
          <a:p>
            <a:r>
              <a:rPr lang="en-US" sz="1600" dirty="0">
                <a:latin typeface="Times New Roman"/>
                <a:cs typeface="Times New Roman"/>
              </a:rPr>
              <a:t>These are the drugs which are able to increase the acidity in gastrointestinal tract. Some of these drugs are used to increase metabolic acidosis whereas some of them are used to increase the gastric hydrochloric acid.</a:t>
            </a:r>
            <a:endParaRPr lang="en-GB" sz="1600" dirty="0">
              <a:latin typeface="Times New Roman"/>
              <a:ea typeface="+mn-lt"/>
              <a:cs typeface="+mn-lt"/>
            </a:endParaRPr>
          </a:p>
          <a:p>
            <a:pPr>
              <a:buClr>
                <a:srgbClr val="FFFFFF"/>
              </a:buClr>
            </a:pPr>
            <a:r>
              <a:rPr lang="en-US" sz="1600" dirty="0">
                <a:latin typeface="Times New Roman"/>
                <a:cs typeface="Times New Roman"/>
              </a:rPr>
              <a:t>Four types of acidifiers are there:-</a:t>
            </a:r>
            <a:endParaRPr lang="en-GB" sz="1600" dirty="0">
              <a:latin typeface="Times New Roman"/>
              <a:ea typeface="+mn-lt"/>
              <a:cs typeface="+mn-lt"/>
            </a:endParaRPr>
          </a:p>
          <a:p>
            <a:pPr lvl="1">
              <a:buClr>
                <a:srgbClr val="FFFFFF"/>
              </a:buClr>
            </a:pPr>
            <a:r>
              <a:rPr lang="en-US" dirty="0">
                <a:latin typeface="Times New Roman"/>
                <a:cs typeface="Times New Roman"/>
              </a:rPr>
              <a:t>Gastric Acidifiers </a:t>
            </a:r>
            <a:endParaRPr lang="en-GB" dirty="0">
              <a:latin typeface="Times New Roman"/>
              <a:ea typeface="+mn-lt"/>
              <a:cs typeface="+mn-lt"/>
            </a:endParaRPr>
          </a:p>
          <a:p>
            <a:pPr lvl="1">
              <a:buClr>
                <a:srgbClr val="FFFFFF"/>
              </a:buClr>
            </a:pPr>
            <a:r>
              <a:rPr lang="en-US" dirty="0">
                <a:latin typeface="Times New Roman"/>
                <a:cs typeface="Times New Roman"/>
              </a:rPr>
              <a:t>Urinary Acidifiers </a:t>
            </a:r>
            <a:endParaRPr lang="en-GB" dirty="0">
              <a:latin typeface="Times New Roman"/>
              <a:ea typeface="+mn-lt"/>
              <a:cs typeface="+mn-lt"/>
            </a:endParaRPr>
          </a:p>
          <a:p>
            <a:pPr lvl="1">
              <a:buClr>
                <a:srgbClr val="FFFFFF"/>
              </a:buClr>
            </a:pPr>
            <a:r>
              <a:rPr lang="en-US" dirty="0">
                <a:latin typeface="Times New Roman"/>
                <a:cs typeface="Times New Roman"/>
              </a:rPr>
              <a:t>Systemic Acidifiers </a:t>
            </a:r>
            <a:endParaRPr lang="en-GB" dirty="0">
              <a:latin typeface="Times New Roman"/>
              <a:ea typeface="+mn-lt"/>
              <a:cs typeface="+mn-lt"/>
            </a:endParaRPr>
          </a:p>
          <a:p>
            <a:pPr lvl="1">
              <a:buClr>
                <a:srgbClr val="FFFFFF"/>
              </a:buClr>
            </a:pPr>
            <a:r>
              <a:rPr lang="en-US" dirty="0">
                <a:latin typeface="Times New Roman"/>
                <a:cs typeface="Times New Roman"/>
              </a:rPr>
              <a:t>Acids </a:t>
            </a:r>
            <a:endParaRPr lang="en-GB" dirty="0">
              <a:latin typeface="Times New Roman"/>
              <a:ea typeface="+mn-lt"/>
              <a:cs typeface="+mn-lt"/>
            </a:endParaRPr>
          </a:p>
          <a:p>
            <a:pPr>
              <a:buClr>
                <a:srgbClr val="FFFFFF"/>
              </a:buClr>
            </a:pPr>
            <a:r>
              <a:rPr lang="en-US" sz="1600" b="1" u="sng" dirty="0">
                <a:latin typeface="Times New Roman"/>
                <a:cs typeface="Times New Roman"/>
              </a:rPr>
              <a:t>Gastric Acidifiers</a:t>
            </a:r>
            <a:r>
              <a:rPr lang="en-US" sz="1600" b="1" dirty="0">
                <a:latin typeface="Times New Roman"/>
                <a:cs typeface="Times New Roman"/>
              </a:rPr>
              <a:t>: </a:t>
            </a:r>
            <a:r>
              <a:rPr lang="en-US" sz="1600" dirty="0">
                <a:latin typeface="Times New Roman"/>
                <a:cs typeface="Times New Roman"/>
              </a:rPr>
              <a:t>These are the drugs which are used to restore temporarily the acidity</a:t>
            </a:r>
            <a:r>
              <a:rPr lang="en-US" sz="1600" b="1" dirty="0">
                <a:latin typeface="Times New Roman"/>
                <a:cs typeface="Times New Roman"/>
              </a:rPr>
              <a:t> </a:t>
            </a:r>
            <a:r>
              <a:rPr lang="en-US" sz="1600" dirty="0">
                <a:latin typeface="Times New Roman"/>
                <a:cs typeface="Times New Roman"/>
              </a:rPr>
              <a:t>of the stomach in patients suffering from achlorhydria or hypochlorhydria (inadequate/less secretion of acid in stomach). </a:t>
            </a:r>
            <a:endParaRPr lang="en-GB" sz="1600" dirty="0">
              <a:latin typeface="Times New Roman"/>
              <a:ea typeface="+mn-lt"/>
              <a:cs typeface="+mn-lt"/>
            </a:endParaRPr>
          </a:p>
          <a:p>
            <a:pPr>
              <a:buClr>
                <a:srgbClr val="FFFFFF"/>
              </a:buClr>
            </a:pPr>
            <a:r>
              <a:rPr lang="en-US" sz="1600" b="1" u="sng" dirty="0">
                <a:latin typeface="Times New Roman"/>
                <a:cs typeface="Times New Roman"/>
              </a:rPr>
              <a:t>Urinary Acidifiers</a:t>
            </a:r>
            <a:r>
              <a:rPr lang="en-US" sz="1600" b="1" dirty="0">
                <a:latin typeface="Times New Roman"/>
                <a:cs typeface="Times New Roman"/>
              </a:rPr>
              <a:t>: </a:t>
            </a:r>
            <a:r>
              <a:rPr lang="en-US" sz="1600" dirty="0">
                <a:latin typeface="Times New Roman"/>
                <a:cs typeface="Times New Roman"/>
              </a:rPr>
              <a:t>These are the drugs which are used to render (give) acidic urine to</a:t>
            </a:r>
            <a:r>
              <a:rPr lang="en-US" sz="1600" b="1" dirty="0">
                <a:latin typeface="Times New Roman"/>
                <a:cs typeface="Times New Roman"/>
              </a:rPr>
              <a:t> </a:t>
            </a:r>
            <a:r>
              <a:rPr lang="en-US" sz="1600" dirty="0">
                <a:latin typeface="Times New Roman"/>
                <a:cs typeface="Times New Roman"/>
              </a:rPr>
              <a:t>enable treatment of some types of urinary tract disorder. </a:t>
            </a:r>
            <a:endParaRPr lang="en-GB" sz="1600" dirty="0">
              <a:latin typeface="Times New Roman"/>
              <a:ea typeface="+mn-lt"/>
              <a:cs typeface="+mn-lt"/>
            </a:endParaRPr>
          </a:p>
          <a:p>
            <a:pPr>
              <a:buClr>
                <a:srgbClr val="FFFFFF"/>
              </a:buClr>
            </a:pPr>
            <a:r>
              <a:rPr lang="en-US" sz="1600" b="1" u="sng" dirty="0">
                <a:latin typeface="Times New Roman"/>
                <a:cs typeface="Times New Roman"/>
              </a:rPr>
              <a:t>Systemic Acidifiers</a:t>
            </a:r>
            <a:r>
              <a:rPr lang="en-US" sz="1600" b="1" dirty="0">
                <a:latin typeface="Times New Roman"/>
                <a:cs typeface="Times New Roman"/>
              </a:rPr>
              <a:t>: </a:t>
            </a:r>
            <a:r>
              <a:rPr lang="en-US" sz="1600" dirty="0">
                <a:latin typeface="Times New Roman"/>
                <a:cs typeface="Times New Roman"/>
              </a:rPr>
              <a:t>These are the drugs which are able to neutralize the alkaline body</a:t>
            </a:r>
            <a:r>
              <a:rPr lang="en-US" sz="1600" b="1" dirty="0">
                <a:latin typeface="Times New Roman"/>
                <a:cs typeface="Times New Roman"/>
              </a:rPr>
              <a:t> </a:t>
            </a:r>
            <a:r>
              <a:rPr lang="en-US" sz="1600" b="1" dirty="0">
                <a:latin typeface="Times New Roman"/>
                <a:cs typeface="Calibri"/>
              </a:rPr>
              <a:t> </a:t>
            </a:r>
            <a:r>
              <a:rPr lang="en-US" sz="1600" dirty="0">
                <a:latin typeface="Times New Roman"/>
                <a:cs typeface="Times New Roman"/>
              </a:rPr>
              <a:t>fluids, particularly blood, in patients who are suffering from systemic alkalosis.</a:t>
            </a:r>
            <a:endParaRPr lang="en-GB" sz="1600" dirty="0">
              <a:latin typeface="Times New Roman"/>
              <a:ea typeface="+mn-lt"/>
              <a:cs typeface="+mn-lt"/>
            </a:endParaRPr>
          </a:p>
          <a:p>
            <a:pPr>
              <a:buClr>
                <a:srgbClr val="FFFFFF"/>
              </a:buClr>
            </a:pPr>
            <a:r>
              <a:rPr lang="en-US" sz="1600" b="1" u="sng" dirty="0">
                <a:latin typeface="Times New Roman"/>
                <a:cs typeface="Times New Roman"/>
              </a:rPr>
              <a:t>Acids</a:t>
            </a:r>
            <a:r>
              <a:rPr lang="en-US" sz="1600" b="1" dirty="0">
                <a:latin typeface="Times New Roman"/>
                <a:cs typeface="Times New Roman"/>
              </a:rPr>
              <a:t>: </a:t>
            </a:r>
            <a:r>
              <a:rPr lang="en-US" sz="1600" dirty="0">
                <a:latin typeface="Times New Roman"/>
                <a:cs typeface="Times New Roman"/>
              </a:rPr>
              <a:t>These are used as pharmaceutical aids in the preparation, laboratory, quality control </a:t>
            </a:r>
            <a:r>
              <a:rPr lang="en-US" sz="1600" dirty="0" err="1">
                <a:latin typeface="Times New Roman"/>
                <a:cs typeface="Times New Roman"/>
              </a:rPr>
              <a:t>etc</a:t>
            </a:r>
            <a:endParaRPr lang="en-US" sz="1600" dirty="0"/>
          </a:p>
          <a:p>
            <a:endParaRPr lang="en-IN" dirty="0"/>
          </a:p>
        </p:txBody>
      </p:sp>
    </p:spTree>
    <p:extLst>
      <p:ext uri="{BB962C8B-B14F-4D97-AF65-F5344CB8AC3E}">
        <p14:creationId xmlns:p14="http://schemas.microsoft.com/office/powerpoint/2010/main" val="2584212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3E3A7-E3A4-1311-1EF9-30C56687F00A}"/>
              </a:ext>
            </a:extLst>
          </p:cNvPr>
          <p:cNvSpPr>
            <a:spLocks noGrp="1"/>
          </p:cNvSpPr>
          <p:nvPr>
            <p:ph idx="1"/>
          </p:nvPr>
        </p:nvSpPr>
        <p:spPr/>
        <p:txBody>
          <a:bodyPr>
            <a:normAutofit fontScale="55000" lnSpcReduction="20000"/>
          </a:bodyPr>
          <a:lstStyle/>
          <a:p>
            <a:pPr marL="0" indent="0">
              <a:buNone/>
            </a:pPr>
            <a:r>
              <a:rPr lang="en-US" sz="2800" b="1" u="sng" dirty="0">
                <a:effectLst/>
                <a:latin typeface="Times New Roman"/>
                <a:ea typeface="Times New Roman" panose="02020603050405020304" pitchFamily="18" charset="0"/>
                <a:cs typeface="Times New Roman"/>
              </a:rPr>
              <a:t>1.Hydrochloric acid</a:t>
            </a:r>
            <a:endParaRPr lang="en-GB" sz="2800" dirty="0">
              <a:effectLst/>
              <a:latin typeface="Times New Roman" panose="02020603050405020304" pitchFamily="18" charset="0"/>
              <a:ea typeface="Times New Roman" panose="02020603050405020304" pitchFamily="18" charset="0"/>
              <a:cs typeface="Times New Roman"/>
            </a:endParaRPr>
          </a:p>
          <a:p>
            <a:pPr marL="0" indent="0">
              <a:buNone/>
            </a:pPr>
            <a:r>
              <a:rPr lang="en-US" sz="2800" u="sng" dirty="0">
                <a:effectLst/>
                <a:latin typeface="Times New Roman"/>
                <a:ea typeface="Times New Roman" panose="02020603050405020304" pitchFamily="18" charset="0"/>
                <a:cs typeface="Times New Roman"/>
              </a:rPr>
              <a:t>Formula</a:t>
            </a:r>
            <a:r>
              <a:rPr lang="en-US" sz="2800" dirty="0">
                <a:effectLst/>
                <a:latin typeface="Times New Roman"/>
                <a:ea typeface="Times New Roman" panose="02020603050405020304" pitchFamily="18" charset="0"/>
                <a:cs typeface="Times New Roman"/>
              </a:rPr>
              <a:t>: HCl</a:t>
            </a:r>
            <a:endParaRPr lang="en-GB" sz="2800" dirty="0">
              <a:effectLst/>
              <a:latin typeface="Times New Roman" panose="02020603050405020304" pitchFamily="18" charset="0"/>
              <a:ea typeface="Times New Roman" panose="02020603050405020304" pitchFamily="18" charset="0"/>
              <a:cs typeface="Times New Roman"/>
            </a:endParaRPr>
          </a:p>
          <a:p>
            <a:pPr marL="0" indent="0">
              <a:buNone/>
            </a:pPr>
            <a:r>
              <a:rPr lang="en-US" sz="2800" u="sng" dirty="0">
                <a:effectLst/>
                <a:latin typeface="Times New Roman"/>
                <a:ea typeface="Times New Roman" panose="02020603050405020304" pitchFamily="18" charset="0"/>
                <a:cs typeface="Times New Roman"/>
              </a:rPr>
              <a:t>Synonym</a:t>
            </a:r>
            <a:r>
              <a:rPr lang="en-US" sz="2800" dirty="0">
                <a:effectLst/>
                <a:latin typeface="Times New Roman"/>
                <a:ea typeface="Times New Roman" panose="02020603050405020304" pitchFamily="18" charset="0"/>
                <a:cs typeface="Times New Roman"/>
              </a:rPr>
              <a:t>: Muriatic acid, </a:t>
            </a:r>
            <a:r>
              <a:rPr lang="en-US" sz="2800" dirty="0" err="1">
                <a:effectLst/>
                <a:latin typeface="Times New Roman"/>
                <a:ea typeface="Times New Roman" panose="02020603050405020304" pitchFamily="18" charset="0"/>
                <a:cs typeface="Times New Roman"/>
              </a:rPr>
              <a:t>Acidum</a:t>
            </a:r>
            <a:r>
              <a:rPr lang="en-US" sz="2800" dirty="0">
                <a:effectLst/>
                <a:latin typeface="Times New Roman"/>
                <a:ea typeface="Times New Roman" panose="02020603050405020304" pitchFamily="18" charset="0"/>
                <a:cs typeface="Times New Roman"/>
              </a:rPr>
              <a:t> </a:t>
            </a:r>
            <a:r>
              <a:rPr lang="en-US" sz="2800" dirty="0" err="1">
                <a:effectLst/>
                <a:latin typeface="Times New Roman"/>
                <a:ea typeface="Times New Roman" panose="02020603050405020304" pitchFamily="18" charset="0"/>
                <a:cs typeface="Times New Roman"/>
              </a:rPr>
              <a:t>Hydrochloricum</a:t>
            </a:r>
            <a:r>
              <a:rPr lang="en-US" sz="2800" dirty="0">
                <a:effectLst/>
                <a:latin typeface="Times New Roman"/>
                <a:ea typeface="Times New Roman" panose="02020603050405020304" pitchFamily="18" charset="0"/>
                <a:cs typeface="Times New Roman"/>
              </a:rPr>
              <a:t>, Spirit of Salt.</a:t>
            </a:r>
            <a:endParaRPr lang="en-GB" sz="2800" dirty="0">
              <a:effectLst/>
              <a:latin typeface="Times New Roman" panose="02020603050405020304" pitchFamily="18" charset="0"/>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HCl is commonly known as “Spirit of Salt” because at first it was prepared by distilling sea salt with </a:t>
            </a:r>
            <a:r>
              <a:rPr lang="en-US" sz="2800" dirty="0" err="1">
                <a:effectLst/>
                <a:latin typeface="Times New Roman"/>
                <a:ea typeface="Times New Roman" panose="02020603050405020304" pitchFamily="18" charset="0"/>
                <a:cs typeface="Times New Roman"/>
              </a:rPr>
              <a:t>sulphuric</a:t>
            </a:r>
            <a:r>
              <a:rPr lang="en-US" sz="2800" dirty="0">
                <a:effectLst/>
                <a:latin typeface="Times New Roman"/>
                <a:ea typeface="Times New Roman" panose="02020603050405020304" pitchFamily="18" charset="0"/>
                <a:cs typeface="Times New Roman"/>
              </a:rPr>
              <a:t> acid.</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Preparation</a:t>
            </a:r>
            <a:r>
              <a:rPr lang="en-US" sz="2800" b="1" dirty="0">
                <a:effectLst/>
                <a:latin typeface="Times New Roman"/>
                <a:ea typeface="Times New Roman" panose="02020603050405020304" pitchFamily="18" charset="0"/>
                <a:cs typeface="Times New Roman"/>
              </a:rPr>
              <a:t>:</a:t>
            </a:r>
            <a:endParaRPr lang="en-GB" sz="2800" dirty="0">
              <a:effectLst/>
              <a:latin typeface="Times New Roman" panose="02020603050405020304" pitchFamily="18" charset="0"/>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1.</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It is manufactured by the action of </a:t>
            </a:r>
            <a:r>
              <a:rPr lang="en-US" sz="2800" dirty="0" err="1">
                <a:effectLst/>
                <a:latin typeface="Times New Roman"/>
                <a:ea typeface="Times New Roman" panose="02020603050405020304" pitchFamily="18" charset="0"/>
                <a:cs typeface="Times New Roman"/>
              </a:rPr>
              <a:t>sulphuric</a:t>
            </a:r>
            <a:r>
              <a:rPr lang="en-US" sz="2800" dirty="0">
                <a:effectLst/>
                <a:latin typeface="Times New Roman"/>
                <a:ea typeface="Times New Roman" panose="02020603050405020304" pitchFamily="18" charset="0"/>
                <a:cs typeface="Times New Roman"/>
              </a:rPr>
              <a:t> acid on sodium chloride (common salt).</a:t>
            </a:r>
            <a:endParaRPr lang="en-GB" sz="2800" dirty="0">
              <a:effectLst/>
              <a:latin typeface="Times New Roman"/>
              <a:ea typeface="Times New Roman" panose="02020603050405020304" pitchFamily="18" charset="0"/>
              <a:cs typeface="Times New Roman"/>
            </a:endParaRPr>
          </a:p>
          <a:p>
            <a:r>
              <a:rPr lang="en-US" sz="2800" b="1" u="sng" dirty="0">
                <a:effectLst/>
                <a:latin typeface="Times New Roman"/>
                <a:ea typeface="Times New Roman" panose="02020603050405020304" pitchFamily="18" charset="0"/>
                <a:cs typeface="Times New Roman"/>
              </a:rPr>
              <a:t>Procedure</a:t>
            </a:r>
            <a:r>
              <a:rPr lang="en-US" sz="2800" b="1" dirty="0">
                <a:effectLst/>
                <a:latin typeface="Times New Roman"/>
                <a:ea typeface="Times New Roman" panose="02020603050405020304" pitchFamily="18" charset="0"/>
                <a:cs typeface="Times New Roman"/>
              </a:rPr>
              <a:t>:</a:t>
            </a:r>
            <a:endParaRPr lang="en-GB" sz="2800" dirty="0">
              <a:effectLst/>
              <a:latin typeface="Times New Roman"/>
              <a:ea typeface="Times New Roman" panose="02020603050405020304" pitchFamily="18" charset="0"/>
              <a:cs typeface="Times New Roman"/>
            </a:endParaRPr>
          </a:p>
          <a:p>
            <a:pPr lvl="0" hangingPunct="0"/>
            <a:r>
              <a:rPr lang="en-US" sz="2800" dirty="0">
                <a:effectLst/>
                <a:latin typeface="Times New Roman"/>
                <a:ea typeface="Times New Roman" panose="02020603050405020304" pitchFamily="18" charset="0"/>
                <a:cs typeface="Times New Roman"/>
              </a:rPr>
              <a:t>Required quantities of concentrated </a:t>
            </a:r>
            <a:r>
              <a:rPr lang="en-US" sz="2800" dirty="0" err="1">
                <a:effectLst/>
                <a:latin typeface="Times New Roman"/>
                <a:ea typeface="Times New Roman" panose="02020603050405020304" pitchFamily="18" charset="0"/>
                <a:cs typeface="Times New Roman"/>
              </a:rPr>
              <a:t>sulphuric</a:t>
            </a:r>
            <a:r>
              <a:rPr lang="en-US" sz="2800" dirty="0">
                <a:effectLst/>
                <a:latin typeface="Times New Roman"/>
                <a:ea typeface="Times New Roman" panose="02020603050405020304" pitchFamily="18" charset="0"/>
                <a:cs typeface="Times New Roman"/>
              </a:rPr>
              <a:t> acid and sodium chloride are heated in the cast iron pans of a salt cake furnace. </a:t>
            </a:r>
            <a:br>
              <a:rPr lang="en-US" sz="2800" dirty="0">
                <a:effectLst/>
                <a:latin typeface="Times New Roman" panose="02020603050405020304" pitchFamily="18" charset="0"/>
                <a:ea typeface="Times New Roman" panose="02020603050405020304" pitchFamily="18" charset="0"/>
              </a:rPr>
            </a:br>
            <a:r>
              <a:rPr lang="en-US" sz="2800" dirty="0">
                <a:effectLst/>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2892561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F1366D-A146-7CB9-5DCB-EEA3BD41AF0B}"/>
              </a:ext>
            </a:extLst>
          </p:cNvPr>
          <p:cNvSpPr>
            <a:spLocks noGrp="1"/>
          </p:cNvSpPr>
          <p:nvPr>
            <p:ph idx="1"/>
          </p:nvPr>
        </p:nvSpPr>
        <p:spPr>
          <a:xfrm>
            <a:off x="838200" y="862149"/>
            <a:ext cx="10515600" cy="5314814"/>
          </a:xfrm>
        </p:spPr>
        <p:txBody>
          <a:bodyPr>
            <a:normAutofit fontScale="77500" lnSpcReduction="20000"/>
          </a:bodyPr>
          <a:lstStyle/>
          <a:p>
            <a:pPr hangingPunct="0"/>
            <a:r>
              <a:rPr lang="en-US" sz="2800" dirty="0">
                <a:effectLst/>
                <a:latin typeface="Times New Roman"/>
                <a:ea typeface="Times New Roman" panose="02020603050405020304" pitchFamily="18" charset="0"/>
                <a:cs typeface="Times New Roman"/>
              </a:rPr>
              <a:t>The hydrochloric acid gas is formed which is then passed through a tower-sprayed with water.</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hangingPunct="0"/>
            <a:r>
              <a:rPr lang="en-US" sz="2800" dirty="0">
                <a:effectLst/>
                <a:latin typeface="Times New Roman"/>
                <a:ea typeface="Times New Roman" panose="02020603050405020304" pitchFamily="18" charset="0"/>
                <a:cs typeface="Times New Roman"/>
              </a:rPr>
              <a:t>The dilute hydrochloric acid is collected at the bottom.</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hangingPunct="0"/>
            <a:r>
              <a:rPr lang="en-US" sz="2800" dirty="0">
                <a:effectLst/>
                <a:latin typeface="Times New Roman"/>
                <a:ea typeface="Times New Roman" panose="02020603050405020304" pitchFamily="18" charset="0"/>
                <a:cs typeface="Times New Roman"/>
              </a:rPr>
              <a:t>It is again circulated to the tower to absorb more hydrogen chloride and gets concentrated.</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hangingPunct="0"/>
            <a:r>
              <a:rPr lang="en-US" sz="2800" dirty="0">
                <a:effectLst/>
                <a:latin typeface="Times New Roman"/>
                <a:ea typeface="Times New Roman" panose="02020603050405020304" pitchFamily="18" charset="0"/>
                <a:cs typeface="Times New Roman"/>
              </a:rPr>
              <a:t>The acid so produced is then purified.</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lvl="0" hangingPunct="0"/>
            <a:r>
              <a:rPr lang="en-US" sz="2800" dirty="0">
                <a:effectLst/>
                <a:latin typeface="Times New Roman"/>
                <a:ea typeface="Times New Roman" panose="02020603050405020304" pitchFamily="18" charset="0"/>
                <a:cs typeface="Times New Roman"/>
              </a:rPr>
              <a:t>Sodium </a:t>
            </a:r>
            <a:r>
              <a:rPr lang="en-US" sz="2800" dirty="0" err="1">
                <a:effectLst/>
                <a:latin typeface="Times New Roman"/>
                <a:ea typeface="Times New Roman" panose="02020603050405020304" pitchFamily="18" charset="0"/>
                <a:cs typeface="Times New Roman"/>
              </a:rPr>
              <a:t>bisulphate</a:t>
            </a:r>
            <a:r>
              <a:rPr lang="en-US" sz="2800" dirty="0">
                <a:effectLst/>
                <a:latin typeface="Times New Roman"/>
                <a:ea typeface="Times New Roman" panose="02020603050405020304" pitchFamily="18" charset="0"/>
                <a:cs typeface="Times New Roman"/>
              </a:rPr>
              <a:t> (NaHSO4) formed in the process is mixed with some more quantity of sodium chloride and heated strongly in the furnace to get more hydrogen chloride gas.</a:t>
            </a:r>
            <a:endParaRPr lang="en-GB" sz="2800" dirty="0">
              <a:effectLst/>
              <a:latin typeface="Times New Roman"/>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NaCl + H2SO4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GB" dirty="0">
                <a:latin typeface="Times New Roman"/>
                <a:ea typeface="+mn-lt"/>
                <a:cs typeface="Times New Roman"/>
              </a:rPr>
              <a:t>      </a:t>
            </a:r>
            <a:r>
              <a:rPr lang="en-GB"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NaHSO4 + HCl.</a:t>
            </a:r>
            <a:r>
              <a:rPr lang="en-US" dirty="0">
                <a:latin typeface="Times New Roman"/>
                <a:ea typeface="Times New Roman" panose="02020603050405020304" pitchFamily="18" charset="0"/>
                <a:cs typeface="Times New Roman"/>
              </a:rPr>
              <a:t>   </a:t>
            </a:r>
            <a:endParaRPr lang="en-US" sz="2800" dirty="0">
              <a:effectLst/>
              <a:latin typeface="Times New Roman"/>
              <a:ea typeface="Times New Roman" panose="02020603050405020304" pitchFamily="18" charset="0"/>
              <a:cs typeface="Times New Roman" panose="02020603050405020304" pitchFamily="18" charset="0"/>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NaHSO4 + NaCl</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GB"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Na2SO4 + HCl.</a:t>
            </a:r>
            <a:r>
              <a:rPr lang="en-US" dirty="0">
                <a:latin typeface="Times New Roman"/>
                <a:ea typeface="Times New Roman" panose="02020603050405020304" pitchFamily="18" charset="0"/>
                <a:cs typeface="Times New Roman"/>
              </a:rPr>
              <a:t>   </a:t>
            </a:r>
            <a:endParaRPr lang="en-US" sz="2800" dirty="0">
              <a:effectLst/>
              <a:latin typeface="Times New Roman"/>
              <a:ea typeface="Times New Roman" panose="02020603050405020304" pitchFamily="18" charset="0"/>
              <a:cs typeface="Times New Roman" panose="02020603050405020304" pitchFamily="18" charset="0"/>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The overall equation may be put as follows:</a:t>
            </a:r>
            <a:endParaRPr lang="en-GB" sz="2800" dirty="0">
              <a:effectLst/>
              <a:latin typeface="Times New Roman"/>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2	NaCl + H2SO4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GB"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Na2SO4 + 2 HCl</a:t>
            </a:r>
            <a:endParaRPr lang="en-GB" sz="28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54460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4C8D28-E5A8-F9D4-8A81-FC9CB40559CE}"/>
              </a:ext>
            </a:extLst>
          </p:cNvPr>
          <p:cNvSpPr>
            <a:spLocks noGrp="1"/>
          </p:cNvSpPr>
          <p:nvPr>
            <p:ph idx="1"/>
          </p:nvPr>
        </p:nvSpPr>
        <p:spPr>
          <a:xfrm>
            <a:off x="809897" y="627017"/>
            <a:ext cx="10543903" cy="5549946"/>
          </a:xfrm>
        </p:spPr>
        <p:txBody>
          <a:bodyPr>
            <a:normAutofit fontScale="70000" lnSpcReduction="20000"/>
          </a:bodyPr>
          <a:lstStyle/>
          <a:p>
            <a:pPr hangingPunct="0"/>
            <a:r>
              <a:rPr lang="en-US" sz="2800" dirty="0">
                <a:effectLst/>
                <a:latin typeface="Times New Roman"/>
                <a:ea typeface="Times New Roman" panose="02020603050405020304" pitchFamily="18" charset="0"/>
                <a:cs typeface="Times New Roman"/>
              </a:rPr>
              <a:t>During the manufacturing of caustic soda, by the electrolysis of sodium chloride solution, large quantities of hydrogen and chlorine are obtained as by products. These gases are combined to produce hydrogen chloride.</a:t>
            </a:r>
            <a:r>
              <a:rPr lang="en-US" dirty="0">
                <a:latin typeface="Times New Roman"/>
                <a:ea typeface="Times New Roman" panose="02020603050405020304" pitchFamily="18" charset="0"/>
                <a:cs typeface="Times New Roman"/>
              </a:rPr>
              <a:t> </a:t>
            </a:r>
            <a:endParaRPr lang="en-GB" sz="2800" dirty="0">
              <a:effectLst/>
              <a:latin typeface="Times New Roman"/>
              <a:ea typeface="Times New Roman" panose="02020603050405020304" pitchFamily="18" charset="0"/>
              <a:cs typeface="Times New Roman" panose="02020603050405020304" pitchFamily="18" charset="0"/>
            </a:endParaRPr>
          </a:p>
          <a:p>
            <a:pPr marL="0" indent="0">
              <a:buNone/>
            </a:pP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H2 + Cl2</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GB"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2 HCl</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Properties</a:t>
            </a:r>
            <a:r>
              <a:rPr lang="en-US" sz="2800" b="1" dirty="0">
                <a:effectLst/>
                <a:latin typeface="Times New Roman"/>
                <a:ea typeface="Times New Roman" panose="02020603050405020304" pitchFamily="18" charset="0"/>
                <a:cs typeface="Times New Roman"/>
              </a:rPr>
              <a:t>:</a:t>
            </a:r>
            <a:endParaRPr lang="en-GB" sz="2800" dirty="0">
              <a:effectLst/>
              <a:latin typeface="Times New Roman" panose="02020603050405020304" pitchFamily="18" charset="0"/>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It is a </a:t>
            </a:r>
            <a:r>
              <a:rPr lang="en-US" sz="2800" dirty="0" err="1">
                <a:effectLst/>
                <a:latin typeface="Times New Roman"/>
                <a:ea typeface="Times New Roman" panose="02020603050405020304" pitchFamily="18" charset="0"/>
                <a:cs typeface="Times New Roman"/>
              </a:rPr>
              <a:t>colourless</a:t>
            </a:r>
            <a:r>
              <a:rPr lang="en-US" sz="2800" dirty="0">
                <a:effectLst/>
                <a:latin typeface="Times New Roman"/>
                <a:ea typeface="Times New Roman" panose="02020603050405020304" pitchFamily="18" charset="0"/>
                <a:cs typeface="Times New Roman"/>
              </a:rPr>
              <a:t>, fuming liquid having a pungent </a:t>
            </a:r>
            <a:r>
              <a:rPr lang="en-US" sz="2800" dirty="0" err="1">
                <a:effectLst/>
                <a:latin typeface="Times New Roman"/>
                <a:ea typeface="Times New Roman" panose="02020603050405020304" pitchFamily="18" charset="0"/>
                <a:cs typeface="Times New Roman"/>
              </a:rPr>
              <a:t>odour</a:t>
            </a:r>
            <a:r>
              <a:rPr lang="en-US" sz="2800" dirty="0">
                <a:effectLst/>
                <a:latin typeface="Times New Roman"/>
                <a:ea typeface="Times New Roman" panose="02020603050405020304" pitchFamily="18" charset="0"/>
                <a:cs typeface="Times New Roman"/>
              </a:rPr>
              <a:t>. It is miscible with alcohol and water.</a:t>
            </a:r>
            <a:endParaRPr lang="en-GB" sz="2800" dirty="0">
              <a:effectLst/>
              <a:latin typeface="Times New Roman"/>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Being</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a</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strong</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acid,</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it</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attacks</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metals</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forming</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their</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metal chlorides</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with the</a:t>
            </a:r>
            <a:r>
              <a:rPr lang="en-US"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 evolution of hydrogen gas.</a:t>
            </a:r>
            <a:endParaRPr lang="en-GB" sz="2800" dirty="0">
              <a:effectLst/>
              <a:latin typeface="Times New Roman"/>
              <a:ea typeface="Times New Roman" panose="02020603050405020304" pitchFamily="18" charset="0"/>
              <a:cs typeface="Times New Roman"/>
            </a:endParaRPr>
          </a:p>
          <a:p>
            <a:pPr marL="0" indent="0">
              <a:buNone/>
            </a:pPr>
            <a:r>
              <a:rPr lang="en-US" sz="2800" b="1" u="sng" dirty="0">
                <a:effectLst/>
                <a:latin typeface="Times New Roman"/>
                <a:ea typeface="Times New Roman" panose="02020603050405020304" pitchFamily="18" charset="0"/>
                <a:cs typeface="Times New Roman"/>
              </a:rPr>
              <a:t>Uses</a:t>
            </a:r>
            <a:r>
              <a:rPr lang="en-US" sz="2800" b="1" dirty="0">
                <a:effectLst/>
                <a:latin typeface="Times New Roman"/>
                <a:ea typeface="Times New Roman" panose="02020603050405020304" pitchFamily="18" charset="0"/>
                <a:cs typeface="Times New Roman"/>
              </a:rPr>
              <a:t>:</a:t>
            </a:r>
            <a:endParaRPr lang="en-GB" sz="2800" dirty="0">
              <a:effectLst/>
              <a:latin typeface="Times New Roman" panose="02020603050405020304" pitchFamily="18" charset="0"/>
              <a:ea typeface="Times New Roman" panose="02020603050405020304" pitchFamily="18" charset="0"/>
              <a:cs typeface="Times New Roman"/>
            </a:endParaRPr>
          </a:p>
          <a:p>
            <a:r>
              <a:rPr lang="en-US" sz="2800" dirty="0">
                <a:effectLst/>
                <a:latin typeface="Times New Roman"/>
                <a:ea typeface="Times New Roman" panose="02020603050405020304" pitchFamily="18" charset="0"/>
                <a:cs typeface="Times New Roman"/>
              </a:rPr>
              <a:t>It is mainly used as a pharmaceutical aid or especially as an acidifying agent or acidifier. It is</a:t>
            </a:r>
            <a:r>
              <a:rPr lang="en-US" sz="2800" dirty="0">
                <a:latin typeface="Times New Roman"/>
                <a:ea typeface="Times New Roman" panose="02020603050405020304" pitchFamily="18" charset="0"/>
                <a:cs typeface="Times New Roman"/>
              </a:rPr>
              <a:t> </a:t>
            </a:r>
            <a:r>
              <a:rPr lang="en-US" sz="2800" dirty="0">
                <a:effectLst/>
                <a:latin typeface="Times New Roman"/>
                <a:ea typeface="Times New Roman" panose="02020603050405020304" pitchFamily="18" charset="0"/>
                <a:cs typeface="Times New Roman"/>
              </a:rPr>
              <a:t>also used as a solvent, catalyst </a:t>
            </a:r>
            <a:r>
              <a:rPr lang="en-US" sz="2800" dirty="0" err="1">
                <a:effectLst/>
                <a:latin typeface="Times New Roman"/>
                <a:ea typeface="Times New Roman" panose="02020603050405020304" pitchFamily="18" charset="0"/>
                <a:cs typeface="Times New Roman"/>
              </a:rPr>
              <a:t>etc</a:t>
            </a:r>
            <a:r>
              <a:rPr lang="en-US" sz="2800" dirty="0">
                <a:effectLst/>
                <a:latin typeface="Times New Roman"/>
                <a:ea typeface="Times New Roman" panose="02020603050405020304" pitchFamily="18" charset="0"/>
                <a:cs typeface="Times New Roman"/>
              </a:rPr>
              <a:t> in basic pharmaceuticals.</a:t>
            </a:r>
            <a:endParaRPr lang="en-GB" sz="2800" dirty="0">
              <a:effectLst/>
              <a:latin typeface="Times New Roman"/>
              <a:ea typeface="Times New Roman" panose="02020603050405020304" pitchFamily="18" charset="0"/>
              <a:cs typeface="Times New Roman"/>
            </a:endParaRPr>
          </a:p>
          <a:p>
            <a:pPr hangingPunct="0"/>
            <a:r>
              <a:rPr lang="en-US" sz="2800" dirty="0">
                <a:effectLst/>
                <a:latin typeface="Times New Roman"/>
                <a:ea typeface="Times New Roman" panose="02020603050405020304" pitchFamily="18" charset="0"/>
                <a:cs typeface="Times New Roman"/>
              </a:rPr>
              <a:t>Dilute hydrochloric acid (10% w/w of HCl) when diluted with 25 to 50 volumes of water may be used as gastric acidifier at a condition called achlorhydria –when levels of hydrochloric acid in gastric juice are low</a:t>
            </a:r>
            <a:endParaRPr lang="en-GB" sz="28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11614364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2</TotalTime>
  <Words>534</Words>
  <Application>Microsoft Office PowerPoint</Application>
  <PresentationFormat>Widescreen</PresentationFormat>
  <Paragraphs>36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Bookman Old Style</vt:lpstr>
      <vt:lpstr>Rockwell</vt:lpstr>
      <vt:lpstr>Times New Roman</vt:lpstr>
      <vt:lpstr>Damask</vt:lpstr>
      <vt:lpstr>ACIDIFYING AGENTS OR ACIDIFIERS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ACIDIFYING AGENTS OR ACIDIFIERS</dc:title>
  <dc:creator>AlekyA Reddy</dc:creator>
  <cp:lastModifiedBy>AlekyA Reddy</cp:lastModifiedBy>
  <cp:revision>1</cp:revision>
  <dcterms:created xsi:type="dcterms:W3CDTF">2022-06-30T09:16:22Z</dcterms:created>
  <dcterms:modified xsi:type="dcterms:W3CDTF">2022-06-30T09:18:37Z</dcterms:modified>
</cp:coreProperties>
</file>