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7" d="100"/>
          <a:sy n="37" d="100"/>
        </p:scale>
        <p:origin x="54" y="6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B2AFBDF4-B9EE-4F83-9935-2B5084C64175}" type="datetimeFigureOut">
              <a:rPr lang="en-IN" smtClean="0"/>
              <a:t>01-07-2022</a:t>
            </a:fld>
            <a:endParaRPr lang="en-IN"/>
          </a:p>
        </p:txBody>
      </p:sp>
      <p:sp>
        <p:nvSpPr>
          <p:cNvPr id="5" name="Footer Placeholder 4"/>
          <p:cNvSpPr>
            <a:spLocks noGrp="1"/>
          </p:cNvSpPr>
          <p:nvPr>
            <p:ph type="ftr" sz="quarter" idx="11"/>
          </p:nvPr>
        </p:nvSpPr>
        <p:spPr>
          <a:xfrm>
            <a:off x="1371600" y="4323845"/>
            <a:ext cx="6400800" cy="365125"/>
          </a:xfrm>
        </p:spPr>
        <p:txBody>
          <a:bodyPr/>
          <a:lstStyle/>
          <a:p>
            <a:endParaRPr lang="en-IN"/>
          </a:p>
        </p:txBody>
      </p:sp>
      <p:sp>
        <p:nvSpPr>
          <p:cNvPr id="6" name="Slide Number Placeholder 5"/>
          <p:cNvSpPr>
            <a:spLocks noGrp="1"/>
          </p:cNvSpPr>
          <p:nvPr>
            <p:ph type="sldNum" sz="quarter" idx="12"/>
          </p:nvPr>
        </p:nvSpPr>
        <p:spPr>
          <a:xfrm>
            <a:off x="8077200" y="1430866"/>
            <a:ext cx="2743200" cy="365125"/>
          </a:xfrm>
        </p:spPr>
        <p:txBody>
          <a:bodyPr/>
          <a:lstStyle/>
          <a:p>
            <a:fld id="{6876CDC5-1E96-4D44-B1F0-9C48B3BD76E2}" type="slidenum">
              <a:rPr lang="en-IN" smtClean="0"/>
              <a:t>‹#›</a:t>
            </a:fld>
            <a:endParaRPr lang="en-IN"/>
          </a:p>
        </p:txBody>
      </p:sp>
    </p:spTree>
    <p:extLst>
      <p:ext uri="{BB962C8B-B14F-4D97-AF65-F5344CB8AC3E}">
        <p14:creationId xmlns:p14="http://schemas.microsoft.com/office/powerpoint/2010/main" val="3096001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AFBDF4-B9EE-4F83-9935-2B5084C64175}"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876CDC5-1E96-4D44-B1F0-9C48B3BD76E2}" type="slidenum">
              <a:rPr lang="en-IN" smtClean="0"/>
              <a:t>‹#›</a:t>
            </a:fld>
            <a:endParaRPr lang="en-IN"/>
          </a:p>
        </p:txBody>
      </p:sp>
    </p:spTree>
    <p:extLst>
      <p:ext uri="{BB962C8B-B14F-4D97-AF65-F5344CB8AC3E}">
        <p14:creationId xmlns:p14="http://schemas.microsoft.com/office/powerpoint/2010/main" val="2229049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B2AFBDF4-B9EE-4F83-9935-2B5084C64175}" type="datetimeFigureOut">
              <a:rPr lang="en-IN" smtClean="0"/>
              <a:t>01-07-2022</a:t>
            </a:fld>
            <a:endParaRPr lang="en-IN"/>
          </a:p>
        </p:txBody>
      </p:sp>
      <p:sp>
        <p:nvSpPr>
          <p:cNvPr id="5" name="Footer Placeholder 4"/>
          <p:cNvSpPr>
            <a:spLocks noGrp="1"/>
          </p:cNvSpPr>
          <p:nvPr>
            <p:ph type="ftr" sz="quarter" idx="11"/>
          </p:nvPr>
        </p:nvSpPr>
        <p:spPr>
          <a:xfrm>
            <a:off x="685800" y="381001"/>
            <a:ext cx="6991492" cy="364065"/>
          </a:xfrm>
        </p:spPr>
        <p:txBody>
          <a:bodyPr/>
          <a:lstStyle/>
          <a:p>
            <a:endParaRPr lang="en-IN"/>
          </a:p>
        </p:txBody>
      </p:sp>
      <p:sp>
        <p:nvSpPr>
          <p:cNvPr id="6" name="Slide Number Placeholder 5"/>
          <p:cNvSpPr>
            <a:spLocks noGrp="1"/>
          </p:cNvSpPr>
          <p:nvPr>
            <p:ph type="sldNum" sz="quarter" idx="12"/>
          </p:nvPr>
        </p:nvSpPr>
        <p:spPr>
          <a:xfrm>
            <a:off x="10862452" y="381000"/>
            <a:ext cx="643748" cy="365125"/>
          </a:xfrm>
        </p:spPr>
        <p:txBody>
          <a:bodyPr/>
          <a:lstStyle/>
          <a:p>
            <a:fld id="{6876CDC5-1E96-4D44-B1F0-9C48B3BD76E2}" type="slidenum">
              <a:rPr lang="en-IN" smtClean="0"/>
              <a:t>‹#›</a:t>
            </a:fld>
            <a:endParaRPr lang="en-IN"/>
          </a:p>
        </p:txBody>
      </p:sp>
    </p:spTree>
    <p:extLst>
      <p:ext uri="{BB962C8B-B14F-4D97-AF65-F5344CB8AC3E}">
        <p14:creationId xmlns:p14="http://schemas.microsoft.com/office/powerpoint/2010/main" val="2267442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2AFBDF4-B9EE-4F83-9935-2B5084C64175}"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876CDC5-1E96-4D44-B1F0-9C48B3BD76E2}" type="slidenum">
              <a:rPr lang="en-IN" smtClean="0"/>
              <a:t>‹#›</a:t>
            </a:fld>
            <a:endParaRPr lang="en-IN"/>
          </a:p>
        </p:txBody>
      </p:sp>
    </p:spTree>
    <p:extLst>
      <p:ext uri="{BB962C8B-B14F-4D97-AF65-F5344CB8AC3E}">
        <p14:creationId xmlns:p14="http://schemas.microsoft.com/office/powerpoint/2010/main" val="1987307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2AFBDF4-B9EE-4F83-9935-2B5084C64175}" type="datetimeFigureOut">
              <a:rPr lang="en-IN" smtClean="0"/>
              <a:t>01-07-2022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876CDC5-1E96-4D44-B1F0-9C48B3BD76E2}" type="slidenum">
              <a:rPr lang="en-IN" smtClean="0"/>
              <a:t>‹#›</a:t>
            </a:fld>
            <a:endParaRPr lang="en-IN"/>
          </a:p>
        </p:txBody>
      </p:sp>
    </p:spTree>
    <p:extLst>
      <p:ext uri="{BB962C8B-B14F-4D97-AF65-F5344CB8AC3E}">
        <p14:creationId xmlns:p14="http://schemas.microsoft.com/office/powerpoint/2010/main" val="2183594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2AFBDF4-B9EE-4F83-9935-2B5084C64175}" type="datetimeFigureOut">
              <a:rPr lang="en-IN" smtClean="0"/>
              <a:t>01-07-2022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876CDC5-1E96-4D44-B1F0-9C48B3BD76E2}" type="slidenum">
              <a:rPr lang="en-IN" smtClean="0"/>
              <a:t>‹#›</a:t>
            </a:fld>
            <a:endParaRPr lang="en-IN"/>
          </a:p>
        </p:txBody>
      </p:sp>
    </p:spTree>
    <p:extLst>
      <p:ext uri="{BB962C8B-B14F-4D97-AF65-F5344CB8AC3E}">
        <p14:creationId xmlns:p14="http://schemas.microsoft.com/office/powerpoint/2010/main" val="3753354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AFBDF4-B9EE-4F83-9935-2B5084C64175}" type="datetimeFigureOut">
              <a:rPr lang="en-IN" smtClean="0"/>
              <a:t>01-07-2022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876CDC5-1E96-4D44-B1F0-9C48B3BD76E2}" type="slidenum">
              <a:rPr lang="en-IN" smtClean="0"/>
              <a:t>‹#›</a:t>
            </a:fld>
            <a:endParaRPr lang="en-IN"/>
          </a:p>
        </p:txBody>
      </p:sp>
    </p:spTree>
    <p:extLst>
      <p:ext uri="{BB962C8B-B14F-4D97-AF65-F5344CB8AC3E}">
        <p14:creationId xmlns:p14="http://schemas.microsoft.com/office/powerpoint/2010/main" val="544957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2AFBDF4-B9EE-4F83-9935-2B5084C64175}"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876CDC5-1E96-4D44-B1F0-9C48B3BD76E2}" type="slidenum">
              <a:rPr lang="en-IN" smtClean="0"/>
              <a:t>‹#›</a:t>
            </a:fld>
            <a:endParaRPr lang="en-IN"/>
          </a:p>
        </p:txBody>
      </p:sp>
    </p:spTree>
    <p:extLst>
      <p:ext uri="{BB962C8B-B14F-4D97-AF65-F5344CB8AC3E}">
        <p14:creationId xmlns:p14="http://schemas.microsoft.com/office/powerpoint/2010/main" val="238601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2AFBDF4-B9EE-4F83-9935-2B5084C64175}"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876CDC5-1E96-4D44-B1F0-9C48B3BD76E2}" type="slidenum">
              <a:rPr lang="en-IN" smtClean="0"/>
              <a:t>‹#›</a:t>
            </a:fld>
            <a:endParaRPr lang="en-IN"/>
          </a:p>
        </p:txBody>
      </p:sp>
    </p:spTree>
    <p:extLst>
      <p:ext uri="{BB962C8B-B14F-4D97-AF65-F5344CB8AC3E}">
        <p14:creationId xmlns:p14="http://schemas.microsoft.com/office/powerpoint/2010/main" val="8064746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2AFBDF4-B9EE-4F83-9935-2B5084C64175}" type="datetimeFigureOut">
              <a:rPr lang="en-IN" smtClean="0"/>
              <a:t>01-07-2022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876CDC5-1E96-4D44-B1F0-9C48B3BD76E2}" type="slidenum">
              <a:rPr lang="en-IN" smtClean="0"/>
              <a:t>‹#›</a:t>
            </a:fld>
            <a:endParaRPr lang="en-IN"/>
          </a:p>
        </p:txBody>
      </p:sp>
    </p:spTree>
    <p:extLst>
      <p:ext uri="{BB962C8B-B14F-4D97-AF65-F5344CB8AC3E}">
        <p14:creationId xmlns:p14="http://schemas.microsoft.com/office/powerpoint/2010/main" val="1415827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B2AFBDF4-B9EE-4F83-9935-2B5084C64175}" type="datetimeFigureOut">
              <a:rPr lang="en-IN" smtClean="0"/>
              <a:t>01-07-2022</a:t>
            </a:fld>
            <a:endParaRPr lang="en-IN"/>
          </a:p>
        </p:txBody>
      </p:sp>
      <p:sp>
        <p:nvSpPr>
          <p:cNvPr id="6" name="Footer Placeholder 5"/>
          <p:cNvSpPr>
            <a:spLocks noGrp="1"/>
          </p:cNvSpPr>
          <p:nvPr>
            <p:ph type="ftr" sz="quarter" idx="11"/>
          </p:nvPr>
        </p:nvSpPr>
        <p:spPr>
          <a:xfrm>
            <a:off x="685800" y="379941"/>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6876CDC5-1E96-4D44-B1F0-9C48B3BD76E2}" type="slidenum">
              <a:rPr lang="en-IN" smtClean="0"/>
              <a:t>‹#›</a:t>
            </a:fld>
            <a:endParaRPr lang="en-IN"/>
          </a:p>
        </p:txBody>
      </p:sp>
    </p:spTree>
    <p:extLst>
      <p:ext uri="{BB962C8B-B14F-4D97-AF65-F5344CB8AC3E}">
        <p14:creationId xmlns:p14="http://schemas.microsoft.com/office/powerpoint/2010/main" val="32979208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B2AFBDF4-B9EE-4F83-9935-2B5084C64175}" type="datetimeFigureOut">
              <a:rPr lang="en-IN" smtClean="0"/>
              <a:t>01-07-2022</a:t>
            </a:fld>
            <a:endParaRPr lang="en-IN"/>
          </a:p>
        </p:txBody>
      </p:sp>
      <p:sp>
        <p:nvSpPr>
          <p:cNvPr id="6" name="Footer Placeholder 5"/>
          <p:cNvSpPr>
            <a:spLocks noGrp="1"/>
          </p:cNvSpPr>
          <p:nvPr>
            <p:ph type="ftr" sz="quarter" idx="11"/>
          </p:nvPr>
        </p:nvSpPr>
        <p:spPr>
          <a:xfrm>
            <a:off x="685800" y="379941"/>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6876CDC5-1E96-4D44-B1F0-9C48B3BD76E2}" type="slidenum">
              <a:rPr lang="en-IN" smtClean="0"/>
              <a:t>‹#›</a:t>
            </a:fld>
            <a:endParaRPr lang="en-IN"/>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6271148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B2AFBDF4-B9EE-4F83-9935-2B5084C64175}" type="datetimeFigureOut">
              <a:rPr lang="en-IN" smtClean="0"/>
              <a:t>01-07-2022</a:t>
            </a:fld>
            <a:endParaRPr lang="en-IN"/>
          </a:p>
        </p:txBody>
      </p:sp>
      <p:sp>
        <p:nvSpPr>
          <p:cNvPr id="6" name="Footer Placeholder 5"/>
          <p:cNvSpPr>
            <a:spLocks noGrp="1"/>
          </p:cNvSpPr>
          <p:nvPr>
            <p:ph type="ftr" sz="quarter" idx="11"/>
          </p:nvPr>
        </p:nvSpPr>
        <p:spPr>
          <a:xfrm>
            <a:off x="685800" y="378883"/>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6876CDC5-1E96-4D44-B1F0-9C48B3BD76E2}" type="slidenum">
              <a:rPr lang="en-IN" smtClean="0"/>
              <a:t>‹#›</a:t>
            </a:fld>
            <a:endParaRPr lang="en-IN"/>
          </a:p>
        </p:txBody>
      </p:sp>
    </p:spTree>
    <p:extLst>
      <p:ext uri="{BB962C8B-B14F-4D97-AF65-F5344CB8AC3E}">
        <p14:creationId xmlns:p14="http://schemas.microsoft.com/office/powerpoint/2010/main" val="17117916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2AFBDF4-B9EE-4F83-9935-2B5084C64175}" type="datetimeFigureOut">
              <a:rPr lang="en-IN" smtClean="0"/>
              <a:t>01-07-2022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876CDC5-1E96-4D44-B1F0-9C48B3BD76E2}" type="slidenum">
              <a:rPr lang="en-IN" smtClean="0"/>
              <a:t>‹#›</a:t>
            </a:fld>
            <a:endParaRPr lang="en-IN"/>
          </a:p>
        </p:txBody>
      </p:sp>
    </p:spTree>
    <p:extLst>
      <p:ext uri="{BB962C8B-B14F-4D97-AF65-F5344CB8AC3E}">
        <p14:creationId xmlns:p14="http://schemas.microsoft.com/office/powerpoint/2010/main" val="17681765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2AFBDF4-B9EE-4F83-9935-2B5084C64175}" type="datetimeFigureOut">
              <a:rPr lang="en-IN" smtClean="0"/>
              <a:t>01-07-2022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876CDC5-1E96-4D44-B1F0-9C48B3BD76E2}" type="slidenum">
              <a:rPr lang="en-IN" smtClean="0"/>
              <a:t>‹#›</a:t>
            </a:fld>
            <a:endParaRPr lang="en-IN"/>
          </a:p>
        </p:txBody>
      </p:sp>
    </p:spTree>
    <p:extLst>
      <p:ext uri="{BB962C8B-B14F-4D97-AF65-F5344CB8AC3E}">
        <p14:creationId xmlns:p14="http://schemas.microsoft.com/office/powerpoint/2010/main" val="1093266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AFBDF4-B9EE-4F83-9935-2B5084C64175}" type="datetimeFigureOut">
              <a:rPr lang="en-IN" smtClean="0"/>
              <a:t>01-07-2022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876CDC5-1E96-4D44-B1F0-9C48B3BD76E2}" type="slidenum">
              <a:rPr lang="en-IN" smtClean="0"/>
              <a:t>‹#›</a:t>
            </a:fld>
            <a:endParaRPr lang="en-IN"/>
          </a:p>
        </p:txBody>
      </p:sp>
    </p:spTree>
    <p:extLst>
      <p:ext uri="{BB962C8B-B14F-4D97-AF65-F5344CB8AC3E}">
        <p14:creationId xmlns:p14="http://schemas.microsoft.com/office/powerpoint/2010/main" val="42935553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B2AFBDF4-B9EE-4F83-9935-2B5084C64175}" type="datetimeFigureOut">
              <a:rPr lang="en-IN" smtClean="0"/>
              <a:t>01-07-2022</a:t>
            </a:fld>
            <a:endParaRPr lang="en-IN"/>
          </a:p>
        </p:txBody>
      </p:sp>
      <p:sp>
        <p:nvSpPr>
          <p:cNvPr id="5" name="Footer Placeholder 4"/>
          <p:cNvSpPr>
            <a:spLocks noGrp="1"/>
          </p:cNvSpPr>
          <p:nvPr>
            <p:ph type="ftr" sz="quarter" idx="11"/>
          </p:nvPr>
        </p:nvSpPr>
        <p:spPr>
          <a:xfrm>
            <a:off x="685800" y="381000"/>
            <a:ext cx="6991492" cy="365125"/>
          </a:xfrm>
        </p:spPr>
        <p:txBody>
          <a:bodyPr/>
          <a:lstStyle/>
          <a:p>
            <a:endParaRPr lang="en-IN"/>
          </a:p>
        </p:txBody>
      </p:sp>
      <p:sp>
        <p:nvSpPr>
          <p:cNvPr id="6" name="Slide Number Placeholder 5"/>
          <p:cNvSpPr>
            <a:spLocks noGrp="1"/>
          </p:cNvSpPr>
          <p:nvPr>
            <p:ph type="sldNum" sz="quarter" idx="12"/>
          </p:nvPr>
        </p:nvSpPr>
        <p:spPr>
          <a:xfrm>
            <a:off x="10862452" y="381000"/>
            <a:ext cx="643748" cy="365125"/>
          </a:xfrm>
        </p:spPr>
        <p:txBody>
          <a:bodyPr/>
          <a:lstStyle/>
          <a:p>
            <a:fld id="{6876CDC5-1E96-4D44-B1F0-9C48B3BD76E2}" type="slidenum">
              <a:rPr lang="en-IN" smtClean="0"/>
              <a:t>‹#›</a:t>
            </a:fld>
            <a:endParaRPr lang="en-IN"/>
          </a:p>
        </p:txBody>
      </p:sp>
    </p:spTree>
    <p:extLst>
      <p:ext uri="{BB962C8B-B14F-4D97-AF65-F5344CB8AC3E}">
        <p14:creationId xmlns:p14="http://schemas.microsoft.com/office/powerpoint/2010/main" val="2792874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2AFBDF4-B9EE-4F83-9935-2B5084C64175}" type="datetimeFigureOut">
              <a:rPr lang="en-IN" smtClean="0"/>
              <a:t>01-07-2022</a:t>
            </a:fld>
            <a:endParaRPr lang="en-IN"/>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876CDC5-1E96-4D44-B1F0-9C48B3BD76E2}" type="slidenum">
              <a:rPr lang="en-IN" smtClean="0"/>
              <a:t>‹#›</a:t>
            </a:fld>
            <a:endParaRPr lang="en-IN"/>
          </a:p>
        </p:txBody>
      </p:sp>
    </p:spTree>
    <p:extLst>
      <p:ext uri="{BB962C8B-B14F-4D97-AF65-F5344CB8AC3E}">
        <p14:creationId xmlns:p14="http://schemas.microsoft.com/office/powerpoint/2010/main" val="126661401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286B51-BED9-4A6F-AB8C-1A317506F3CF}"/>
              </a:ext>
            </a:extLst>
          </p:cNvPr>
          <p:cNvSpPr>
            <a:spLocks noGrp="1"/>
          </p:cNvSpPr>
          <p:nvPr>
            <p:ph idx="1"/>
          </p:nvPr>
        </p:nvSpPr>
        <p:spPr>
          <a:xfrm>
            <a:off x="685800" y="1306286"/>
            <a:ext cx="10820400" cy="4912399"/>
          </a:xfrm>
        </p:spPr>
        <p:txBody>
          <a:bodyPr/>
          <a:lstStyle/>
          <a:p>
            <a:pPr marL="0" indent="0">
              <a:buNone/>
            </a:pPr>
            <a:r>
              <a:rPr lang="en-GB" sz="2000" b="1" u="sng" dirty="0">
                <a:effectLst/>
                <a:latin typeface="Times New Roman"/>
                <a:ea typeface="Times New Roman" panose="02020603050405020304" pitchFamily="18" charset="0"/>
                <a:cs typeface="Times New Roman"/>
              </a:rPr>
              <a:t>ZINC SULPHATE</a:t>
            </a:r>
            <a:endParaRPr lang="en-GB" sz="2000" dirty="0">
              <a:effectLst/>
              <a:latin typeface="Times New Roman"/>
              <a:ea typeface="Times New Roman" panose="02020603050405020304" pitchFamily="18" charset="0"/>
              <a:cs typeface="Times New Roman"/>
            </a:endParaRPr>
          </a:p>
          <a:p>
            <a:pPr marL="0" indent="0">
              <a:buNone/>
            </a:pPr>
            <a:r>
              <a:rPr lang="en-GB" sz="2000" b="1" dirty="0">
                <a:effectLst/>
                <a:latin typeface="Times New Roman"/>
                <a:ea typeface="Times New Roman" panose="02020603050405020304" pitchFamily="18" charset="0"/>
                <a:cs typeface="Times New Roman"/>
              </a:rPr>
              <a:t>Formula- ZnSO4</a:t>
            </a:r>
            <a:endParaRPr lang="en-GB" sz="2000" dirty="0">
              <a:effectLst/>
              <a:latin typeface="Times New Roman"/>
              <a:ea typeface="Times New Roman" panose="02020603050405020304" pitchFamily="18" charset="0"/>
              <a:cs typeface="Times New Roman"/>
            </a:endParaRPr>
          </a:p>
          <a:p>
            <a:pPr marL="0" indent="0">
              <a:buNone/>
            </a:pPr>
            <a:r>
              <a:rPr lang="en-GB" sz="2000" b="1" dirty="0">
                <a:effectLst/>
                <a:latin typeface="Times New Roman"/>
                <a:ea typeface="Times New Roman" panose="02020603050405020304" pitchFamily="18" charset="0"/>
                <a:cs typeface="Times New Roman"/>
              </a:rPr>
              <a:t>Preparation</a:t>
            </a:r>
            <a:endParaRPr lang="en-GB" sz="2000" dirty="0">
              <a:effectLst/>
              <a:latin typeface="Times New Roman"/>
              <a:ea typeface="Times New Roman" panose="02020603050405020304" pitchFamily="18" charset="0"/>
              <a:cs typeface="Times New Roman"/>
            </a:endParaRPr>
          </a:p>
          <a:p>
            <a:pPr hangingPunct="0"/>
            <a:r>
              <a:rPr lang="en-GB" sz="2000" dirty="0">
                <a:effectLst/>
                <a:latin typeface="Times New Roman"/>
                <a:ea typeface="Times New Roman" panose="02020603050405020304" pitchFamily="18" charset="0"/>
                <a:cs typeface="Times New Roman"/>
              </a:rPr>
              <a:t>It is obtained by heating zinc blende in the presence of air under specified conditions. The heated mass is dissolved in hot water, filtered and solution is concentrated for crystallization.</a:t>
            </a:r>
          </a:p>
          <a:p>
            <a:r>
              <a:rPr lang="en-GB" sz="2000" dirty="0">
                <a:effectLst/>
                <a:latin typeface="Calibri"/>
                <a:ea typeface="Times New Roman" panose="02020603050405020304" pitchFamily="18" charset="0"/>
                <a:cs typeface="Calibri"/>
              </a:rPr>
              <a:t>ZnS+2O2</a:t>
            </a:r>
            <a:r>
              <a:rPr lang="en-GB" sz="2000" dirty="0">
                <a:latin typeface="Calibri"/>
                <a:ea typeface="Times New Roman" panose="02020603050405020304" pitchFamily="18" charset="0"/>
                <a:cs typeface="Calibri"/>
              </a:rPr>
              <a:t> </a:t>
            </a:r>
            <a:r>
              <a:rPr lang="en-GB" sz="2000" dirty="0">
                <a:ea typeface="+mn-lt"/>
                <a:cs typeface="+mn-lt"/>
              </a:rPr>
              <a:t>→</a:t>
            </a:r>
            <a:r>
              <a:rPr lang="en-GB" sz="2000" dirty="0">
                <a:latin typeface="Calibri"/>
                <a:ea typeface="Times New Roman" panose="02020603050405020304" pitchFamily="18" charset="0"/>
                <a:cs typeface="Calibri"/>
              </a:rPr>
              <a:t>      </a:t>
            </a:r>
            <a:r>
              <a:rPr lang="en-GB" sz="2000" dirty="0">
                <a:effectLst/>
                <a:latin typeface="Calibri"/>
                <a:ea typeface="Times New Roman" panose="02020603050405020304" pitchFamily="18" charset="0"/>
                <a:cs typeface="Calibri"/>
              </a:rPr>
              <a:t>ZnSO4</a:t>
            </a:r>
            <a:endParaRPr lang="en-GB" sz="2000" dirty="0">
              <a:effectLst/>
              <a:latin typeface="Calibri" panose="020F0502020204030204" pitchFamily="34" charset="0"/>
              <a:ea typeface="Times New Roman" panose="02020603050405020304" pitchFamily="18" charset="0"/>
              <a:cs typeface="Times New Roman" panose="02020603050405020304" pitchFamily="18" charset="0"/>
            </a:endParaRPr>
          </a:p>
          <a:p>
            <a:pPr hangingPunct="0"/>
            <a:r>
              <a:rPr lang="en-GB" sz="2000" dirty="0">
                <a:effectLst/>
                <a:latin typeface="Times New Roman"/>
                <a:ea typeface="Times New Roman" panose="02020603050405020304" pitchFamily="18" charset="0"/>
                <a:cs typeface="Times New Roman"/>
              </a:rPr>
              <a:t>According to pharmacopoeia,</a:t>
            </a:r>
            <a:r>
              <a:rPr lang="en-GB" sz="2000" dirty="0">
                <a:latin typeface="Times New Roman"/>
                <a:ea typeface="Times New Roman" panose="02020603050405020304" pitchFamily="18" charset="0"/>
                <a:cs typeface="Times New Roman"/>
              </a:rPr>
              <a:t> </a:t>
            </a:r>
            <a:r>
              <a:rPr lang="en-GB" sz="2000" dirty="0">
                <a:effectLst/>
                <a:latin typeface="Times New Roman"/>
                <a:ea typeface="Times New Roman" panose="02020603050405020304" pitchFamily="18" charset="0"/>
                <a:cs typeface="Times New Roman"/>
              </a:rPr>
              <a:t>it is prepared by digesting metallic zinc granules in dilute H2SO4.The solution is filtered to separate the undissolved metallic zinc and filtrate is treated with chlorine to oxidize any ferrous sulphate into ferric sulphate which is then precipitated by hydroxide and removed. The </a:t>
            </a:r>
            <a:r>
              <a:rPr lang="en-GB" sz="2000" dirty="0">
                <a:latin typeface="Times New Roman"/>
                <a:ea typeface="Times New Roman" panose="02020603050405020304" pitchFamily="18" charset="0"/>
                <a:cs typeface="Times New Roman"/>
              </a:rPr>
              <a:t>filtrate</a:t>
            </a:r>
            <a:r>
              <a:rPr lang="en-GB" sz="2000" dirty="0">
                <a:effectLst/>
                <a:latin typeface="Times New Roman"/>
                <a:ea typeface="Times New Roman" panose="02020603050405020304" pitchFamily="18" charset="0"/>
                <a:cs typeface="Times New Roman"/>
              </a:rPr>
              <a:t> is concentrated and left for crystallization. </a:t>
            </a:r>
          </a:p>
          <a:p>
            <a:pPr marL="0" indent="0">
              <a:buNone/>
            </a:pPr>
            <a:r>
              <a:rPr lang="en-US" sz="2000" dirty="0">
                <a:latin typeface="Calibri"/>
                <a:ea typeface="Times New Roman" panose="02020603050405020304" pitchFamily="18" charset="0"/>
                <a:cs typeface="Calibri"/>
              </a:rPr>
              <a:t>                                                                        </a:t>
            </a:r>
            <a:r>
              <a:rPr lang="en-GB" sz="2000" dirty="0">
                <a:effectLst/>
                <a:latin typeface="Calibri"/>
                <a:ea typeface="Times New Roman" panose="02020603050405020304" pitchFamily="18" charset="0"/>
                <a:cs typeface="Calibri"/>
              </a:rPr>
              <a:t>Zn + H2SO4</a:t>
            </a:r>
            <a:r>
              <a:rPr lang="en-GB" sz="2000" dirty="0">
                <a:ea typeface="+mn-lt"/>
                <a:cs typeface="+mn-lt"/>
              </a:rPr>
              <a:t>→</a:t>
            </a:r>
            <a:r>
              <a:rPr lang="en-GB" sz="2000" dirty="0">
                <a:effectLst/>
                <a:latin typeface="Times New Roman"/>
                <a:ea typeface="Times New Roman" panose="02020603050405020304" pitchFamily="18" charset="0"/>
                <a:cs typeface="Times New Roman"/>
              </a:rPr>
              <a:t>	</a:t>
            </a:r>
            <a:r>
              <a:rPr lang="en-GB" sz="2000" dirty="0">
                <a:effectLst/>
                <a:latin typeface="Calibri"/>
                <a:ea typeface="Times New Roman" panose="02020603050405020304" pitchFamily="18" charset="0"/>
                <a:cs typeface="Calibri"/>
              </a:rPr>
              <a:t>ZnSO4+ H2</a:t>
            </a:r>
          </a:p>
          <a:p>
            <a:endParaRPr lang="en-IN" dirty="0"/>
          </a:p>
        </p:txBody>
      </p:sp>
    </p:spTree>
    <p:extLst>
      <p:ext uri="{BB962C8B-B14F-4D97-AF65-F5344CB8AC3E}">
        <p14:creationId xmlns:p14="http://schemas.microsoft.com/office/powerpoint/2010/main" val="4225087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FD7941-3A32-4DC2-301F-B07DC7B67A8A}"/>
              </a:ext>
            </a:extLst>
          </p:cNvPr>
          <p:cNvSpPr>
            <a:spLocks noGrp="1"/>
          </p:cNvSpPr>
          <p:nvPr>
            <p:ph idx="1"/>
          </p:nvPr>
        </p:nvSpPr>
        <p:spPr>
          <a:xfrm>
            <a:off x="685800" y="1175658"/>
            <a:ext cx="10820400" cy="5043028"/>
          </a:xfrm>
        </p:spPr>
        <p:txBody>
          <a:bodyPr/>
          <a:lstStyle/>
          <a:p>
            <a:pPr marL="0" indent="0">
              <a:buNone/>
            </a:pPr>
            <a:r>
              <a:rPr lang="en-GB" sz="2400" b="1" dirty="0">
                <a:latin typeface="Times New Roman"/>
                <a:cs typeface="Times New Roman"/>
              </a:rPr>
              <a:t>Properties</a:t>
            </a:r>
            <a:endParaRPr lang="en-GB" sz="2400" dirty="0">
              <a:latin typeface="Times New Roman"/>
              <a:ea typeface="+mn-lt"/>
              <a:cs typeface="+mn-lt"/>
            </a:endParaRPr>
          </a:p>
          <a:p>
            <a:r>
              <a:rPr lang="en-GB" sz="2400" dirty="0">
                <a:latin typeface="Times New Roman"/>
                <a:cs typeface="Calibri"/>
              </a:rPr>
              <a:t>colourless needles, odourless with astringent and metallic taste </a:t>
            </a:r>
            <a:endParaRPr lang="en-GB" sz="2400" dirty="0">
              <a:latin typeface="Times New Roman"/>
              <a:ea typeface="+mn-lt"/>
              <a:cs typeface="+mn-lt"/>
            </a:endParaRPr>
          </a:p>
          <a:p>
            <a:r>
              <a:rPr lang="en-GB" sz="2400" dirty="0">
                <a:latin typeface="Times New Roman"/>
                <a:cs typeface="Calibri"/>
              </a:rPr>
              <a:t>soluble in water but insoluble in alcohol </a:t>
            </a:r>
            <a:endParaRPr lang="en-GB" sz="2400" dirty="0">
              <a:latin typeface="Times New Roman"/>
              <a:ea typeface="+mn-lt"/>
              <a:cs typeface="+mn-lt"/>
            </a:endParaRPr>
          </a:p>
          <a:p>
            <a:r>
              <a:rPr lang="en-GB" sz="2400" dirty="0">
                <a:latin typeface="Times New Roman"/>
                <a:cs typeface="Calibri"/>
              </a:rPr>
              <a:t>On dehydration yields </a:t>
            </a:r>
            <a:r>
              <a:rPr lang="en-GB" sz="2400" dirty="0" err="1">
                <a:latin typeface="Times New Roman"/>
                <a:cs typeface="Calibri"/>
              </a:rPr>
              <a:t>ZnO</a:t>
            </a:r>
            <a:r>
              <a:rPr lang="en-GB" sz="2400" dirty="0">
                <a:latin typeface="Times New Roman"/>
                <a:cs typeface="Calibri"/>
              </a:rPr>
              <a:t> </a:t>
            </a:r>
            <a:endParaRPr lang="en-GB" sz="2400" dirty="0">
              <a:latin typeface="Times New Roman"/>
              <a:ea typeface="+mn-lt"/>
              <a:cs typeface="+mn-lt"/>
            </a:endParaRPr>
          </a:p>
          <a:p>
            <a:pPr marL="0" indent="0">
              <a:buNone/>
            </a:pPr>
            <a:r>
              <a:rPr lang="en-GB" sz="2400" b="1" dirty="0">
                <a:latin typeface="Times New Roman"/>
                <a:cs typeface="Times New Roman"/>
              </a:rPr>
              <a:t>Storage:</a:t>
            </a:r>
            <a:endParaRPr lang="en-GB" sz="2400" dirty="0">
              <a:latin typeface="Times New Roman"/>
              <a:ea typeface="+mn-lt"/>
              <a:cs typeface="+mn-lt"/>
            </a:endParaRPr>
          </a:p>
          <a:p>
            <a:r>
              <a:rPr lang="en-GB" sz="2400" dirty="0">
                <a:latin typeface="Times New Roman"/>
                <a:cs typeface="Times New Roman"/>
              </a:rPr>
              <a:t>Since it is efflorescent, store in a well closed, non-metallic container.</a:t>
            </a:r>
            <a:endParaRPr lang="en-US" sz="2400" dirty="0">
              <a:latin typeface="Times New Roman"/>
              <a:ea typeface="+mn-lt"/>
              <a:cs typeface="+mn-lt"/>
            </a:endParaRPr>
          </a:p>
          <a:p>
            <a:pPr marL="0" indent="0">
              <a:buNone/>
            </a:pPr>
            <a:r>
              <a:rPr lang="en-GB" sz="2400" b="1" dirty="0">
                <a:latin typeface="Times New Roman"/>
                <a:cs typeface="Times New Roman"/>
              </a:rPr>
              <a:t>Medicinal and Pharmaceutical Use:</a:t>
            </a:r>
            <a:endParaRPr lang="en-GB" sz="2400" dirty="0">
              <a:latin typeface="Times New Roman"/>
              <a:ea typeface="+mn-lt"/>
              <a:cs typeface="+mn-lt"/>
            </a:endParaRPr>
          </a:p>
          <a:p>
            <a:r>
              <a:rPr lang="en-GB" sz="2400" dirty="0">
                <a:latin typeface="Times New Roman"/>
                <a:cs typeface="Times New Roman"/>
              </a:rPr>
              <a:t>Emetic (induces vomiting) and astringent.</a:t>
            </a:r>
            <a:endParaRPr lang="en-US" sz="2400" dirty="0"/>
          </a:p>
          <a:p>
            <a:endParaRPr lang="en-IN" dirty="0"/>
          </a:p>
        </p:txBody>
      </p:sp>
    </p:spTree>
    <p:extLst>
      <p:ext uri="{BB962C8B-B14F-4D97-AF65-F5344CB8AC3E}">
        <p14:creationId xmlns:p14="http://schemas.microsoft.com/office/powerpoint/2010/main" val="3899615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BC894D6-25E4-9844-2C6B-0D90D51EB81A}"/>
              </a:ext>
            </a:extLst>
          </p:cNvPr>
          <p:cNvSpPr>
            <a:spLocks noGrp="1"/>
          </p:cNvSpPr>
          <p:nvPr>
            <p:ph idx="1"/>
          </p:nvPr>
        </p:nvSpPr>
        <p:spPr>
          <a:xfrm>
            <a:off x="685800" y="862150"/>
            <a:ext cx="10820400" cy="5356536"/>
          </a:xfrm>
        </p:spPr>
        <p:txBody>
          <a:bodyPr>
            <a:normAutofit/>
          </a:bodyPr>
          <a:lstStyle/>
          <a:p>
            <a:pPr marL="0" indent="0">
              <a:buNone/>
            </a:pPr>
            <a:r>
              <a:rPr lang="en-GB" sz="2400" b="1" dirty="0">
                <a:effectLst/>
                <a:latin typeface="Times New Roman"/>
                <a:ea typeface="Times New Roman" panose="02020603050405020304" pitchFamily="18" charset="0"/>
                <a:cs typeface="Times New Roman"/>
              </a:rPr>
              <a:t>POTASH ALUM:</a:t>
            </a:r>
            <a:endParaRPr lang="en-US" sz="2400" b="1" dirty="0">
              <a:effectLst/>
              <a:latin typeface="Times New Roman" panose="02020603050405020304" pitchFamily="18" charset="0"/>
              <a:ea typeface="Times New Roman" panose="02020603050405020304" pitchFamily="18" charset="0"/>
              <a:cs typeface="Times New Roman"/>
            </a:endParaRPr>
          </a:p>
          <a:p>
            <a:pPr marL="0" indent="0">
              <a:buNone/>
            </a:pPr>
            <a:r>
              <a:rPr lang="en-GB" sz="2400" b="1" dirty="0" err="1">
                <a:effectLst/>
                <a:latin typeface="Times New Roman"/>
                <a:ea typeface="Times New Roman" panose="02020603050405020304" pitchFamily="18" charset="0"/>
                <a:cs typeface="Times New Roman"/>
              </a:rPr>
              <a:t>Formula:</a:t>
            </a:r>
            <a:r>
              <a:rPr lang="en-GB" sz="2400" dirty="0" err="1">
                <a:effectLst/>
                <a:latin typeface="Times New Roman"/>
                <a:ea typeface="Times New Roman" panose="02020603050405020304" pitchFamily="18" charset="0"/>
                <a:cs typeface="Times New Roman"/>
              </a:rPr>
              <a:t>KAl</a:t>
            </a:r>
            <a:r>
              <a:rPr lang="en-GB" sz="2400" dirty="0">
                <a:effectLst/>
                <a:latin typeface="Times New Roman"/>
                <a:ea typeface="Times New Roman" panose="02020603050405020304" pitchFamily="18" charset="0"/>
                <a:cs typeface="Times New Roman"/>
              </a:rPr>
              <a:t>(SO4)2.12H2O</a:t>
            </a:r>
            <a:r>
              <a:rPr lang="en-US" sz="2400" dirty="0">
                <a:effectLst/>
                <a:latin typeface="Times New Roman"/>
                <a:ea typeface="Times New Roman" panose="02020603050405020304" pitchFamily="18" charset="0"/>
                <a:cs typeface="Times New Roman"/>
              </a:rPr>
              <a:t>.</a:t>
            </a:r>
            <a:r>
              <a:rPr lang="en-US" sz="2400" dirty="0">
                <a:latin typeface="Times New Roman"/>
                <a:ea typeface="Times New Roman" panose="02020603050405020304" pitchFamily="18" charset="0"/>
                <a:cs typeface="Times New Roman"/>
              </a:rPr>
              <a:t>   </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US" sz="2400" dirty="0">
                <a:latin typeface="Times New Roman"/>
                <a:ea typeface="Times New Roman" panose="02020603050405020304" pitchFamily="18" charset="0"/>
                <a:cs typeface="Times New Roman"/>
              </a:rPr>
              <a:t>          </a:t>
            </a:r>
            <a:r>
              <a:rPr lang="en-US" sz="2400" dirty="0">
                <a:effectLst/>
                <a:latin typeface="Times New Roman"/>
                <a:ea typeface="Times New Roman" panose="02020603050405020304" pitchFamily="18" charset="0"/>
                <a:cs typeface="Times New Roman"/>
              </a:rPr>
              <a:t> </a:t>
            </a:r>
            <a:r>
              <a:rPr lang="en-GB" sz="2400" dirty="0">
                <a:effectLst/>
                <a:latin typeface="Times New Roman"/>
                <a:ea typeface="Times New Roman" panose="02020603050405020304" pitchFamily="18" charset="0"/>
                <a:cs typeface="Times New Roman"/>
              </a:rPr>
              <a:t>Alum is potassium aluminium sulphate.</a:t>
            </a:r>
            <a:r>
              <a:rPr lang="en-GB" sz="2400" dirty="0">
                <a:latin typeface="Times New Roman"/>
                <a:ea typeface="Times New Roman" panose="02020603050405020304" pitchFamily="18" charset="0"/>
                <a:cs typeface="Times New Roman"/>
              </a:rPr>
              <a:t> </a:t>
            </a:r>
            <a:r>
              <a:rPr lang="en-GB" sz="2400" dirty="0">
                <a:effectLst/>
                <a:latin typeface="Times New Roman"/>
                <a:ea typeface="Times New Roman" panose="02020603050405020304" pitchFamily="18" charset="0"/>
                <a:cs typeface="Times New Roman"/>
              </a:rPr>
              <a:t>It is </a:t>
            </a:r>
            <a:r>
              <a:rPr lang="en-GB" sz="2400" dirty="0">
                <a:latin typeface="Times New Roman"/>
                <a:ea typeface="Times New Roman" panose="02020603050405020304" pitchFamily="18" charset="0"/>
                <a:cs typeface="Times New Roman"/>
              </a:rPr>
              <a:t>a double</a:t>
            </a:r>
            <a:r>
              <a:rPr lang="en-GB" sz="2400" dirty="0">
                <a:effectLst/>
                <a:latin typeface="Times New Roman"/>
                <a:ea typeface="Times New Roman" panose="02020603050405020304" pitchFamily="18" charset="0"/>
                <a:cs typeface="Times New Roman"/>
              </a:rPr>
              <a:t> salt having an amount of aluminium equivalent to not less than 99.5% of </a:t>
            </a:r>
            <a:r>
              <a:rPr lang="en-GB" sz="2400" dirty="0" err="1">
                <a:effectLst/>
                <a:latin typeface="Times New Roman"/>
                <a:ea typeface="Times New Roman" panose="02020603050405020304" pitchFamily="18" charset="0"/>
                <a:cs typeface="Times New Roman"/>
              </a:rPr>
              <a:t>KAl</a:t>
            </a:r>
            <a:r>
              <a:rPr lang="en-GB" sz="2400" dirty="0">
                <a:effectLst/>
                <a:latin typeface="Times New Roman"/>
                <a:ea typeface="Times New Roman" panose="02020603050405020304" pitchFamily="18" charset="0"/>
                <a:cs typeface="Times New Roman"/>
              </a:rPr>
              <a:t>(SO4)2.12H2O</a:t>
            </a:r>
          </a:p>
          <a:p>
            <a:pPr marL="0" indent="0">
              <a:buNone/>
            </a:pPr>
            <a:r>
              <a:rPr lang="en-GB" sz="2400" b="1" dirty="0">
                <a:effectLst/>
                <a:latin typeface="Times New Roman"/>
                <a:ea typeface="Times New Roman" panose="02020603050405020304" pitchFamily="18" charset="0"/>
                <a:cs typeface="Times New Roman"/>
              </a:rPr>
              <a:t>Preparation:</a:t>
            </a:r>
            <a:endParaRPr lang="en-GB" sz="2400" dirty="0">
              <a:effectLst/>
              <a:latin typeface="Times New Roman" panose="02020603050405020304" pitchFamily="18" charset="0"/>
              <a:ea typeface="Times New Roman" panose="02020603050405020304" pitchFamily="18" charset="0"/>
              <a:cs typeface="Times New Roman"/>
            </a:endParaRPr>
          </a:p>
          <a:p>
            <a:pPr marL="0" indent="0" hangingPunct="0">
              <a:buNone/>
            </a:pPr>
            <a:r>
              <a:rPr lang="en-US" sz="2400" dirty="0">
                <a:latin typeface="Times New Roman"/>
                <a:ea typeface="Times New Roman" panose="02020603050405020304" pitchFamily="18" charset="0"/>
                <a:cs typeface="Times New Roman"/>
              </a:rPr>
              <a:t>        </a:t>
            </a:r>
            <a:r>
              <a:rPr lang="en-US" sz="2400" dirty="0">
                <a:effectLst/>
                <a:latin typeface="Times New Roman"/>
                <a:ea typeface="Times New Roman" panose="02020603050405020304" pitchFamily="18" charset="0"/>
                <a:cs typeface="Times New Roman"/>
              </a:rPr>
              <a:t> </a:t>
            </a:r>
            <a:r>
              <a:rPr lang="en-GB" sz="2400" dirty="0">
                <a:effectLst/>
                <a:latin typeface="Times New Roman"/>
                <a:ea typeface="Times New Roman" panose="02020603050405020304" pitchFamily="18" charset="0"/>
                <a:cs typeface="Times New Roman"/>
              </a:rPr>
              <a:t>It is obtained by adding a concentrated solution of potassium sulphate to a hot solution of an equimolecular proportion of aluminium sulphate.</a:t>
            </a:r>
            <a:r>
              <a:rPr lang="en-GB" sz="2400" dirty="0">
                <a:latin typeface="Times New Roman"/>
                <a:ea typeface="Times New Roman" panose="02020603050405020304" pitchFamily="18" charset="0"/>
                <a:cs typeface="Times New Roman"/>
              </a:rPr>
              <a:t> </a:t>
            </a:r>
            <a:r>
              <a:rPr lang="en-GB" sz="2400" dirty="0">
                <a:effectLst/>
                <a:latin typeface="Times New Roman"/>
                <a:ea typeface="Times New Roman" panose="02020603050405020304" pitchFamily="18" charset="0"/>
                <a:cs typeface="Times New Roman"/>
              </a:rPr>
              <a:t>When the solution is concentrated and cooled,</a:t>
            </a:r>
            <a:r>
              <a:rPr lang="en-GB" sz="2400" dirty="0">
                <a:latin typeface="Times New Roman"/>
                <a:ea typeface="Times New Roman" panose="02020603050405020304" pitchFamily="18" charset="0"/>
                <a:cs typeface="Times New Roman"/>
              </a:rPr>
              <a:t> </a:t>
            </a:r>
            <a:r>
              <a:rPr lang="en-GB" sz="2400" dirty="0">
                <a:effectLst/>
                <a:latin typeface="Times New Roman"/>
                <a:ea typeface="Times New Roman" panose="02020603050405020304" pitchFamily="18" charset="0"/>
                <a:cs typeface="Times New Roman"/>
              </a:rPr>
              <a:t>characteristic octahedral crystals separates out.</a:t>
            </a:r>
          </a:p>
          <a:p>
            <a:pPr marL="0" indent="0">
              <a:buNone/>
            </a:pPr>
            <a:r>
              <a:rPr lang="en-GB" sz="2400" dirty="0">
                <a:effectLst/>
                <a:latin typeface="Times New Roman"/>
                <a:ea typeface="Times New Roman" panose="02020603050405020304" pitchFamily="18" charset="0"/>
                <a:cs typeface="Times New Roman"/>
              </a:rPr>
              <a:t>K2SO4+ Al2 (SO4)3+24H2O</a:t>
            </a:r>
            <a:r>
              <a:rPr lang="en-GB" sz="2400" dirty="0">
                <a:latin typeface="Times New Roman"/>
                <a:ea typeface="Times New Roman" panose="02020603050405020304" pitchFamily="18" charset="0"/>
                <a:cs typeface="Times New Roman"/>
              </a:rPr>
              <a:t> </a:t>
            </a:r>
            <a:r>
              <a:rPr lang="en-GB" sz="2400" dirty="0">
                <a:ea typeface="+mn-lt"/>
                <a:cs typeface="+mn-lt"/>
              </a:rPr>
              <a:t>→</a:t>
            </a:r>
            <a:r>
              <a:rPr lang="en-GB" sz="2400" dirty="0">
                <a:latin typeface="Times New Roman"/>
                <a:ea typeface="Times New Roman" panose="02020603050405020304" pitchFamily="18" charset="0"/>
                <a:cs typeface="Times New Roman"/>
              </a:rPr>
              <a:t> </a:t>
            </a:r>
            <a:r>
              <a:rPr lang="en-GB" sz="2400" dirty="0">
                <a:effectLst/>
                <a:latin typeface="Times New Roman"/>
                <a:ea typeface="Times New Roman" panose="02020603050405020304" pitchFamily="18" charset="0"/>
                <a:cs typeface="Times New Roman"/>
              </a:rPr>
              <a:t> 2KAl(SO4)2.12H2O</a:t>
            </a:r>
            <a:r>
              <a:rPr lang="en-US" sz="2400" dirty="0">
                <a:effectLst/>
                <a:latin typeface="Times New Roman"/>
                <a:ea typeface="Times New Roman" panose="02020603050405020304" pitchFamily="18" charset="0"/>
                <a:cs typeface="Times New Roman"/>
              </a:rPr>
              <a:t>.</a:t>
            </a:r>
            <a:r>
              <a:rPr lang="en-US" sz="2400" dirty="0">
                <a:latin typeface="Times New Roman"/>
                <a:ea typeface="Times New Roman" panose="02020603050405020304" pitchFamily="18" charset="0"/>
                <a:cs typeface="Times New Roman"/>
              </a:rPr>
              <a:t>   </a:t>
            </a:r>
            <a:endParaRPr lang="en-US" sz="2400" dirty="0">
              <a:effectLst/>
              <a:latin typeface="Times New Roman"/>
              <a:ea typeface="Times New Roman" panose="02020603050405020304" pitchFamily="18" charset="0"/>
              <a:cs typeface="Times New Roman" panose="02020603050405020304" pitchFamily="18" charset="0"/>
            </a:endParaRPr>
          </a:p>
          <a:p>
            <a:pPr marL="0" indent="0">
              <a:buNone/>
            </a:pPr>
            <a:r>
              <a:rPr lang="en-US" sz="2400" dirty="0">
                <a:latin typeface="Times New Roman"/>
                <a:ea typeface="Times New Roman" panose="02020603050405020304" pitchFamily="18" charset="0"/>
                <a:cs typeface="Times New Roman"/>
              </a:rPr>
              <a:t> </a:t>
            </a:r>
            <a:r>
              <a:rPr lang="en-GB" sz="2400" dirty="0">
                <a:effectLst/>
                <a:latin typeface="Times New Roman"/>
                <a:ea typeface="Times New Roman" panose="02020603050405020304" pitchFamily="18" charset="0"/>
                <a:cs typeface="Times New Roman"/>
              </a:rPr>
              <a:t>If crystallization is done slowly then large characteristic regular octahedral crystals are obtained.</a:t>
            </a:r>
          </a:p>
          <a:p>
            <a:endParaRPr lang="en-IN" dirty="0"/>
          </a:p>
        </p:txBody>
      </p:sp>
    </p:spTree>
    <p:extLst>
      <p:ext uri="{BB962C8B-B14F-4D97-AF65-F5344CB8AC3E}">
        <p14:creationId xmlns:p14="http://schemas.microsoft.com/office/powerpoint/2010/main" val="4080495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6B4BB2-326F-8E25-EC12-DB1CE055B141}"/>
              </a:ext>
            </a:extLst>
          </p:cNvPr>
          <p:cNvSpPr>
            <a:spLocks noGrp="1"/>
          </p:cNvSpPr>
          <p:nvPr>
            <p:ph idx="1"/>
          </p:nvPr>
        </p:nvSpPr>
        <p:spPr>
          <a:xfrm>
            <a:off x="685800" y="966652"/>
            <a:ext cx="10820400" cy="5252034"/>
          </a:xfrm>
        </p:spPr>
        <p:txBody>
          <a:bodyPr/>
          <a:lstStyle/>
          <a:p>
            <a:pPr marL="0" indent="0">
              <a:buNone/>
            </a:pPr>
            <a:r>
              <a:rPr lang="en-GB" b="1" dirty="0">
                <a:latin typeface="Times New Roman"/>
                <a:cs typeface="Times New Roman"/>
              </a:rPr>
              <a:t>Properties:</a:t>
            </a:r>
            <a:endParaRPr lang="en-GB" dirty="0">
              <a:ea typeface="+mn-lt"/>
              <a:cs typeface="+mn-lt"/>
            </a:endParaRPr>
          </a:p>
          <a:p>
            <a:pPr algn="just"/>
            <a:r>
              <a:rPr lang="en-US" dirty="0">
                <a:latin typeface="Times New Roman"/>
                <a:cs typeface="Times New Roman"/>
              </a:rPr>
              <a:t>        </a:t>
            </a:r>
            <a:r>
              <a:rPr lang="en-GB" dirty="0">
                <a:latin typeface="Times New Roman"/>
                <a:cs typeface="Times New Roman"/>
              </a:rPr>
              <a:t>It is available as colourless,  transparent or granular crystals having a sweet astringent taste. When heated slowly on water bath ,it melts in its water of crystallization. At 200C,it looses its water of crystallization and becomes anhydrous. It is soluble in water but insoluble in alcohol.</a:t>
            </a:r>
            <a:endParaRPr lang="en-US" dirty="0">
              <a:ea typeface="+mn-lt"/>
              <a:cs typeface="+mn-lt"/>
            </a:endParaRPr>
          </a:p>
          <a:p>
            <a:pPr marL="0" indent="0">
              <a:buNone/>
            </a:pPr>
            <a:r>
              <a:rPr lang="en-GB" b="1" dirty="0">
                <a:latin typeface="Times New Roman"/>
                <a:cs typeface="Times New Roman"/>
              </a:rPr>
              <a:t>Uses:</a:t>
            </a:r>
            <a:endParaRPr lang="en-GB" dirty="0">
              <a:ea typeface="+mn-lt"/>
              <a:cs typeface="+mn-lt"/>
            </a:endParaRPr>
          </a:p>
          <a:p>
            <a:r>
              <a:rPr lang="en-US" dirty="0">
                <a:latin typeface="Times New Roman"/>
                <a:cs typeface="Times New Roman"/>
              </a:rPr>
              <a:t>         </a:t>
            </a:r>
            <a:r>
              <a:rPr lang="en-GB" dirty="0">
                <a:latin typeface="Times New Roman"/>
                <a:cs typeface="Times New Roman"/>
              </a:rPr>
              <a:t>Externally used as astringent .It has protein </a:t>
            </a:r>
            <a:r>
              <a:rPr lang="en-GB" dirty="0" err="1">
                <a:latin typeface="Times New Roman"/>
                <a:cs typeface="Times New Roman"/>
              </a:rPr>
              <a:t>precipitatin</a:t>
            </a:r>
            <a:r>
              <a:rPr lang="en-GB" dirty="0">
                <a:latin typeface="Times New Roman"/>
                <a:cs typeface="Times New Roman"/>
              </a:rPr>
              <a:t> property and finds use in preparation of toxoids. Also used as antiseptic and local styptic.</a:t>
            </a:r>
            <a:endParaRPr lang="en-US" dirty="0"/>
          </a:p>
          <a:p>
            <a:pPr marL="0" indent="0">
              <a:buNone/>
            </a:pPr>
            <a:endParaRPr lang="en-IN" dirty="0"/>
          </a:p>
        </p:txBody>
      </p:sp>
    </p:spTree>
    <p:extLst>
      <p:ext uri="{BB962C8B-B14F-4D97-AF65-F5344CB8AC3E}">
        <p14:creationId xmlns:p14="http://schemas.microsoft.com/office/powerpoint/2010/main" val="799658899"/>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Vapor Trail</Template>
  <TotalTime>1</TotalTime>
  <Words>348</Words>
  <Application>Microsoft Office PowerPoint</Application>
  <PresentationFormat>Widescreen</PresentationFormat>
  <Paragraphs>26</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Century Gothic</vt:lpstr>
      <vt:lpstr>Times New Roman</vt:lpstr>
      <vt:lpstr>Vapor Trail</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AlekyA Reddy</dc:creator>
  <cp:lastModifiedBy>AlekyA Reddy</cp:lastModifiedBy>
  <cp:revision>2</cp:revision>
  <dcterms:created xsi:type="dcterms:W3CDTF">2022-07-01T05:06:21Z</dcterms:created>
  <dcterms:modified xsi:type="dcterms:W3CDTF">2022-07-01T05:08:07Z</dcterms:modified>
</cp:coreProperties>
</file>