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7" d="100"/>
          <a:sy n="37" d="100"/>
        </p:scale>
        <p:origin x="54" y="6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A44F14A-865F-42F0-BFF0-DE8C600BC63B}" type="datetimeFigureOut">
              <a:rPr lang="en-IN" smtClean="0"/>
              <a:t>01-07-2022</a:t>
            </a:fld>
            <a:endParaRPr lang="en-IN"/>
          </a:p>
        </p:txBody>
      </p:sp>
      <p:sp>
        <p:nvSpPr>
          <p:cNvPr id="5" name="Footer Placeholder 4"/>
          <p:cNvSpPr>
            <a:spLocks noGrp="1"/>
          </p:cNvSpPr>
          <p:nvPr>
            <p:ph type="ftr" sz="quarter" idx="11"/>
          </p:nvPr>
        </p:nvSpPr>
        <p:spPr>
          <a:xfrm>
            <a:off x="1371600" y="4323845"/>
            <a:ext cx="6400800" cy="365125"/>
          </a:xfrm>
        </p:spPr>
        <p:txBody>
          <a:bodyPr/>
          <a:lstStyle/>
          <a:p>
            <a:endParaRPr lang="en-IN"/>
          </a:p>
        </p:txBody>
      </p:sp>
      <p:sp>
        <p:nvSpPr>
          <p:cNvPr id="6" name="Slide Number Placeholder 5"/>
          <p:cNvSpPr>
            <a:spLocks noGrp="1"/>
          </p:cNvSpPr>
          <p:nvPr>
            <p:ph type="sldNum" sz="quarter" idx="12"/>
          </p:nvPr>
        </p:nvSpPr>
        <p:spPr>
          <a:xfrm>
            <a:off x="8077200" y="1430866"/>
            <a:ext cx="2743200" cy="365125"/>
          </a:xfrm>
        </p:spPr>
        <p:txBody>
          <a:bodyPr/>
          <a:lstStyle/>
          <a:p>
            <a:fld id="{A294259E-1D2A-4220-8F20-76303402A3C6}" type="slidenum">
              <a:rPr lang="en-IN" smtClean="0"/>
              <a:t>‹#›</a:t>
            </a:fld>
            <a:endParaRPr lang="en-IN"/>
          </a:p>
        </p:txBody>
      </p:sp>
    </p:spTree>
    <p:extLst>
      <p:ext uri="{BB962C8B-B14F-4D97-AF65-F5344CB8AC3E}">
        <p14:creationId xmlns:p14="http://schemas.microsoft.com/office/powerpoint/2010/main" val="15673786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A44F14A-865F-42F0-BFF0-DE8C600BC63B}" type="datetimeFigureOut">
              <a:rPr lang="en-IN" smtClean="0"/>
              <a:t>01-07-2022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294259E-1D2A-4220-8F20-76303402A3C6}" type="slidenum">
              <a:rPr lang="en-IN" smtClean="0"/>
              <a:t>‹#›</a:t>
            </a:fld>
            <a:endParaRPr lang="en-IN"/>
          </a:p>
        </p:txBody>
      </p:sp>
    </p:spTree>
    <p:extLst>
      <p:ext uri="{BB962C8B-B14F-4D97-AF65-F5344CB8AC3E}">
        <p14:creationId xmlns:p14="http://schemas.microsoft.com/office/powerpoint/2010/main" val="7704811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A44F14A-865F-42F0-BFF0-DE8C600BC63B}" type="datetimeFigureOut">
              <a:rPr lang="en-IN" smtClean="0"/>
              <a:t>01-07-2022</a:t>
            </a:fld>
            <a:endParaRPr lang="en-IN"/>
          </a:p>
        </p:txBody>
      </p:sp>
      <p:sp>
        <p:nvSpPr>
          <p:cNvPr id="5" name="Footer Placeholder 4"/>
          <p:cNvSpPr>
            <a:spLocks noGrp="1"/>
          </p:cNvSpPr>
          <p:nvPr>
            <p:ph type="ftr" sz="quarter" idx="11"/>
          </p:nvPr>
        </p:nvSpPr>
        <p:spPr>
          <a:xfrm>
            <a:off x="685800" y="381001"/>
            <a:ext cx="6991492" cy="364065"/>
          </a:xfrm>
        </p:spPr>
        <p:txBody>
          <a:bodyPr/>
          <a:lstStyle/>
          <a:p>
            <a:endParaRPr lang="en-IN"/>
          </a:p>
        </p:txBody>
      </p:sp>
      <p:sp>
        <p:nvSpPr>
          <p:cNvPr id="6" name="Slide Number Placeholder 5"/>
          <p:cNvSpPr>
            <a:spLocks noGrp="1"/>
          </p:cNvSpPr>
          <p:nvPr>
            <p:ph type="sldNum" sz="quarter" idx="12"/>
          </p:nvPr>
        </p:nvSpPr>
        <p:spPr>
          <a:xfrm>
            <a:off x="10862452" y="381000"/>
            <a:ext cx="643748" cy="365125"/>
          </a:xfrm>
        </p:spPr>
        <p:txBody>
          <a:bodyPr/>
          <a:lstStyle/>
          <a:p>
            <a:fld id="{A294259E-1D2A-4220-8F20-76303402A3C6}" type="slidenum">
              <a:rPr lang="en-IN" smtClean="0"/>
              <a:t>‹#›</a:t>
            </a:fld>
            <a:endParaRPr lang="en-IN"/>
          </a:p>
        </p:txBody>
      </p:sp>
    </p:spTree>
    <p:extLst>
      <p:ext uri="{BB962C8B-B14F-4D97-AF65-F5344CB8AC3E}">
        <p14:creationId xmlns:p14="http://schemas.microsoft.com/office/powerpoint/2010/main" val="14168536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A44F14A-865F-42F0-BFF0-DE8C600BC63B}" type="datetimeFigureOut">
              <a:rPr lang="en-IN" smtClean="0"/>
              <a:t>01-07-2022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294259E-1D2A-4220-8F20-76303402A3C6}" type="slidenum">
              <a:rPr lang="en-IN" smtClean="0"/>
              <a:t>‹#›</a:t>
            </a:fld>
            <a:endParaRPr lang="en-IN"/>
          </a:p>
        </p:txBody>
      </p:sp>
    </p:spTree>
    <p:extLst>
      <p:ext uri="{BB962C8B-B14F-4D97-AF65-F5344CB8AC3E}">
        <p14:creationId xmlns:p14="http://schemas.microsoft.com/office/powerpoint/2010/main" val="39725521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A44F14A-865F-42F0-BFF0-DE8C600BC63B}" type="datetimeFigureOut">
              <a:rPr lang="en-IN" smtClean="0"/>
              <a:t>01-07-2022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A294259E-1D2A-4220-8F20-76303402A3C6}" type="slidenum">
              <a:rPr lang="en-IN" smtClean="0"/>
              <a:t>‹#›</a:t>
            </a:fld>
            <a:endParaRPr lang="en-IN"/>
          </a:p>
        </p:txBody>
      </p:sp>
    </p:spTree>
    <p:extLst>
      <p:ext uri="{BB962C8B-B14F-4D97-AF65-F5344CB8AC3E}">
        <p14:creationId xmlns:p14="http://schemas.microsoft.com/office/powerpoint/2010/main" val="30973676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A44F14A-865F-42F0-BFF0-DE8C600BC63B}" type="datetimeFigureOut">
              <a:rPr lang="en-IN" smtClean="0"/>
              <a:t>01-07-2022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A294259E-1D2A-4220-8F20-76303402A3C6}" type="slidenum">
              <a:rPr lang="en-IN" smtClean="0"/>
              <a:t>‹#›</a:t>
            </a:fld>
            <a:endParaRPr lang="en-IN"/>
          </a:p>
        </p:txBody>
      </p:sp>
    </p:spTree>
    <p:extLst>
      <p:ext uri="{BB962C8B-B14F-4D97-AF65-F5344CB8AC3E}">
        <p14:creationId xmlns:p14="http://schemas.microsoft.com/office/powerpoint/2010/main" val="14964108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44F14A-865F-42F0-BFF0-DE8C600BC63B}" type="datetimeFigureOut">
              <a:rPr lang="en-IN" smtClean="0"/>
              <a:t>01-07-2022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A294259E-1D2A-4220-8F20-76303402A3C6}" type="slidenum">
              <a:rPr lang="en-IN" smtClean="0"/>
              <a:t>‹#›</a:t>
            </a:fld>
            <a:endParaRPr lang="en-IN"/>
          </a:p>
        </p:txBody>
      </p:sp>
    </p:spTree>
    <p:extLst>
      <p:ext uri="{BB962C8B-B14F-4D97-AF65-F5344CB8AC3E}">
        <p14:creationId xmlns:p14="http://schemas.microsoft.com/office/powerpoint/2010/main" val="12495691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A44F14A-865F-42F0-BFF0-DE8C600BC63B}" type="datetimeFigureOut">
              <a:rPr lang="en-IN" smtClean="0"/>
              <a:t>01-07-2022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294259E-1D2A-4220-8F20-76303402A3C6}" type="slidenum">
              <a:rPr lang="en-IN" smtClean="0"/>
              <a:t>‹#›</a:t>
            </a:fld>
            <a:endParaRPr lang="en-IN"/>
          </a:p>
        </p:txBody>
      </p:sp>
    </p:spTree>
    <p:extLst>
      <p:ext uri="{BB962C8B-B14F-4D97-AF65-F5344CB8AC3E}">
        <p14:creationId xmlns:p14="http://schemas.microsoft.com/office/powerpoint/2010/main" val="11472237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A44F14A-865F-42F0-BFF0-DE8C600BC63B}" type="datetimeFigureOut">
              <a:rPr lang="en-IN" smtClean="0"/>
              <a:t>01-07-2022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294259E-1D2A-4220-8F20-76303402A3C6}" type="slidenum">
              <a:rPr lang="en-IN" smtClean="0"/>
              <a:t>‹#›</a:t>
            </a:fld>
            <a:endParaRPr lang="en-IN"/>
          </a:p>
        </p:txBody>
      </p:sp>
    </p:spTree>
    <p:extLst>
      <p:ext uri="{BB962C8B-B14F-4D97-AF65-F5344CB8AC3E}">
        <p14:creationId xmlns:p14="http://schemas.microsoft.com/office/powerpoint/2010/main" val="6521561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A44F14A-865F-42F0-BFF0-DE8C600BC63B}" type="datetimeFigureOut">
              <a:rPr lang="en-IN" smtClean="0"/>
              <a:t>01-07-2022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294259E-1D2A-4220-8F20-76303402A3C6}" type="slidenum">
              <a:rPr lang="en-IN" smtClean="0"/>
              <a:t>‹#›</a:t>
            </a:fld>
            <a:endParaRPr lang="en-IN"/>
          </a:p>
        </p:txBody>
      </p:sp>
    </p:spTree>
    <p:extLst>
      <p:ext uri="{BB962C8B-B14F-4D97-AF65-F5344CB8AC3E}">
        <p14:creationId xmlns:p14="http://schemas.microsoft.com/office/powerpoint/2010/main" val="1033604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A44F14A-865F-42F0-BFF0-DE8C600BC63B}" type="datetimeFigureOut">
              <a:rPr lang="en-IN" smtClean="0"/>
              <a:t>01-07-2022</a:t>
            </a:fld>
            <a:endParaRPr lang="en-IN"/>
          </a:p>
        </p:txBody>
      </p:sp>
      <p:sp>
        <p:nvSpPr>
          <p:cNvPr id="6" name="Footer Placeholder 5"/>
          <p:cNvSpPr>
            <a:spLocks noGrp="1"/>
          </p:cNvSpPr>
          <p:nvPr>
            <p:ph type="ftr" sz="quarter" idx="11"/>
          </p:nvPr>
        </p:nvSpPr>
        <p:spPr>
          <a:xfrm>
            <a:off x="685800" y="379941"/>
            <a:ext cx="6991492" cy="365125"/>
          </a:xfrm>
        </p:spPr>
        <p:txBody>
          <a:bodyPr/>
          <a:lstStyle/>
          <a:p>
            <a:endParaRPr lang="en-IN"/>
          </a:p>
        </p:txBody>
      </p:sp>
      <p:sp>
        <p:nvSpPr>
          <p:cNvPr id="7" name="Slide Number Placeholder 6"/>
          <p:cNvSpPr>
            <a:spLocks noGrp="1"/>
          </p:cNvSpPr>
          <p:nvPr>
            <p:ph type="sldNum" sz="quarter" idx="12"/>
          </p:nvPr>
        </p:nvSpPr>
        <p:spPr>
          <a:xfrm>
            <a:off x="10862452" y="381000"/>
            <a:ext cx="643748" cy="365125"/>
          </a:xfrm>
        </p:spPr>
        <p:txBody>
          <a:bodyPr/>
          <a:lstStyle/>
          <a:p>
            <a:fld id="{A294259E-1D2A-4220-8F20-76303402A3C6}" type="slidenum">
              <a:rPr lang="en-IN" smtClean="0"/>
              <a:t>‹#›</a:t>
            </a:fld>
            <a:endParaRPr lang="en-IN"/>
          </a:p>
        </p:txBody>
      </p:sp>
    </p:spTree>
    <p:extLst>
      <p:ext uri="{BB962C8B-B14F-4D97-AF65-F5344CB8AC3E}">
        <p14:creationId xmlns:p14="http://schemas.microsoft.com/office/powerpoint/2010/main" val="31251950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A44F14A-865F-42F0-BFF0-DE8C600BC63B}" type="datetimeFigureOut">
              <a:rPr lang="en-IN" smtClean="0"/>
              <a:t>01-07-2022</a:t>
            </a:fld>
            <a:endParaRPr lang="en-IN"/>
          </a:p>
        </p:txBody>
      </p:sp>
      <p:sp>
        <p:nvSpPr>
          <p:cNvPr id="6" name="Footer Placeholder 5"/>
          <p:cNvSpPr>
            <a:spLocks noGrp="1"/>
          </p:cNvSpPr>
          <p:nvPr>
            <p:ph type="ftr" sz="quarter" idx="11"/>
          </p:nvPr>
        </p:nvSpPr>
        <p:spPr>
          <a:xfrm>
            <a:off x="685800" y="379941"/>
            <a:ext cx="6991492" cy="365125"/>
          </a:xfrm>
        </p:spPr>
        <p:txBody>
          <a:bodyPr/>
          <a:lstStyle/>
          <a:p>
            <a:endParaRPr lang="en-IN"/>
          </a:p>
        </p:txBody>
      </p:sp>
      <p:sp>
        <p:nvSpPr>
          <p:cNvPr id="7" name="Slide Number Placeholder 6"/>
          <p:cNvSpPr>
            <a:spLocks noGrp="1"/>
          </p:cNvSpPr>
          <p:nvPr>
            <p:ph type="sldNum" sz="quarter" idx="12"/>
          </p:nvPr>
        </p:nvSpPr>
        <p:spPr>
          <a:xfrm>
            <a:off x="10862452" y="381000"/>
            <a:ext cx="643748" cy="365125"/>
          </a:xfrm>
        </p:spPr>
        <p:txBody>
          <a:bodyPr/>
          <a:lstStyle/>
          <a:p>
            <a:fld id="{A294259E-1D2A-4220-8F20-76303402A3C6}" type="slidenum">
              <a:rPr lang="en-IN" smtClean="0"/>
              <a:t>‹#›</a:t>
            </a:fld>
            <a:endParaRPr lang="en-IN"/>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3386600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A44F14A-865F-42F0-BFF0-DE8C600BC63B}" type="datetimeFigureOut">
              <a:rPr lang="en-IN" smtClean="0"/>
              <a:t>01-07-2022</a:t>
            </a:fld>
            <a:endParaRPr lang="en-IN"/>
          </a:p>
        </p:txBody>
      </p:sp>
      <p:sp>
        <p:nvSpPr>
          <p:cNvPr id="6" name="Footer Placeholder 5"/>
          <p:cNvSpPr>
            <a:spLocks noGrp="1"/>
          </p:cNvSpPr>
          <p:nvPr>
            <p:ph type="ftr" sz="quarter" idx="11"/>
          </p:nvPr>
        </p:nvSpPr>
        <p:spPr>
          <a:xfrm>
            <a:off x="685800" y="378883"/>
            <a:ext cx="6991492" cy="365125"/>
          </a:xfrm>
        </p:spPr>
        <p:txBody>
          <a:bodyPr/>
          <a:lstStyle/>
          <a:p>
            <a:endParaRPr lang="en-IN"/>
          </a:p>
        </p:txBody>
      </p:sp>
      <p:sp>
        <p:nvSpPr>
          <p:cNvPr id="7" name="Slide Number Placeholder 6"/>
          <p:cNvSpPr>
            <a:spLocks noGrp="1"/>
          </p:cNvSpPr>
          <p:nvPr>
            <p:ph type="sldNum" sz="quarter" idx="12"/>
          </p:nvPr>
        </p:nvSpPr>
        <p:spPr>
          <a:xfrm>
            <a:off x="10862452" y="381000"/>
            <a:ext cx="643748" cy="365125"/>
          </a:xfrm>
        </p:spPr>
        <p:txBody>
          <a:bodyPr/>
          <a:lstStyle/>
          <a:p>
            <a:fld id="{A294259E-1D2A-4220-8F20-76303402A3C6}" type="slidenum">
              <a:rPr lang="en-IN" smtClean="0"/>
              <a:t>‹#›</a:t>
            </a:fld>
            <a:endParaRPr lang="en-IN"/>
          </a:p>
        </p:txBody>
      </p:sp>
    </p:spTree>
    <p:extLst>
      <p:ext uri="{BB962C8B-B14F-4D97-AF65-F5344CB8AC3E}">
        <p14:creationId xmlns:p14="http://schemas.microsoft.com/office/powerpoint/2010/main" val="15676471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A44F14A-865F-42F0-BFF0-DE8C600BC63B}" type="datetimeFigureOut">
              <a:rPr lang="en-IN" smtClean="0"/>
              <a:t>01-07-2022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A294259E-1D2A-4220-8F20-76303402A3C6}" type="slidenum">
              <a:rPr lang="en-IN" smtClean="0"/>
              <a:t>‹#›</a:t>
            </a:fld>
            <a:endParaRPr lang="en-IN"/>
          </a:p>
        </p:txBody>
      </p:sp>
    </p:spTree>
    <p:extLst>
      <p:ext uri="{BB962C8B-B14F-4D97-AF65-F5344CB8AC3E}">
        <p14:creationId xmlns:p14="http://schemas.microsoft.com/office/powerpoint/2010/main" val="18260052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A44F14A-865F-42F0-BFF0-DE8C600BC63B}" type="datetimeFigureOut">
              <a:rPr lang="en-IN" smtClean="0"/>
              <a:t>01-07-2022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A294259E-1D2A-4220-8F20-76303402A3C6}" type="slidenum">
              <a:rPr lang="en-IN" smtClean="0"/>
              <a:t>‹#›</a:t>
            </a:fld>
            <a:endParaRPr lang="en-IN"/>
          </a:p>
        </p:txBody>
      </p:sp>
    </p:spTree>
    <p:extLst>
      <p:ext uri="{BB962C8B-B14F-4D97-AF65-F5344CB8AC3E}">
        <p14:creationId xmlns:p14="http://schemas.microsoft.com/office/powerpoint/2010/main" val="11171391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A44F14A-865F-42F0-BFF0-DE8C600BC63B}" type="datetimeFigureOut">
              <a:rPr lang="en-IN" smtClean="0"/>
              <a:t>01-07-2022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294259E-1D2A-4220-8F20-76303402A3C6}" type="slidenum">
              <a:rPr lang="en-IN" smtClean="0"/>
              <a:t>‹#›</a:t>
            </a:fld>
            <a:endParaRPr lang="en-IN"/>
          </a:p>
        </p:txBody>
      </p:sp>
    </p:spTree>
    <p:extLst>
      <p:ext uri="{BB962C8B-B14F-4D97-AF65-F5344CB8AC3E}">
        <p14:creationId xmlns:p14="http://schemas.microsoft.com/office/powerpoint/2010/main" val="27468199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A44F14A-865F-42F0-BFF0-DE8C600BC63B}" type="datetimeFigureOut">
              <a:rPr lang="en-IN" smtClean="0"/>
              <a:t>01-07-2022</a:t>
            </a:fld>
            <a:endParaRPr lang="en-IN"/>
          </a:p>
        </p:txBody>
      </p:sp>
      <p:sp>
        <p:nvSpPr>
          <p:cNvPr id="5" name="Footer Placeholder 4"/>
          <p:cNvSpPr>
            <a:spLocks noGrp="1"/>
          </p:cNvSpPr>
          <p:nvPr>
            <p:ph type="ftr" sz="quarter" idx="11"/>
          </p:nvPr>
        </p:nvSpPr>
        <p:spPr>
          <a:xfrm>
            <a:off x="685800" y="381000"/>
            <a:ext cx="6991492" cy="365125"/>
          </a:xfrm>
        </p:spPr>
        <p:txBody>
          <a:bodyPr/>
          <a:lstStyle/>
          <a:p>
            <a:endParaRPr lang="en-IN"/>
          </a:p>
        </p:txBody>
      </p:sp>
      <p:sp>
        <p:nvSpPr>
          <p:cNvPr id="6" name="Slide Number Placeholder 5"/>
          <p:cNvSpPr>
            <a:spLocks noGrp="1"/>
          </p:cNvSpPr>
          <p:nvPr>
            <p:ph type="sldNum" sz="quarter" idx="12"/>
          </p:nvPr>
        </p:nvSpPr>
        <p:spPr>
          <a:xfrm>
            <a:off x="10862452" y="381000"/>
            <a:ext cx="643748" cy="365125"/>
          </a:xfrm>
        </p:spPr>
        <p:txBody>
          <a:bodyPr/>
          <a:lstStyle/>
          <a:p>
            <a:fld id="{A294259E-1D2A-4220-8F20-76303402A3C6}" type="slidenum">
              <a:rPr lang="en-IN" smtClean="0"/>
              <a:t>‹#›</a:t>
            </a:fld>
            <a:endParaRPr lang="en-IN"/>
          </a:p>
        </p:txBody>
      </p:sp>
    </p:spTree>
    <p:extLst>
      <p:ext uri="{BB962C8B-B14F-4D97-AF65-F5344CB8AC3E}">
        <p14:creationId xmlns:p14="http://schemas.microsoft.com/office/powerpoint/2010/main" val="371496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A44F14A-865F-42F0-BFF0-DE8C600BC63B}" type="datetimeFigureOut">
              <a:rPr lang="en-IN" smtClean="0"/>
              <a:t>01-07-2022</a:t>
            </a:fld>
            <a:endParaRPr lang="en-IN"/>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A294259E-1D2A-4220-8F20-76303402A3C6}" type="slidenum">
              <a:rPr lang="en-IN" smtClean="0"/>
              <a:t>‹#›</a:t>
            </a:fld>
            <a:endParaRPr lang="en-IN"/>
          </a:p>
        </p:txBody>
      </p:sp>
    </p:spTree>
    <p:extLst>
      <p:ext uri="{BB962C8B-B14F-4D97-AF65-F5344CB8AC3E}">
        <p14:creationId xmlns:p14="http://schemas.microsoft.com/office/powerpoint/2010/main" val="327171820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269638D-0F4B-0BB1-F6ED-BBB6BDEC9381}"/>
              </a:ext>
            </a:extLst>
          </p:cNvPr>
          <p:cNvSpPr>
            <a:spLocks noGrp="1"/>
          </p:cNvSpPr>
          <p:nvPr>
            <p:ph idx="1"/>
          </p:nvPr>
        </p:nvSpPr>
        <p:spPr>
          <a:xfrm>
            <a:off x="685800" y="1097280"/>
            <a:ext cx="10820400" cy="5121405"/>
          </a:xfrm>
        </p:spPr>
        <p:txBody>
          <a:bodyPr>
            <a:normAutofit/>
          </a:bodyPr>
          <a:lstStyle/>
          <a:p>
            <a:pPr marL="0" indent="0">
              <a:buNone/>
            </a:pPr>
            <a:r>
              <a:rPr lang="en-GB" sz="2400" b="1" dirty="0">
                <a:effectLst/>
                <a:latin typeface="Times New Roman"/>
                <a:ea typeface="Times New Roman" panose="02020603050405020304" pitchFamily="18" charset="0"/>
                <a:cs typeface="Times New Roman"/>
              </a:rPr>
              <a:t>Types</a:t>
            </a:r>
            <a:endParaRPr lang="en-GB" sz="2400" dirty="0">
              <a:effectLst/>
              <a:latin typeface="Times New Roman" panose="02020603050405020304" pitchFamily="18" charset="0"/>
              <a:ea typeface="Times New Roman" panose="02020603050405020304" pitchFamily="18" charset="0"/>
              <a:cs typeface="Times New Roman"/>
            </a:endParaRPr>
          </a:p>
          <a:p>
            <a:pPr marL="0" indent="0">
              <a:buNone/>
            </a:pPr>
            <a:r>
              <a:rPr lang="en-GB" sz="2400" b="1" dirty="0">
                <a:effectLst/>
                <a:latin typeface="Times New Roman"/>
                <a:ea typeface="Times New Roman" panose="02020603050405020304" pitchFamily="18" charset="0"/>
                <a:cs typeface="Times New Roman"/>
              </a:rPr>
              <a:t>1.</a:t>
            </a:r>
            <a:r>
              <a:rPr lang="en-GB" sz="2400" b="1" dirty="0">
                <a:latin typeface="Times New Roman"/>
                <a:ea typeface="Times New Roman" panose="02020603050405020304" pitchFamily="18" charset="0"/>
                <a:cs typeface="Times New Roman"/>
              </a:rPr>
              <a:t> </a:t>
            </a:r>
            <a:r>
              <a:rPr lang="en-GB" sz="2400" b="1" dirty="0">
                <a:effectLst/>
                <a:latin typeface="Times New Roman"/>
                <a:ea typeface="Times New Roman" panose="02020603050405020304" pitchFamily="18" charset="0"/>
                <a:cs typeface="Times New Roman"/>
              </a:rPr>
              <a:t> Physiological antidotes:</a:t>
            </a:r>
            <a:endParaRPr lang="en-GB" sz="2400" dirty="0">
              <a:effectLst/>
              <a:latin typeface="Times New Roman"/>
              <a:ea typeface="Times New Roman" panose="02020603050405020304" pitchFamily="18" charset="0"/>
              <a:cs typeface="Times New Roman"/>
            </a:endParaRPr>
          </a:p>
          <a:p>
            <a:r>
              <a:rPr lang="en-GB" sz="2400" dirty="0">
                <a:effectLst/>
                <a:latin typeface="Times New Roman"/>
                <a:ea typeface="Times New Roman" panose="02020603050405020304" pitchFamily="18" charset="0"/>
                <a:cs typeface="Times New Roman"/>
              </a:rPr>
              <a:t>They act by producing the effects opposite to that of poison</a:t>
            </a:r>
          </a:p>
          <a:p>
            <a:pPr hangingPunct="0"/>
            <a:r>
              <a:rPr lang="en-GB" sz="2400" dirty="0" err="1">
                <a:effectLst/>
                <a:latin typeface="Times New Roman"/>
                <a:ea typeface="Times New Roman" panose="02020603050405020304" pitchFamily="18" charset="0"/>
                <a:cs typeface="Times New Roman"/>
              </a:rPr>
              <a:t>Eg</a:t>
            </a:r>
            <a:r>
              <a:rPr lang="en-GB" sz="2400" dirty="0">
                <a:effectLst/>
                <a:latin typeface="Times New Roman"/>
                <a:ea typeface="Times New Roman" panose="02020603050405020304" pitchFamily="18" charset="0"/>
                <a:cs typeface="Times New Roman"/>
              </a:rPr>
              <a:t>.,sodium nitrite act by converting haemoglobin into methaemoglobin in order to bind with cyanide.</a:t>
            </a:r>
          </a:p>
          <a:p>
            <a:pPr marL="0" indent="0">
              <a:buNone/>
            </a:pPr>
            <a:r>
              <a:rPr lang="en-GB" sz="2400" b="1" dirty="0">
                <a:effectLst/>
                <a:latin typeface="Times New Roman"/>
                <a:ea typeface="Times New Roman" panose="02020603050405020304" pitchFamily="18" charset="0"/>
                <a:cs typeface="Times New Roman"/>
              </a:rPr>
              <a:t>2.</a:t>
            </a:r>
            <a:r>
              <a:rPr lang="en-GB" sz="2400" b="1" dirty="0">
                <a:latin typeface="Times New Roman"/>
                <a:ea typeface="Times New Roman" panose="02020603050405020304" pitchFamily="18" charset="0"/>
                <a:cs typeface="Times New Roman"/>
              </a:rPr>
              <a:t> </a:t>
            </a:r>
            <a:r>
              <a:rPr lang="en-GB" sz="2400" b="1" dirty="0">
                <a:effectLst/>
                <a:latin typeface="Times New Roman"/>
                <a:ea typeface="Times New Roman" panose="02020603050405020304" pitchFamily="18" charset="0"/>
                <a:cs typeface="Times New Roman"/>
              </a:rPr>
              <a:t> Mechanical antidotes:</a:t>
            </a:r>
            <a:endParaRPr lang="en-GB" sz="2400" dirty="0">
              <a:effectLst/>
              <a:latin typeface="Times New Roman" panose="02020603050405020304" pitchFamily="18" charset="0"/>
              <a:ea typeface="Times New Roman" panose="02020603050405020304" pitchFamily="18" charset="0"/>
              <a:cs typeface="Times New Roman"/>
            </a:endParaRPr>
          </a:p>
          <a:p>
            <a:r>
              <a:rPr lang="en-GB" sz="2400" dirty="0">
                <a:effectLst/>
                <a:latin typeface="Times New Roman"/>
                <a:ea typeface="Times New Roman" panose="02020603050405020304" pitchFamily="18" charset="0"/>
                <a:cs typeface="Times New Roman"/>
              </a:rPr>
              <a:t>They prevent the absorption of poison into the body</a:t>
            </a:r>
          </a:p>
          <a:p>
            <a:r>
              <a:rPr lang="en-GB" sz="2400" dirty="0" err="1">
                <a:effectLst/>
                <a:latin typeface="Times New Roman"/>
                <a:ea typeface="Times New Roman" panose="02020603050405020304" pitchFamily="18" charset="0"/>
                <a:cs typeface="Times New Roman"/>
              </a:rPr>
              <a:t>Eg</a:t>
            </a:r>
            <a:r>
              <a:rPr lang="en-GB" sz="2400" dirty="0">
                <a:effectLst/>
                <a:latin typeface="Times New Roman"/>
                <a:ea typeface="Times New Roman" panose="02020603050405020304" pitchFamily="18" charset="0"/>
                <a:cs typeface="Times New Roman"/>
              </a:rPr>
              <a:t>.,activated charcoal </a:t>
            </a:r>
          </a:p>
          <a:p>
            <a:pPr marL="0" indent="0">
              <a:buNone/>
            </a:pPr>
            <a:r>
              <a:rPr lang="en-GB" sz="2400" b="1" dirty="0">
                <a:effectLst/>
                <a:latin typeface="Times New Roman"/>
                <a:ea typeface="Times New Roman" panose="02020603050405020304" pitchFamily="18" charset="0"/>
                <a:cs typeface="Times New Roman"/>
              </a:rPr>
              <a:t>3.</a:t>
            </a:r>
            <a:r>
              <a:rPr lang="en-GB" sz="2400" b="1" dirty="0">
                <a:latin typeface="Times New Roman"/>
                <a:ea typeface="Times New Roman" panose="02020603050405020304" pitchFamily="18" charset="0"/>
                <a:cs typeface="Times New Roman"/>
              </a:rPr>
              <a:t> </a:t>
            </a:r>
            <a:r>
              <a:rPr lang="en-GB" sz="2400" b="1" dirty="0">
                <a:effectLst/>
                <a:latin typeface="Times New Roman"/>
                <a:ea typeface="Times New Roman" panose="02020603050405020304" pitchFamily="18" charset="0"/>
                <a:cs typeface="Times New Roman"/>
              </a:rPr>
              <a:t> Chemical antidotes:</a:t>
            </a:r>
            <a:endParaRPr lang="en-GB" sz="2400" dirty="0">
              <a:effectLst/>
              <a:latin typeface="Times New Roman" panose="02020603050405020304" pitchFamily="18" charset="0"/>
              <a:ea typeface="Times New Roman" panose="02020603050405020304" pitchFamily="18" charset="0"/>
              <a:cs typeface="Times New Roman"/>
            </a:endParaRPr>
          </a:p>
          <a:p>
            <a:r>
              <a:rPr lang="en-GB" sz="2400" dirty="0">
                <a:effectLst/>
                <a:latin typeface="Times New Roman"/>
                <a:ea typeface="Times New Roman" panose="02020603050405020304" pitchFamily="18" charset="0"/>
                <a:cs typeface="Times New Roman"/>
              </a:rPr>
              <a:t>They change the chemical nature of poison</a:t>
            </a:r>
          </a:p>
          <a:p>
            <a:r>
              <a:rPr lang="en-GB" sz="2400" dirty="0" err="1">
                <a:effectLst/>
                <a:latin typeface="Times New Roman"/>
                <a:ea typeface="Times New Roman" panose="02020603050405020304" pitchFamily="18" charset="0"/>
                <a:cs typeface="Times New Roman"/>
              </a:rPr>
              <a:t>Eg.</a:t>
            </a:r>
            <a:r>
              <a:rPr lang="en-GB" sz="2400" dirty="0">
                <a:effectLst/>
                <a:latin typeface="Times New Roman"/>
                <a:ea typeface="Times New Roman" panose="02020603050405020304" pitchFamily="18" charset="0"/>
                <a:cs typeface="Times New Roman"/>
              </a:rPr>
              <a:t>, sodium thiosulphate converts toxic cyanide into non</a:t>
            </a:r>
            <a:r>
              <a:rPr lang="en-GB" sz="2400" dirty="0">
                <a:latin typeface="Times New Roman"/>
                <a:ea typeface="Times New Roman" panose="02020603050405020304" pitchFamily="18" charset="0"/>
                <a:cs typeface="Times New Roman"/>
              </a:rPr>
              <a:t> </a:t>
            </a:r>
            <a:r>
              <a:rPr lang="en-GB" sz="2400" dirty="0">
                <a:effectLst/>
                <a:latin typeface="Times New Roman"/>
                <a:ea typeface="Times New Roman" panose="02020603050405020304" pitchFamily="18" charset="0"/>
                <a:cs typeface="Times New Roman"/>
              </a:rPr>
              <a:t> toxic thiocyanate</a:t>
            </a:r>
          </a:p>
          <a:p>
            <a:endParaRPr lang="en-IN" dirty="0"/>
          </a:p>
        </p:txBody>
      </p:sp>
    </p:spTree>
    <p:extLst>
      <p:ext uri="{BB962C8B-B14F-4D97-AF65-F5344CB8AC3E}">
        <p14:creationId xmlns:p14="http://schemas.microsoft.com/office/powerpoint/2010/main" val="30185155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5F23F5-9A88-9B6D-2C91-6C51797CAC74}"/>
              </a:ext>
            </a:extLst>
          </p:cNvPr>
          <p:cNvSpPr>
            <a:spLocks noGrp="1"/>
          </p:cNvSpPr>
          <p:nvPr>
            <p:ph idx="1"/>
          </p:nvPr>
        </p:nvSpPr>
        <p:spPr>
          <a:xfrm>
            <a:off x="685800" y="1045030"/>
            <a:ext cx="10820400" cy="5173656"/>
          </a:xfrm>
        </p:spPr>
        <p:txBody>
          <a:bodyPr/>
          <a:lstStyle/>
          <a:p>
            <a:r>
              <a:rPr lang="en-GB" sz="2400" dirty="0">
                <a:effectLst/>
                <a:latin typeface="Times New Roman"/>
                <a:ea typeface="Times New Roman" panose="02020603050405020304" pitchFamily="18" charset="0"/>
                <a:cs typeface="Times New Roman"/>
              </a:rPr>
              <a:t>CYANIDE POISONING:</a:t>
            </a:r>
          </a:p>
          <a:p>
            <a:pPr hangingPunct="0"/>
            <a:r>
              <a:rPr lang="en-GB" sz="2400" dirty="0">
                <a:effectLst/>
                <a:latin typeface="Times New Roman"/>
                <a:ea typeface="Times New Roman" panose="02020603050405020304" pitchFamily="18" charset="0"/>
                <a:cs typeface="Times New Roman"/>
              </a:rPr>
              <a:t>Nitrate generates ferrous ion of haemoglobin to ferric ion of methaemoglobin which has high affinity for cyanide and forms </a:t>
            </a:r>
            <a:r>
              <a:rPr lang="en-GB" sz="2400" dirty="0" err="1">
                <a:effectLst/>
                <a:latin typeface="Times New Roman"/>
                <a:ea typeface="Times New Roman" panose="02020603050405020304" pitchFamily="18" charset="0"/>
                <a:cs typeface="Times New Roman"/>
              </a:rPr>
              <a:t>cyanomethaemoglobin</a:t>
            </a:r>
            <a:r>
              <a:rPr lang="en-GB" sz="2400" dirty="0">
                <a:effectLst/>
                <a:latin typeface="Times New Roman"/>
                <a:ea typeface="Times New Roman" panose="02020603050405020304" pitchFamily="18" charset="0"/>
                <a:cs typeface="Times New Roman"/>
              </a:rPr>
              <a:t>.</a:t>
            </a:r>
            <a:r>
              <a:rPr lang="en-GB" sz="2400" dirty="0">
                <a:latin typeface="Times New Roman"/>
                <a:ea typeface="Times New Roman" panose="02020603050405020304" pitchFamily="18" charset="0"/>
                <a:cs typeface="Times New Roman"/>
              </a:rPr>
              <a:t> </a:t>
            </a:r>
            <a:r>
              <a:rPr lang="en-GB" sz="2400" dirty="0">
                <a:effectLst/>
                <a:latin typeface="Times New Roman"/>
                <a:ea typeface="Times New Roman" panose="02020603050405020304" pitchFamily="18" charset="0"/>
                <a:cs typeface="Times New Roman"/>
              </a:rPr>
              <a:t>with sodium thiosulphate forms sodium thiocyanate and excreted out in urine.</a:t>
            </a:r>
          </a:p>
          <a:p>
            <a:r>
              <a:rPr lang="en-GB" sz="2400" dirty="0">
                <a:effectLst/>
                <a:latin typeface="Times New Roman"/>
                <a:ea typeface="Times New Roman" panose="02020603050405020304" pitchFamily="18" charset="0"/>
                <a:cs typeface="Times New Roman"/>
              </a:rPr>
              <a:t>Hb</a:t>
            </a:r>
            <a:r>
              <a:rPr lang="en-GB" sz="2400" dirty="0">
                <a:latin typeface="Times New Roman"/>
                <a:ea typeface="Times New Roman" panose="02020603050405020304" pitchFamily="18" charset="0"/>
                <a:cs typeface="Times New Roman"/>
              </a:rPr>
              <a:t>   </a:t>
            </a:r>
            <a:r>
              <a:rPr lang="en-GB" sz="2400" dirty="0">
                <a:effectLst/>
                <a:latin typeface="Times New Roman"/>
                <a:ea typeface="Times New Roman" panose="02020603050405020304" pitchFamily="18" charset="0"/>
                <a:cs typeface="Times New Roman"/>
              </a:rPr>
              <a:t> methaemoglobin+ cyanide</a:t>
            </a:r>
            <a:r>
              <a:rPr lang="en-GB" sz="2400" dirty="0">
                <a:latin typeface="Times New Roman"/>
                <a:ea typeface="Times New Roman" panose="02020603050405020304" pitchFamily="18" charset="0"/>
                <a:cs typeface="Times New Roman"/>
              </a:rPr>
              <a:t> </a:t>
            </a:r>
            <a:r>
              <a:rPr lang="en-GB" sz="2400" dirty="0">
                <a:latin typeface="Times New Roman"/>
                <a:ea typeface="+mn-lt"/>
                <a:cs typeface="+mn-lt"/>
              </a:rPr>
              <a:t>→</a:t>
            </a:r>
            <a:r>
              <a:rPr lang="en-GB" sz="2400" dirty="0">
                <a:latin typeface="Times New Roman"/>
                <a:ea typeface="Times New Roman" panose="02020603050405020304" pitchFamily="18" charset="0"/>
                <a:cs typeface="Times New Roman"/>
              </a:rPr>
              <a:t> </a:t>
            </a:r>
            <a:r>
              <a:rPr lang="en-GB" sz="2400" dirty="0">
                <a:effectLst/>
                <a:latin typeface="Times New Roman"/>
                <a:ea typeface="Times New Roman" panose="02020603050405020304" pitchFamily="18" charset="0"/>
                <a:cs typeface="Times New Roman"/>
              </a:rPr>
              <a:t> </a:t>
            </a:r>
            <a:r>
              <a:rPr lang="en-GB" sz="2400" dirty="0" err="1">
                <a:effectLst/>
                <a:latin typeface="Times New Roman"/>
                <a:ea typeface="Times New Roman" panose="02020603050405020304" pitchFamily="18" charset="0"/>
                <a:cs typeface="Times New Roman"/>
              </a:rPr>
              <a:t>cyanohaemoglobin</a:t>
            </a:r>
            <a:r>
              <a:rPr lang="en-GB" sz="2400" dirty="0">
                <a:effectLst/>
                <a:latin typeface="Times New Roman"/>
                <a:ea typeface="Times New Roman" panose="02020603050405020304" pitchFamily="18" charset="0"/>
                <a:cs typeface="Times New Roman"/>
              </a:rPr>
              <a:t>+ sodium </a:t>
            </a:r>
            <a:r>
              <a:rPr lang="en-GB" sz="2400" dirty="0" err="1">
                <a:effectLst/>
                <a:latin typeface="Times New Roman"/>
                <a:ea typeface="Times New Roman" panose="02020603050405020304" pitchFamily="18" charset="0"/>
                <a:cs typeface="Times New Roman"/>
              </a:rPr>
              <a:t>thiosuphate</a:t>
            </a:r>
            <a:r>
              <a:rPr lang="en-US" sz="2400" dirty="0">
                <a:latin typeface="Times New Roman"/>
                <a:ea typeface="Times New Roman" panose="02020603050405020304" pitchFamily="18" charset="0"/>
                <a:cs typeface="Times New Roman"/>
              </a:rPr>
              <a:t> </a:t>
            </a:r>
            <a:endParaRPr lang="en-US" sz="2400" dirty="0">
              <a:effectLst/>
              <a:latin typeface="Times New Roman"/>
              <a:ea typeface="Times New Roman" panose="02020603050405020304" pitchFamily="18" charset="0"/>
              <a:cs typeface="Times New Roman" panose="02020603050405020304" pitchFamily="18" charset="0"/>
            </a:endParaRPr>
          </a:p>
          <a:p>
            <a:pPr marL="0" indent="0">
              <a:buNone/>
            </a:pPr>
            <a:r>
              <a:rPr lang="en-US" sz="2400" dirty="0">
                <a:latin typeface="Times New Roman"/>
                <a:ea typeface="+mn-lt"/>
                <a:cs typeface="+mn-lt"/>
              </a:rPr>
              <a:t>                                                                                             </a:t>
            </a:r>
            <a:r>
              <a:rPr lang="en-US" sz="2400" dirty="0">
                <a:latin typeface="Times New Roman" panose="02020603050405020304" pitchFamily="18" charset="0"/>
                <a:ea typeface="+mn-lt"/>
                <a:cs typeface="Times New Roman" panose="02020603050405020304" pitchFamily="18" charset="0"/>
              </a:rPr>
              <a:t>↓</a:t>
            </a:r>
            <a:endParaRPr lang="en-US" sz="2400" dirty="0">
              <a:latin typeface="Times New Roman"/>
              <a:ea typeface="Times New Roman" panose="02020603050405020304" pitchFamily="18" charset="0"/>
              <a:cs typeface="Times New Roman" panose="02020603050405020304" pitchFamily="18" charset="0"/>
            </a:endParaRPr>
          </a:p>
          <a:p>
            <a:pPr marL="0" indent="0">
              <a:buNone/>
            </a:pPr>
            <a:r>
              <a:rPr lang="en-US" sz="2400" dirty="0">
                <a:latin typeface="Times New Roman"/>
                <a:ea typeface="Times New Roman" panose="02020603050405020304" pitchFamily="18" charset="0"/>
                <a:cs typeface="Times New Roman"/>
              </a:rPr>
              <a:t>                                                                  </a:t>
            </a:r>
            <a:r>
              <a:rPr lang="en-GB" sz="2400" dirty="0" err="1">
                <a:effectLst/>
                <a:latin typeface="Times New Roman"/>
                <a:ea typeface="Times New Roman" panose="02020603050405020304" pitchFamily="18" charset="0"/>
                <a:cs typeface="Times New Roman"/>
              </a:rPr>
              <a:t>Methaemoglobin+sodium</a:t>
            </a:r>
            <a:r>
              <a:rPr lang="en-GB" sz="2400" dirty="0">
                <a:effectLst/>
                <a:latin typeface="Times New Roman"/>
                <a:ea typeface="Times New Roman" panose="02020603050405020304" pitchFamily="18" charset="0"/>
                <a:cs typeface="Times New Roman"/>
              </a:rPr>
              <a:t> thiocyanate(excreted in urine)</a:t>
            </a:r>
          </a:p>
          <a:p>
            <a:endParaRPr lang="en-IN" dirty="0"/>
          </a:p>
        </p:txBody>
      </p:sp>
    </p:spTree>
    <p:extLst>
      <p:ext uri="{BB962C8B-B14F-4D97-AF65-F5344CB8AC3E}">
        <p14:creationId xmlns:p14="http://schemas.microsoft.com/office/powerpoint/2010/main" val="15901369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C1FC3D5-0177-D406-0A74-C5C038DA02EF}"/>
              </a:ext>
            </a:extLst>
          </p:cNvPr>
          <p:cNvSpPr>
            <a:spLocks noGrp="1"/>
          </p:cNvSpPr>
          <p:nvPr>
            <p:ph idx="1"/>
          </p:nvPr>
        </p:nvSpPr>
        <p:spPr>
          <a:xfrm>
            <a:off x="685800" y="1097280"/>
            <a:ext cx="10820400" cy="5121405"/>
          </a:xfrm>
        </p:spPr>
        <p:txBody>
          <a:bodyPr>
            <a:normAutofit/>
          </a:bodyPr>
          <a:lstStyle/>
          <a:p>
            <a:pPr marL="0" indent="0">
              <a:buNone/>
            </a:pPr>
            <a:r>
              <a:rPr lang="en-GB" sz="2400" b="1" dirty="0">
                <a:effectLst/>
                <a:latin typeface="Times New Roman"/>
                <a:ea typeface="Times New Roman" panose="02020603050405020304" pitchFamily="18" charset="0"/>
                <a:cs typeface="Times New Roman"/>
              </a:rPr>
              <a:t>Sodium thiosulphate</a:t>
            </a:r>
            <a:endParaRPr lang="en-GB" sz="2400" dirty="0">
              <a:effectLst/>
              <a:latin typeface="Times New Roman"/>
              <a:ea typeface="Times New Roman" panose="02020603050405020304" pitchFamily="18" charset="0"/>
              <a:cs typeface="Times New Roman"/>
            </a:endParaRPr>
          </a:p>
          <a:p>
            <a:pPr marL="0" indent="0">
              <a:buNone/>
            </a:pPr>
            <a:r>
              <a:rPr lang="en-GB" sz="2400" b="1" dirty="0">
                <a:effectLst/>
                <a:latin typeface="Times New Roman"/>
                <a:ea typeface="Times New Roman" panose="02020603050405020304" pitchFamily="18" charset="0"/>
                <a:cs typeface="Times New Roman"/>
              </a:rPr>
              <a:t>Formula</a:t>
            </a:r>
            <a:r>
              <a:rPr lang="en-GB" sz="2400" dirty="0">
                <a:effectLst/>
                <a:latin typeface="Times New Roman"/>
                <a:ea typeface="Times New Roman" panose="02020603050405020304" pitchFamily="18" charset="0"/>
                <a:cs typeface="Times New Roman"/>
              </a:rPr>
              <a:t>- Na2S2O3.5H2O</a:t>
            </a:r>
          </a:p>
          <a:p>
            <a:r>
              <a:rPr lang="en-GB" sz="2400" dirty="0">
                <a:effectLst/>
                <a:latin typeface="Times New Roman"/>
                <a:ea typeface="Times New Roman" panose="02020603050405020304" pitchFamily="18" charset="0"/>
                <a:cs typeface="Times New Roman"/>
              </a:rPr>
              <a:t>Sodium thiosulphate is a salt of thiosulphuric acid(H2S2O3)</a:t>
            </a:r>
          </a:p>
          <a:p>
            <a:pPr marL="0" indent="0">
              <a:buNone/>
            </a:pPr>
            <a:r>
              <a:rPr lang="en-GB" sz="2400" b="1" dirty="0" err="1">
                <a:effectLst/>
                <a:latin typeface="Times New Roman"/>
                <a:ea typeface="Times New Roman" panose="02020603050405020304" pitchFamily="18" charset="0"/>
                <a:cs typeface="Times New Roman"/>
              </a:rPr>
              <a:t>Preparartion</a:t>
            </a:r>
            <a:endParaRPr lang="en-GB" sz="2400" dirty="0">
              <a:effectLst/>
              <a:latin typeface="Times New Roman"/>
              <a:ea typeface="Times New Roman" panose="02020603050405020304" pitchFamily="18" charset="0"/>
              <a:cs typeface="Times New Roman"/>
            </a:endParaRPr>
          </a:p>
          <a:p>
            <a:r>
              <a:rPr lang="en-GB" sz="2400" dirty="0">
                <a:effectLst/>
                <a:latin typeface="Times New Roman"/>
                <a:ea typeface="Times New Roman" panose="02020603050405020304" pitchFamily="18" charset="0"/>
                <a:cs typeface="Times New Roman"/>
              </a:rPr>
              <a:t>Sodium thiosulphate is obtained by boiling sulphur with sodium sulphite.</a:t>
            </a:r>
          </a:p>
          <a:p>
            <a:r>
              <a:rPr lang="en-GB" sz="2400" dirty="0">
                <a:effectLst/>
                <a:latin typeface="Times New Roman"/>
                <a:ea typeface="Times New Roman" panose="02020603050405020304" pitchFamily="18" charset="0"/>
                <a:cs typeface="Times New Roman"/>
              </a:rPr>
              <a:t>Na2SO3 + S</a:t>
            </a:r>
            <a:r>
              <a:rPr lang="en-GB" sz="2400" dirty="0">
                <a:latin typeface="Times New Roman"/>
                <a:ea typeface="Times New Roman" panose="02020603050405020304" pitchFamily="18" charset="0"/>
                <a:cs typeface="Times New Roman"/>
              </a:rPr>
              <a:t>  </a:t>
            </a:r>
            <a:r>
              <a:rPr lang="en-GB" sz="2400" dirty="0">
                <a:latin typeface="Times New Roman"/>
                <a:ea typeface="+mn-lt"/>
                <a:cs typeface="+mn-lt"/>
              </a:rPr>
              <a:t>→</a:t>
            </a:r>
            <a:r>
              <a:rPr lang="en-GB" sz="2400" dirty="0">
                <a:latin typeface="Times New Roman"/>
                <a:ea typeface="Times New Roman" panose="02020603050405020304" pitchFamily="18" charset="0"/>
                <a:cs typeface="Times New Roman"/>
              </a:rPr>
              <a:t> </a:t>
            </a:r>
            <a:r>
              <a:rPr lang="en-GB" sz="2400" dirty="0">
                <a:effectLst/>
                <a:latin typeface="Times New Roman"/>
                <a:ea typeface="Times New Roman" panose="02020603050405020304" pitchFamily="18" charset="0"/>
                <a:cs typeface="Times New Roman"/>
              </a:rPr>
              <a:t>Na2S2O3</a:t>
            </a:r>
          </a:p>
          <a:p>
            <a:pPr marL="0" indent="0">
              <a:buNone/>
            </a:pPr>
            <a:r>
              <a:rPr lang="en-GB" sz="2400" b="1" dirty="0">
                <a:effectLst/>
                <a:latin typeface="Times New Roman"/>
                <a:ea typeface="Times New Roman" panose="02020603050405020304" pitchFamily="18" charset="0"/>
                <a:cs typeface="Times New Roman"/>
              </a:rPr>
              <a:t>Properties</a:t>
            </a:r>
            <a:endParaRPr lang="en-GB" sz="2400" dirty="0">
              <a:effectLst/>
              <a:latin typeface="Times New Roman" panose="02020603050405020304" pitchFamily="18" charset="0"/>
              <a:ea typeface="Times New Roman" panose="02020603050405020304" pitchFamily="18" charset="0"/>
              <a:cs typeface="Times New Roman"/>
            </a:endParaRPr>
          </a:p>
          <a:p>
            <a:pPr hangingPunct="0"/>
            <a:r>
              <a:rPr lang="en-GB" sz="2400" dirty="0">
                <a:effectLst/>
                <a:latin typeface="Times New Roman"/>
                <a:ea typeface="Times New Roman" panose="02020603050405020304" pitchFamily="18" charset="0"/>
                <a:cs typeface="Times New Roman"/>
              </a:rPr>
              <a:t>It is obtained as large colourless crystals or coarse fine crystalline powder.</a:t>
            </a:r>
            <a:r>
              <a:rPr lang="en-GB" sz="2400" dirty="0">
                <a:latin typeface="Times New Roman"/>
                <a:ea typeface="Times New Roman" panose="02020603050405020304" pitchFamily="18" charset="0"/>
                <a:cs typeface="Times New Roman"/>
              </a:rPr>
              <a:t> </a:t>
            </a:r>
            <a:r>
              <a:rPr lang="en-GB" sz="2400" dirty="0">
                <a:effectLst/>
                <a:latin typeface="Times New Roman"/>
                <a:ea typeface="Times New Roman" panose="02020603050405020304" pitchFamily="18" charset="0"/>
                <a:cs typeface="Times New Roman"/>
              </a:rPr>
              <a:t>It crystallizes with five molecules of water.</a:t>
            </a:r>
            <a:r>
              <a:rPr lang="en-GB" sz="2400" dirty="0">
                <a:latin typeface="Times New Roman"/>
                <a:ea typeface="Times New Roman" panose="02020603050405020304" pitchFamily="18" charset="0"/>
                <a:cs typeface="Times New Roman"/>
              </a:rPr>
              <a:t> </a:t>
            </a:r>
            <a:r>
              <a:rPr lang="en-GB" sz="2400" dirty="0">
                <a:effectLst/>
                <a:latin typeface="Times New Roman"/>
                <a:ea typeface="Times New Roman" panose="02020603050405020304" pitchFamily="18" charset="0"/>
                <a:cs typeface="Times New Roman"/>
              </a:rPr>
              <a:t>odourless with alkaline taste.</a:t>
            </a:r>
            <a:r>
              <a:rPr lang="en-GB" sz="2400" dirty="0">
                <a:latin typeface="Times New Roman"/>
                <a:ea typeface="Times New Roman" panose="02020603050405020304" pitchFamily="18" charset="0"/>
                <a:cs typeface="Times New Roman"/>
              </a:rPr>
              <a:t> </a:t>
            </a:r>
            <a:r>
              <a:rPr lang="en-GB" sz="2400" dirty="0">
                <a:effectLst/>
                <a:latin typeface="Times New Roman"/>
                <a:ea typeface="Times New Roman" panose="02020603050405020304" pitchFamily="18" charset="0"/>
                <a:cs typeface="Times New Roman"/>
              </a:rPr>
              <a:t>Soluble in water and insoluble in alcohol</a:t>
            </a:r>
          </a:p>
          <a:p>
            <a:endParaRPr lang="en-IN" dirty="0"/>
          </a:p>
        </p:txBody>
      </p:sp>
    </p:spTree>
    <p:extLst>
      <p:ext uri="{BB962C8B-B14F-4D97-AF65-F5344CB8AC3E}">
        <p14:creationId xmlns:p14="http://schemas.microsoft.com/office/powerpoint/2010/main" val="20246073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4E26DB-0D82-8F4B-4727-7BBD71AD807B}"/>
              </a:ext>
            </a:extLst>
          </p:cNvPr>
          <p:cNvSpPr>
            <a:spLocks noGrp="1"/>
          </p:cNvSpPr>
          <p:nvPr>
            <p:ph idx="1"/>
          </p:nvPr>
        </p:nvSpPr>
        <p:spPr>
          <a:xfrm>
            <a:off x="685800" y="862150"/>
            <a:ext cx="10820400" cy="5356536"/>
          </a:xfrm>
        </p:spPr>
        <p:txBody>
          <a:bodyPr>
            <a:normAutofit/>
          </a:bodyPr>
          <a:lstStyle/>
          <a:p>
            <a:r>
              <a:rPr lang="en-GB" dirty="0">
                <a:latin typeface="Times New Roman"/>
                <a:cs typeface="Times New Roman"/>
              </a:rPr>
              <a:t>Assay:</a:t>
            </a:r>
            <a:endParaRPr lang="en-US" dirty="0">
              <a:ea typeface="+mn-lt"/>
              <a:cs typeface="+mn-lt"/>
            </a:endParaRPr>
          </a:p>
          <a:p>
            <a:r>
              <a:rPr lang="en-GB" dirty="0">
                <a:latin typeface="Times New Roman"/>
                <a:cs typeface="Times New Roman"/>
              </a:rPr>
              <a:t>It is assayed by titration with standard iodine solution with starch as an indicator. About its 0.8g accurately weighed is made to dissolve in about 30ml of water in a conical flak. This is titrated with 0.1N iodine solution added from the burette. Towards the end point ,3ml of starch solution is added as an indicator. The end point can be detected by the yellow colour of iodine which get discharged by shaking for few seconds. Each ml of 0.1N iodine is equivalent to 0.02482g of sodium thiosulphate.</a:t>
            </a:r>
            <a:endParaRPr lang="en-US" dirty="0">
              <a:ea typeface="+mn-lt"/>
              <a:cs typeface="+mn-lt"/>
            </a:endParaRPr>
          </a:p>
          <a:p>
            <a:r>
              <a:rPr lang="en-US" dirty="0">
                <a:latin typeface="Times New Roman"/>
                <a:cs typeface="Times New Roman"/>
              </a:rPr>
              <a:t>                                       </a:t>
            </a:r>
            <a:r>
              <a:rPr lang="en-GB" dirty="0">
                <a:latin typeface="Times New Roman"/>
                <a:cs typeface="Times New Roman"/>
              </a:rPr>
              <a:t>2Na2S2O3 +I2  →  Na2S4O6 +2NaI</a:t>
            </a:r>
            <a:endParaRPr lang="en-US" dirty="0">
              <a:ea typeface="+mn-lt"/>
              <a:cs typeface="+mn-lt"/>
            </a:endParaRPr>
          </a:p>
          <a:p>
            <a:r>
              <a:rPr lang="en-GB" b="1" dirty="0">
                <a:latin typeface="Times New Roman"/>
                <a:cs typeface="Times New Roman"/>
              </a:rPr>
              <a:t>Uses</a:t>
            </a:r>
            <a:endParaRPr lang="en-GB" dirty="0">
              <a:ea typeface="+mn-lt"/>
              <a:cs typeface="+mn-lt"/>
            </a:endParaRPr>
          </a:p>
          <a:p>
            <a:r>
              <a:rPr lang="en-GB" dirty="0">
                <a:latin typeface="Times New Roman"/>
                <a:cs typeface="Times New Roman"/>
              </a:rPr>
              <a:t>In medicine it is used as antidote for cyanide poisoning</a:t>
            </a:r>
            <a:endParaRPr lang="en-US" dirty="0">
              <a:ea typeface="+mn-lt"/>
              <a:cs typeface="+mn-lt"/>
            </a:endParaRPr>
          </a:p>
          <a:p>
            <a:r>
              <a:rPr lang="en-GB" dirty="0">
                <a:latin typeface="Times New Roman"/>
                <a:cs typeface="Times New Roman"/>
              </a:rPr>
              <a:t>As an antichlor for removing excess of chlorine from bleached articles in textile industry</a:t>
            </a:r>
            <a:endParaRPr lang="en-US" dirty="0">
              <a:ea typeface="+mn-lt"/>
              <a:cs typeface="+mn-lt"/>
            </a:endParaRPr>
          </a:p>
          <a:p>
            <a:r>
              <a:rPr lang="en-GB" dirty="0">
                <a:latin typeface="Times New Roman"/>
                <a:cs typeface="Times New Roman"/>
              </a:rPr>
              <a:t>In the extraction of Silver and gold</a:t>
            </a:r>
            <a:endParaRPr lang="en-US" dirty="0">
              <a:ea typeface="+mn-lt"/>
              <a:cs typeface="+mn-lt"/>
            </a:endParaRPr>
          </a:p>
          <a:p>
            <a:r>
              <a:rPr lang="en-GB" dirty="0">
                <a:latin typeface="Times New Roman"/>
                <a:cs typeface="Times New Roman"/>
              </a:rPr>
              <a:t>As a fixer in </a:t>
            </a:r>
            <a:r>
              <a:rPr lang="en-GB" dirty="0" err="1">
                <a:latin typeface="Times New Roman"/>
                <a:cs typeface="Times New Roman"/>
              </a:rPr>
              <a:t>photograghy</a:t>
            </a:r>
            <a:endParaRPr lang="en-US" dirty="0"/>
          </a:p>
          <a:p>
            <a:endParaRPr lang="en-IN" dirty="0"/>
          </a:p>
        </p:txBody>
      </p:sp>
    </p:spTree>
    <p:extLst>
      <p:ext uri="{BB962C8B-B14F-4D97-AF65-F5344CB8AC3E}">
        <p14:creationId xmlns:p14="http://schemas.microsoft.com/office/powerpoint/2010/main" val="3395893813"/>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emplate>Vapor Trail</Template>
  <TotalTime>2</TotalTime>
  <Words>340</Words>
  <Application>Microsoft Office PowerPoint</Application>
  <PresentationFormat>Widescreen</PresentationFormat>
  <Paragraphs>31</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Century Gothic</vt:lpstr>
      <vt:lpstr>Times New Roman</vt:lpstr>
      <vt:lpstr>Vapor Trail</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AlekyA Reddy</dc:creator>
  <cp:lastModifiedBy>AlekyA Reddy</cp:lastModifiedBy>
  <cp:revision>1</cp:revision>
  <dcterms:created xsi:type="dcterms:W3CDTF">2022-07-01T05:01:35Z</dcterms:created>
  <dcterms:modified xsi:type="dcterms:W3CDTF">2022-07-01T05:03:57Z</dcterms:modified>
</cp:coreProperties>
</file>