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54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67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1861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4846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773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3277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56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819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8327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3793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794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8881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4060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2206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2265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4992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3029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8403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A2994-219C-4364-9993-07918FE8E4B0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9E13B-BE1E-451F-9E5A-20ABE7CB45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5736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2BE63-8190-8EC0-897D-6AA2A008C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62150"/>
            <a:ext cx="10820400" cy="5356536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 Long-term aspirin-taking is associated with iron-deficiency </a:t>
            </a:r>
            <a:r>
              <a:rPr lang="en-US" dirty="0" err="1"/>
              <a:t>anaemia</a:t>
            </a:r>
            <a:r>
              <a:rPr lang="en-US" dirty="0"/>
              <a:t> because it can cause bleeding in the stomach without any symptoms.</a:t>
            </a:r>
          </a:p>
          <a:p>
            <a:r>
              <a:rPr lang="en-US" dirty="0"/>
              <a:t>Hookworm infection can cause iron-deficiency </a:t>
            </a:r>
            <a:r>
              <a:rPr lang="en-US" dirty="0" err="1"/>
              <a:t>anaemia</a:t>
            </a:r>
            <a:r>
              <a:rPr lang="en-US" dirty="0"/>
              <a:t>, and is the most common cause worldwide. People who live in or travel to tropical countries are at risk of hookworm infection. Hookworms feed off blood inside the intestines.</a:t>
            </a:r>
          </a:p>
          <a:p>
            <a:r>
              <a:rPr lang="en-US" dirty="0"/>
              <a:t>Symptoms</a:t>
            </a:r>
          </a:p>
          <a:p>
            <a:r>
              <a:rPr lang="en-US" dirty="0"/>
              <a:t>People with iron-deficiency </a:t>
            </a:r>
            <a:r>
              <a:rPr lang="en-US" dirty="0" err="1"/>
              <a:t>anaemia</a:t>
            </a:r>
            <a:r>
              <a:rPr lang="en-US" dirty="0"/>
              <a:t> have symptoms caused by a low level of oxygen in the blood. These include:</a:t>
            </a:r>
          </a:p>
          <a:p>
            <a:r>
              <a:rPr lang="en-US" dirty="0"/>
              <a:t>breathlessness Tiredness Dizziness</a:t>
            </a:r>
          </a:p>
          <a:p>
            <a:r>
              <a:rPr lang="en-US" dirty="0"/>
              <a:t>rapid, weak pulse or palpitations</a:t>
            </a:r>
          </a:p>
          <a:p>
            <a:r>
              <a:rPr lang="en-US" dirty="0"/>
              <a:t>Headaches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3650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773E5-626A-92B3-38A9-B92F9BA4B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66652"/>
            <a:ext cx="10820400" cy="525203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Less common symptoms can include tinnitus (ringing in the ears) and altered taste. As well as having the symptoms of </a:t>
            </a:r>
            <a:r>
              <a:rPr lang="en-US" dirty="0" err="1"/>
              <a:t>anaemia</a:t>
            </a:r>
            <a:r>
              <a:rPr lang="en-US" dirty="0"/>
              <a:t>, people with iron deficiency may have pale skin, brittle nails, cracked lips and an inflamed tongue. Very rarely, people get pica, which is a craving for non-food substances such as ice. Occasionally, in women over 40, iron deficiency can be a symptom of a condition called Plummer-Vinson syndrome. This also causes swallowing difficulties and occasionally web-like growths in the </a:t>
            </a:r>
            <a:r>
              <a:rPr lang="en-US" dirty="0" err="1"/>
              <a:t>oesophagus</a:t>
            </a:r>
            <a:r>
              <a:rPr lang="en-US" dirty="0"/>
              <a:t>.</a:t>
            </a:r>
          </a:p>
          <a:p>
            <a:r>
              <a:rPr lang="en-US" dirty="0"/>
              <a:t>Iron deficiency can also reduce attention span, cause </a:t>
            </a:r>
            <a:r>
              <a:rPr lang="en-US" dirty="0" err="1"/>
              <a:t>behavioural</a:t>
            </a:r>
            <a:r>
              <a:rPr lang="en-US" dirty="0"/>
              <a:t> and developmental problems in young children and weaken the immune system.</a:t>
            </a:r>
          </a:p>
          <a:p>
            <a:r>
              <a:rPr lang="en-US" dirty="0"/>
              <a:t>Treatment</a:t>
            </a:r>
          </a:p>
          <a:p>
            <a:r>
              <a:rPr lang="en-US" dirty="0"/>
              <a:t>Treatment depends on the cause of </a:t>
            </a:r>
            <a:r>
              <a:rPr lang="en-US" dirty="0" err="1"/>
              <a:t>anaemia</a:t>
            </a:r>
            <a:r>
              <a:rPr lang="en-US" dirty="0"/>
              <a:t>. For many people the treatment is iron tablets. The length of treatment with iron depends on how severe the </a:t>
            </a:r>
            <a:r>
              <a:rPr lang="en-US" dirty="0" err="1"/>
              <a:t>anaemia</a:t>
            </a:r>
            <a:r>
              <a:rPr lang="en-US" dirty="0"/>
              <a:t> is. The blood may be tested after a few weeks to check that the level of </a:t>
            </a:r>
            <a:r>
              <a:rPr lang="en-US" dirty="0" err="1"/>
              <a:t>haemoglobin</a:t>
            </a:r>
            <a:r>
              <a:rPr lang="en-US" dirty="0"/>
              <a:t> is returning to normal. Once the </a:t>
            </a:r>
            <a:r>
              <a:rPr lang="en-US" dirty="0" err="1"/>
              <a:t>haemoglobin</a:t>
            </a:r>
            <a:r>
              <a:rPr lang="en-US" dirty="0"/>
              <a:t> level is back to normal, iron supplements may still be advised for another three months. A diet high in iron will also be recommended.</a:t>
            </a:r>
          </a:p>
          <a:p>
            <a:r>
              <a:rPr lang="en-US" dirty="0"/>
              <a:t>Anyone who has difficulty absorbing iron may need iron injections instead of tablets. Iron supplements can have side-effects. These include constipation, </a:t>
            </a:r>
            <a:r>
              <a:rPr lang="en-US" dirty="0" err="1"/>
              <a:t>diarrhoea</a:t>
            </a:r>
            <a:r>
              <a:rPr lang="en-US" dirty="0"/>
              <a:t>, an upset stomach or feeling sick. The stools may also turn black. If there is an underlying cause, such as bleeding, this needs to be treated.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9830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E8712-DD30-7AEF-870A-BDCEB84B4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757646"/>
            <a:ext cx="10820400" cy="5461039"/>
          </a:xfrm>
        </p:spPr>
        <p:txBody>
          <a:bodyPr>
            <a:normAutofit lnSpcReduction="10000"/>
          </a:bodyPr>
          <a:lstStyle/>
          <a:p>
            <a:r>
              <a:rPr lang="en-GB" sz="2400" b="1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Heamatinics</a:t>
            </a:r>
            <a:r>
              <a:rPr lang="en-GB" sz="24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:</a:t>
            </a:r>
            <a:endParaRPr lang="en-GB" sz="24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marL="0" indent="0">
              <a:buNone/>
            </a:pPr>
            <a:r>
              <a:rPr lang="en-GB" sz="24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Ferrous sulphate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/>
            </a:endParaRPr>
          </a:p>
          <a:p>
            <a:pPr marL="0" indent="0">
              <a:buNone/>
            </a:pPr>
            <a:r>
              <a:rPr lang="en-GB" sz="24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Formula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-FeSO4.7H2O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/>
            </a:endParaRPr>
          </a:p>
          <a:p>
            <a:pPr marL="0" indent="0">
              <a:buNone/>
            </a:pPr>
            <a:r>
              <a:rPr lang="en-GB" sz="24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Preparation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/>
            </a:endParaRPr>
          </a:p>
          <a:p>
            <a:pPr marL="0" indent="0" hangingPunct="0">
              <a:buNone/>
            </a:pP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Ferrous sulphate is obtained by dissolving iron in excess of dilute sulphuric acid.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After effervescence ceases,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 liquid is filtered,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concentrated and cooled.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 green crystals formed are separated by filtration at room temperature.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In all these operations under exposure to air is prevented because ferrous sulphate is oxidized readily on exposure to moist air and the crystals get coated with brownish yellow ferric sulphate.</a:t>
            </a:r>
          </a:p>
          <a:p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Fe + H2SO4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  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2400" dirty="0">
                <a:ea typeface="+mn-lt"/>
                <a:cs typeface="+mn-lt"/>
              </a:rPr>
              <a:t>→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FeSO4 + H2</a:t>
            </a:r>
          </a:p>
          <a:p>
            <a:r>
              <a:rPr lang="en-GB" sz="24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Properties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:</a:t>
            </a:r>
          </a:p>
          <a:p>
            <a:pPr hangingPunct="0"/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occurs in the form of greenish crystals or crystalline powder having an astringent taste.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effloresces in dry air.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When exposed to </a:t>
            </a:r>
            <a:r>
              <a:rPr lang="en-GB" sz="24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air,it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gets oxidized to ferric salt which is having brownish yellow colour.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is soluble in water and insoluble in alcohol.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475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304CF-9163-50E5-B296-420B41490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18904"/>
            <a:ext cx="10820400" cy="5199782"/>
          </a:xfrm>
        </p:spPr>
        <p:txBody>
          <a:bodyPr>
            <a:normAutofit lnSpcReduction="10000"/>
          </a:bodyPr>
          <a:lstStyle/>
          <a:p>
            <a:r>
              <a:rPr lang="en-GB" b="1" dirty="0">
                <a:latin typeface="Times New Roman"/>
                <a:cs typeface="Times New Roman"/>
              </a:rPr>
              <a:t>Assay:</a:t>
            </a:r>
            <a:endParaRPr lang="en-GB" dirty="0">
              <a:ea typeface="+mn-lt"/>
              <a:cs typeface="+mn-lt"/>
            </a:endParaRPr>
          </a:p>
          <a:p>
            <a:r>
              <a:rPr lang="en-GB" dirty="0">
                <a:latin typeface="Times New Roman"/>
                <a:cs typeface="Times New Roman"/>
              </a:rPr>
              <a:t>It is assayed by oxidation –reduction type of reaction using N/10 potassium permanganate solution in the presence of </a:t>
            </a:r>
            <a:r>
              <a:rPr lang="en-GB" dirty="0" err="1">
                <a:latin typeface="Times New Roman"/>
                <a:cs typeface="Times New Roman"/>
              </a:rPr>
              <a:t>dil</a:t>
            </a:r>
            <a:r>
              <a:rPr lang="en-GB" dirty="0">
                <a:latin typeface="Times New Roman"/>
                <a:cs typeface="Times New Roman"/>
              </a:rPr>
              <a:t> H2SO4.</a:t>
            </a:r>
            <a:endParaRPr lang="en-US" dirty="0">
              <a:ea typeface="+mn-lt"/>
              <a:cs typeface="+mn-lt"/>
            </a:endParaRPr>
          </a:p>
          <a:p>
            <a:r>
              <a:rPr lang="en-GB" dirty="0">
                <a:latin typeface="Times New Roman"/>
                <a:cs typeface="Times New Roman"/>
              </a:rPr>
              <a:t>An accurately weighed about 1g is dissolved in 20ml of </a:t>
            </a:r>
            <a:r>
              <a:rPr lang="en-GB" dirty="0" err="1">
                <a:latin typeface="Times New Roman"/>
                <a:cs typeface="Times New Roman"/>
              </a:rPr>
              <a:t>dil</a:t>
            </a:r>
            <a:r>
              <a:rPr lang="en-GB" dirty="0">
                <a:latin typeface="Times New Roman"/>
                <a:cs typeface="Times New Roman"/>
              </a:rPr>
              <a:t> H2SO4.Then it is titrated with N/10 KMnO4.</a:t>
            </a:r>
            <a:endParaRPr lang="en-US" dirty="0">
              <a:ea typeface="+mn-lt"/>
              <a:cs typeface="+mn-lt"/>
            </a:endParaRPr>
          </a:p>
          <a:p>
            <a:r>
              <a:rPr lang="en-GB" dirty="0">
                <a:latin typeface="Times New Roman"/>
                <a:cs typeface="Times New Roman"/>
              </a:rPr>
              <a:t>2FeSO4+2KMnO4 + 4H2SO4    </a:t>
            </a:r>
            <a:r>
              <a:rPr lang="en-GB" dirty="0">
                <a:ea typeface="+mn-lt"/>
                <a:cs typeface="+mn-lt"/>
              </a:rPr>
              <a:t>→</a:t>
            </a:r>
            <a:r>
              <a:rPr lang="en-GB" dirty="0">
                <a:latin typeface="Times New Roman"/>
                <a:cs typeface="Times New Roman"/>
              </a:rPr>
              <a:t> K2SO4+ 2MnSO4 + Fe2(SO4)3 +4H2O</a:t>
            </a:r>
            <a:endParaRPr lang="en-US" dirty="0">
              <a:ea typeface="+mn-lt"/>
              <a:cs typeface="+mn-lt"/>
            </a:endParaRPr>
          </a:p>
          <a:p>
            <a:r>
              <a:rPr lang="en-GB" dirty="0">
                <a:latin typeface="Times New Roman"/>
                <a:cs typeface="Times New Roman"/>
              </a:rPr>
              <a:t>Each ml of N/10KMnO4≡0.0291g of FeSO4.7H2O</a:t>
            </a:r>
          </a:p>
          <a:p>
            <a:r>
              <a:rPr lang="en-GB" dirty="0">
                <a:latin typeface="Times New Roman"/>
                <a:cs typeface="Times New Roman"/>
              </a:rPr>
              <a:t>(ii) It is also assayed by taking about 1g of accurately weighed </a:t>
            </a:r>
            <a:r>
              <a:rPr lang="en-GB" dirty="0" err="1">
                <a:latin typeface="Times New Roman"/>
                <a:cs typeface="Times New Roman"/>
              </a:rPr>
              <a:t>sample,then</a:t>
            </a:r>
            <a:r>
              <a:rPr lang="en-GB" dirty="0">
                <a:latin typeface="Times New Roman"/>
                <a:cs typeface="Times New Roman"/>
              </a:rPr>
              <a:t> dissolved in about 30 ml of water and 20ml of dilute sulphuric acid in a conical flask and finally titrated with standard(0.1 M) ceric ammonium nitrate taken in a burette using ferroin sulphate solution as an </a:t>
            </a:r>
            <a:r>
              <a:rPr lang="en-GB" dirty="0" err="1">
                <a:latin typeface="Times New Roman"/>
                <a:cs typeface="Times New Roman"/>
              </a:rPr>
              <a:t>indicator.At</a:t>
            </a:r>
            <a:r>
              <a:rPr lang="en-GB" dirty="0">
                <a:latin typeface="Times New Roman"/>
                <a:cs typeface="Times New Roman"/>
              </a:rPr>
              <a:t> the end point the red colour gets changed to light blue.</a:t>
            </a:r>
            <a:endParaRPr lang="en-GB" dirty="0">
              <a:ea typeface="+mn-lt"/>
              <a:cs typeface="+mn-lt"/>
            </a:endParaRPr>
          </a:p>
          <a:p>
            <a:r>
              <a:rPr lang="en-GB" dirty="0">
                <a:latin typeface="Times New Roman"/>
                <a:cs typeface="Times New Roman"/>
              </a:rPr>
              <a:t>Each ml of 0.1M ceric ammonium sulphate≡0.0278g of ferrous sulphate heptahydrate</a:t>
            </a:r>
            <a:endParaRPr lang="en-GB" dirty="0">
              <a:ea typeface="+mn-lt"/>
              <a:cs typeface="+mn-lt"/>
            </a:endParaRPr>
          </a:p>
          <a:p>
            <a:r>
              <a:rPr lang="en-GB" dirty="0">
                <a:latin typeface="Times New Roman"/>
                <a:cs typeface="Times New Roman"/>
              </a:rPr>
              <a:t>The reaction involved is</a:t>
            </a:r>
            <a:endParaRPr lang="en-GB" dirty="0">
              <a:ea typeface="+mn-lt"/>
              <a:cs typeface="+mn-lt"/>
            </a:endParaRPr>
          </a:p>
          <a:p>
            <a:r>
              <a:rPr lang="en-GB" dirty="0">
                <a:latin typeface="Times New Roman"/>
                <a:cs typeface="Times New Roman"/>
              </a:rPr>
              <a:t>2FeSO4+2Ce(SO4)2.2(NH4)2SO4   Fe2(SO4)3+Ce2(SO4)3+2MnSO4+4(NH4)2SO4</a:t>
            </a:r>
            <a:endParaRPr lang="en-GB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53712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1256B-4201-1C85-5DFA-2D6B28DD8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Uses: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GB" sz="24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Haemanitic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for promoting formation of haemoglobin in anaemia caused due to the deficiency of iron.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Excessive use or consumed mistakenly by children may cause gastrointestinal irritation,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shock.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737503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</TotalTime>
  <Words>689</Words>
  <Application>Microsoft Office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Times New Roman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AlekyA Reddy</dc:creator>
  <cp:lastModifiedBy>AlekyA Reddy</cp:lastModifiedBy>
  <cp:revision>1</cp:revision>
  <dcterms:created xsi:type="dcterms:W3CDTF">2022-07-01T04:58:35Z</dcterms:created>
  <dcterms:modified xsi:type="dcterms:W3CDTF">2022-07-01T05:00:18Z</dcterms:modified>
</cp:coreProperties>
</file>