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D08ADDC-990A-40CB-A943-C0493D429A6C}" type="datetimeFigureOut">
              <a:rPr lang="en-IN" smtClean="0"/>
              <a:t>01-07-2022</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419049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08ADDC-990A-40CB-A943-C0493D429A6C}"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92702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D08ADDC-990A-40CB-A943-C0493D429A6C}" type="datetimeFigureOut">
              <a:rPr lang="en-IN" smtClean="0"/>
              <a:t>01-07-2022</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00547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2410434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08ADDC-990A-40CB-A943-C0493D429A6C}"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174931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08ADDC-990A-40CB-A943-C0493D429A6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2306265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8ADDC-990A-40CB-A943-C0493D429A6C}"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12346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824473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366874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636542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977145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299AC11D-7765-4CF2-843B-73C6A7869CB6}"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75311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D08ADDC-990A-40CB-A943-C0493D429A6C}" type="datetimeFigureOut">
              <a:rPr lang="en-IN" smtClean="0"/>
              <a:t>01-07-2022</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325288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D08ADDC-990A-40CB-A943-C0493D429A6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1143785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D08ADDC-990A-40CB-A943-C0493D429A6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498020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08ADDC-990A-40CB-A943-C0493D429A6C}"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1643356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D08ADDC-990A-40CB-A943-C0493D429A6C}" type="datetimeFigureOut">
              <a:rPr lang="en-IN" smtClean="0"/>
              <a:t>01-07-2022</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299AC11D-7765-4CF2-843B-73C6A7869CB6}" type="slidenum">
              <a:rPr lang="en-IN" smtClean="0"/>
              <a:t>‹#›</a:t>
            </a:fld>
            <a:endParaRPr lang="en-IN"/>
          </a:p>
        </p:txBody>
      </p:sp>
    </p:spTree>
    <p:extLst>
      <p:ext uri="{BB962C8B-B14F-4D97-AF65-F5344CB8AC3E}">
        <p14:creationId xmlns:p14="http://schemas.microsoft.com/office/powerpoint/2010/main" val="138078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D08ADDC-990A-40CB-A943-C0493D429A6C}" type="datetimeFigureOut">
              <a:rPr lang="en-IN" smtClean="0"/>
              <a:t>01-07-2022</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99AC11D-7765-4CF2-843B-73C6A7869CB6}" type="slidenum">
              <a:rPr lang="en-IN" smtClean="0"/>
              <a:t>‹#›</a:t>
            </a:fld>
            <a:endParaRPr lang="en-IN"/>
          </a:p>
        </p:txBody>
      </p:sp>
    </p:spTree>
    <p:extLst>
      <p:ext uri="{BB962C8B-B14F-4D97-AF65-F5344CB8AC3E}">
        <p14:creationId xmlns:p14="http://schemas.microsoft.com/office/powerpoint/2010/main" val="33221998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2952C1-CF79-A7F1-588B-FC64FC6BCFBB}"/>
              </a:ext>
            </a:extLst>
          </p:cNvPr>
          <p:cNvSpPr>
            <a:spLocks noGrp="1"/>
          </p:cNvSpPr>
          <p:nvPr>
            <p:ph idx="1"/>
          </p:nvPr>
        </p:nvSpPr>
        <p:spPr>
          <a:xfrm>
            <a:off x="685800" y="679270"/>
            <a:ext cx="10820400" cy="5539416"/>
          </a:xfrm>
        </p:spPr>
        <p:txBody>
          <a:bodyPr>
            <a:normAutofit/>
          </a:bodyPr>
          <a:lstStyle/>
          <a:p>
            <a:r>
              <a:rPr lang="en-IN" dirty="0"/>
              <a:t>Sodium potassium </a:t>
            </a:r>
            <a:r>
              <a:rPr lang="en-IN" dirty="0" err="1"/>
              <a:t>tartarate</a:t>
            </a:r>
            <a:r>
              <a:rPr lang="en-IN" dirty="0"/>
              <a:t>:</a:t>
            </a:r>
          </a:p>
          <a:p>
            <a:r>
              <a:rPr lang="en-IN" dirty="0"/>
              <a:t>Formula: (C4H4O6Na.K.4H2O</a:t>
            </a:r>
          </a:p>
          <a:p>
            <a:r>
              <a:rPr lang="en-IN" dirty="0"/>
              <a:t>.                </a:t>
            </a:r>
            <a:r>
              <a:rPr lang="en-IN" dirty="0" err="1"/>
              <a:t>CHOHCOONa</a:t>
            </a:r>
            <a:endParaRPr lang="en-IN" dirty="0"/>
          </a:p>
          <a:p>
            <a:r>
              <a:rPr lang="en-IN" dirty="0"/>
              <a:t>.             CHOHCOOK .4H2O</a:t>
            </a:r>
          </a:p>
          <a:p>
            <a:r>
              <a:rPr lang="en-IN" dirty="0"/>
              <a:t>Synonym: Rochelle salt</a:t>
            </a:r>
          </a:p>
          <a:p>
            <a:r>
              <a:rPr lang="en-IN" dirty="0"/>
              <a:t>Preparation:</a:t>
            </a:r>
          </a:p>
          <a:p>
            <a:r>
              <a:rPr lang="en-IN" dirty="0"/>
              <a:t>It is obtained by neutralizing a solution of sodium carbonate with potassium bitartrate. The solution is boiled for some time and then allowed to stand at 60oC for the completion of reaction and the neutrality adjusted. Carbon dioxide is slowly evolved. The solution is filtered, concentrated to crystallization.</a:t>
            </a:r>
          </a:p>
          <a:p>
            <a:r>
              <a:rPr lang="en-IN" dirty="0"/>
              <a:t>2KHC4H4O6+Na2CO3.H2O+6H2O      →    2KNaC4H4O6.4H2O+CO2</a:t>
            </a:r>
          </a:p>
        </p:txBody>
      </p:sp>
    </p:spTree>
    <p:extLst>
      <p:ext uri="{BB962C8B-B14F-4D97-AF65-F5344CB8AC3E}">
        <p14:creationId xmlns:p14="http://schemas.microsoft.com/office/powerpoint/2010/main" val="1988637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47FE46-F0A3-DADF-F6F4-2DD4CFCB8445}"/>
              </a:ext>
            </a:extLst>
          </p:cNvPr>
          <p:cNvSpPr>
            <a:spLocks noGrp="1"/>
          </p:cNvSpPr>
          <p:nvPr>
            <p:ph idx="1"/>
          </p:nvPr>
        </p:nvSpPr>
        <p:spPr>
          <a:xfrm>
            <a:off x="685800" y="444138"/>
            <a:ext cx="10820400" cy="5774548"/>
          </a:xfrm>
        </p:spPr>
        <p:txBody>
          <a:bodyPr/>
          <a:lstStyle/>
          <a:p>
            <a:r>
              <a:rPr lang="en-US" dirty="0"/>
              <a:t>Properties:</a:t>
            </a:r>
          </a:p>
          <a:p>
            <a:r>
              <a:rPr lang="en-US" dirty="0"/>
              <a:t>It is </a:t>
            </a:r>
            <a:r>
              <a:rPr lang="en-US" dirty="0" err="1"/>
              <a:t>colourless</a:t>
            </a:r>
            <a:r>
              <a:rPr lang="en-US" dirty="0"/>
              <a:t> crystalline compound with cool saline </a:t>
            </a:r>
            <a:r>
              <a:rPr lang="en-US" dirty="0" err="1"/>
              <a:t>tastee</a:t>
            </a:r>
            <a:r>
              <a:rPr lang="en-US" dirty="0"/>
              <a:t> </a:t>
            </a:r>
          </a:p>
          <a:p>
            <a:r>
              <a:rPr lang="en-US" dirty="0"/>
              <a:t>It is soluble in water and slightly soluble in alcohol.</a:t>
            </a:r>
          </a:p>
          <a:p>
            <a:r>
              <a:rPr lang="en-US" dirty="0"/>
              <a:t>When heated the salt gives an </a:t>
            </a:r>
            <a:r>
              <a:rPr lang="en-US" dirty="0" err="1"/>
              <a:t>odour</a:t>
            </a:r>
            <a:r>
              <a:rPr lang="en-US" dirty="0"/>
              <a:t> of burning sugar and leaves a residue which is alkaline to litmus paper</a:t>
            </a:r>
          </a:p>
          <a:p>
            <a:r>
              <a:rPr lang="en-US" dirty="0"/>
              <a:t>2C4H4O6KNa.4H2O+5O2  →   K2CO3+Na2CO3+8H2O+6CO2</a:t>
            </a:r>
          </a:p>
          <a:p>
            <a:r>
              <a:rPr lang="en-US" dirty="0"/>
              <a:t>Uses:</a:t>
            </a:r>
          </a:p>
          <a:p>
            <a:r>
              <a:rPr lang="en-US" dirty="0"/>
              <a:t>It is administered in solution form for its cathartic action</a:t>
            </a:r>
          </a:p>
          <a:p>
            <a:r>
              <a:rPr lang="en-US" dirty="0"/>
              <a:t>Used as food additive and ingredient of compound effervescent powder.it is an ingredient of Fehling's solution.</a:t>
            </a:r>
          </a:p>
          <a:p>
            <a:endParaRPr lang="en-IN" dirty="0"/>
          </a:p>
        </p:txBody>
      </p:sp>
    </p:spTree>
    <p:extLst>
      <p:ext uri="{BB962C8B-B14F-4D97-AF65-F5344CB8AC3E}">
        <p14:creationId xmlns:p14="http://schemas.microsoft.com/office/powerpoint/2010/main" val="9470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E8C8-F7E8-EE90-0289-903B7CEE40DD}"/>
              </a:ext>
            </a:extLst>
          </p:cNvPr>
          <p:cNvSpPr>
            <a:spLocks noGrp="1"/>
          </p:cNvSpPr>
          <p:nvPr>
            <p:ph type="title"/>
          </p:nvPr>
        </p:nvSpPr>
        <p:spPr/>
        <p:txBody>
          <a:bodyPr/>
          <a:lstStyle/>
          <a:p>
            <a:r>
              <a:rPr lang="en-IN" dirty="0"/>
              <a:t>Haematinics</a:t>
            </a:r>
          </a:p>
        </p:txBody>
      </p:sp>
      <p:sp>
        <p:nvSpPr>
          <p:cNvPr id="3" name="Content Placeholder 2">
            <a:extLst>
              <a:ext uri="{FF2B5EF4-FFF2-40B4-BE49-F238E27FC236}">
                <a16:creationId xmlns:a16="http://schemas.microsoft.com/office/drawing/2014/main" id="{144D23DB-D397-5DFB-BAF7-3FB397B329BA}"/>
              </a:ext>
            </a:extLst>
          </p:cNvPr>
          <p:cNvSpPr>
            <a:spLocks noGrp="1"/>
          </p:cNvSpPr>
          <p:nvPr>
            <p:ph idx="1"/>
          </p:nvPr>
        </p:nvSpPr>
        <p:spPr>
          <a:xfrm>
            <a:off x="685800" y="2057402"/>
            <a:ext cx="10820400" cy="4161284"/>
          </a:xfrm>
        </p:spPr>
        <p:txBody>
          <a:bodyPr>
            <a:normAutofit fontScale="92500" lnSpcReduction="20000"/>
          </a:bodyPr>
          <a:lstStyle/>
          <a:p>
            <a:r>
              <a:rPr lang="en-US" dirty="0" err="1"/>
              <a:t>Haematinic</a:t>
            </a:r>
            <a:r>
              <a:rPr lang="en-US" dirty="0"/>
              <a:t> - An agent that stimulates the production of red blood cells or increases the amount of </a:t>
            </a:r>
            <a:r>
              <a:rPr lang="en-US" dirty="0" err="1"/>
              <a:t>haemoglobin</a:t>
            </a:r>
            <a:r>
              <a:rPr lang="en-US" dirty="0"/>
              <a:t> in the blood / A medicine that increases the hemoglobin content of the blood; used to treat iron-deficiency anemia.</a:t>
            </a:r>
          </a:p>
          <a:p>
            <a:r>
              <a:rPr lang="en-US" dirty="0"/>
              <a:t>Iron Deficiency</a:t>
            </a:r>
          </a:p>
          <a:p>
            <a:r>
              <a:rPr lang="en-US" dirty="0" err="1"/>
              <a:t>Anaemia</a:t>
            </a:r>
            <a:r>
              <a:rPr lang="en-US" dirty="0"/>
              <a:t> is a condition in which the blood cannot carry enough oxygen, either because there is a low number of red blood cells or because each red blood cell is able to carry less oxygen than normal. There are many different types of </a:t>
            </a:r>
            <a:r>
              <a:rPr lang="en-US" dirty="0" err="1"/>
              <a:t>anaemia</a:t>
            </a:r>
            <a:r>
              <a:rPr lang="en-US" dirty="0"/>
              <a:t> with different causes. Iron deficiency is a common cause.</a:t>
            </a:r>
          </a:p>
          <a:p>
            <a:r>
              <a:rPr lang="en-US" dirty="0" err="1"/>
              <a:t>Anaemia</a:t>
            </a:r>
            <a:r>
              <a:rPr lang="en-US" dirty="0"/>
              <a:t> due to iron deficiency</a:t>
            </a:r>
          </a:p>
          <a:p>
            <a:r>
              <a:rPr lang="en-US" dirty="0"/>
              <a:t>Iron is the main component of </a:t>
            </a:r>
            <a:r>
              <a:rPr lang="en-US" dirty="0" err="1"/>
              <a:t>haemoglobin</a:t>
            </a:r>
            <a:r>
              <a:rPr lang="en-US" dirty="0"/>
              <a:t>. Lack of dietary iron is the world's leading nutritional deficiency and the most common cause of </a:t>
            </a:r>
            <a:r>
              <a:rPr lang="en-US" dirty="0" err="1"/>
              <a:t>anaemia</a:t>
            </a:r>
            <a:r>
              <a:rPr lang="en-US" dirty="0"/>
              <a:t>. Other vitamins that are needed for the body to make red blood cells include folate (folic acid) and vitamin B12. A lack of these in the diet can cause </a:t>
            </a:r>
            <a:r>
              <a:rPr lang="en-US" dirty="0" err="1"/>
              <a:t>anaemia</a:t>
            </a:r>
            <a:r>
              <a:rPr lang="en-US" dirty="0"/>
              <a:t>. For more information about these, please see the separate BUPA factsheets on Folate-deficiency </a:t>
            </a:r>
            <a:r>
              <a:rPr lang="en-US" dirty="0" err="1"/>
              <a:t>anaemia</a:t>
            </a:r>
            <a:r>
              <a:rPr lang="en-US" dirty="0"/>
              <a:t> and Vitamin B12-deficiency </a:t>
            </a:r>
            <a:r>
              <a:rPr lang="en-US" dirty="0" err="1"/>
              <a:t>anaemia</a:t>
            </a:r>
            <a:r>
              <a:rPr lang="en-US" dirty="0"/>
              <a:t>.</a:t>
            </a:r>
          </a:p>
          <a:p>
            <a:endParaRPr lang="en-IN" dirty="0"/>
          </a:p>
        </p:txBody>
      </p:sp>
    </p:spTree>
    <p:extLst>
      <p:ext uri="{BB962C8B-B14F-4D97-AF65-F5344CB8AC3E}">
        <p14:creationId xmlns:p14="http://schemas.microsoft.com/office/powerpoint/2010/main" val="26536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239022-2A54-6558-C8B9-8D9C490B5540}"/>
              </a:ext>
            </a:extLst>
          </p:cNvPr>
          <p:cNvSpPr>
            <a:spLocks noGrp="1"/>
          </p:cNvSpPr>
          <p:nvPr>
            <p:ph idx="1"/>
          </p:nvPr>
        </p:nvSpPr>
        <p:spPr>
          <a:xfrm>
            <a:off x="685800" y="705394"/>
            <a:ext cx="10820400" cy="5513291"/>
          </a:xfrm>
        </p:spPr>
        <p:txBody>
          <a:bodyPr>
            <a:normAutofit fontScale="92500" lnSpcReduction="20000"/>
          </a:bodyPr>
          <a:lstStyle/>
          <a:p>
            <a:r>
              <a:rPr lang="en-US" dirty="0"/>
              <a:t>Causes of iron-deficiency </a:t>
            </a:r>
            <a:r>
              <a:rPr lang="en-US" dirty="0" err="1"/>
              <a:t>anaemia</a:t>
            </a:r>
            <a:endParaRPr lang="en-US" dirty="0"/>
          </a:p>
          <a:p>
            <a:r>
              <a:rPr lang="en-US" dirty="0"/>
              <a:t>A common cause of iron-deficiency </a:t>
            </a:r>
            <a:r>
              <a:rPr lang="en-US" dirty="0" err="1"/>
              <a:t>anaemia</a:t>
            </a:r>
            <a:r>
              <a:rPr lang="en-US" dirty="0"/>
              <a:t> in women is heavy periods (menorrhagia). About 1 in 10 women become </a:t>
            </a:r>
            <a:r>
              <a:rPr lang="en-US" dirty="0" err="1"/>
              <a:t>anaemic</a:t>
            </a:r>
            <a:r>
              <a:rPr lang="en-US" dirty="0"/>
              <a:t> at some time in their life due to heavy periods.</a:t>
            </a:r>
          </a:p>
          <a:p>
            <a:r>
              <a:rPr lang="en-US" dirty="0"/>
              <a:t>Stomach ulcers, piles, ulcerative colitis (inflammation of the colon) and bowel cancer may cause bleeding in the gut and result in </a:t>
            </a:r>
            <a:r>
              <a:rPr lang="en-US" dirty="0" err="1"/>
              <a:t>anaemia</a:t>
            </a:r>
            <a:r>
              <a:rPr lang="en-US" dirty="0"/>
              <a:t>. Often the bleeding is not obvious because the blood is passed unnoticed in the stools.</a:t>
            </a:r>
          </a:p>
          <a:p>
            <a:r>
              <a:rPr lang="en-US" dirty="0"/>
              <a:t>Kidney or bladder disease can cause bleeding that can result in </a:t>
            </a:r>
            <a:r>
              <a:rPr lang="en-US" dirty="0" err="1"/>
              <a:t>anaemia</a:t>
            </a:r>
            <a:r>
              <a:rPr lang="en-US" dirty="0"/>
              <a:t>. The blood may be passed unnoticed in the urine.</a:t>
            </a:r>
          </a:p>
          <a:p>
            <a:r>
              <a:rPr lang="en-US" dirty="0"/>
              <a:t>Some bowel conditions, such as coeliac disease (gluten sensitivity) or chronic </a:t>
            </a:r>
            <a:r>
              <a:rPr lang="en-US" dirty="0" err="1"/>
              <a:t>diarrhoea</a:t>
            </a:r>
            <a:r>
              <a:rPr lang="en-US" dirty="0"/>
              <a:t>, cause poor absorption of foods containing iron.</a:t>
            </a:r>
          </a:p>
          <a:p>
            <a:r>
              <a:rPr lang="en-US" dirty="0"/>
              <a:t>Low dietary iron can lead to </a:t>
            </a:r>
            <a:r>
              <a:rPr lang="en-US" dirty="0" err="1"/>
              <a:t>anaemia</a:t>
            </a:r>
            <a:r>
              <a:rPr lang="en-US" dirty="0"/>
              <a:t>, although there are many sources of iron, including meat, green vegetables, milk, flour and eggs.</a:t>
            </a:r>
          </a:p>
          <a:p>
            <a:r>
              <a:rPr lang="en-US" dirty="0"/>
              <a:t>Pregnancy can lead to iron-deficiency </a:t>
            </a:r>
            <a:r>
              <a:rPr lang="en-US" dirty="0" err="1"/>
              <a:t>anaemia</a:t>
            </a:r>
            <a:r>
              <a:rPr lang="en-US" dirty="0"/>
              <a:t>, because the growing baby needs iron and takes its supply from the mother. Iron deficiency is more likely to develop during pregnancy in women whose diet does not contain plenty of iron.</a:t>
            </a:r>
          </a:p>
          <a:p>
            <a:r>
              <a:rPr lang="en-US" dirty="0"/>
              <a:t>Certain medical conditions, such as rheumatoid arthritis or cancer, can lead to iron-deficiency </a:t>
            </a:r>
            <a:r>
              <a:rPr lang="en-US" dirty="0" err="1"/>
              <a:t>anaemia</a:t>
            </a:r>
            <a:r>
              <a:rPr lang="en-US" dirty="0"/>
              <a:t>. In this case adequate iron is present in the diet, but the developing red blood cells in the bone marrow cannot use the iron properly</a:t>
            </a:r>
            <a:endParaRPr lang="en-IN" dirty="0"/>
          </a:p>
        </p:txBody>
      </p:sp>
    </p:spTree>
    <p:extLst>
      <p:ext uri="{BB962C8B-B14F-4D97-AF65-F5344CB8AC3E}">
        <p14:creationId xmlns:p14="http://schemas.microsoft.com/office/powerpoint/2010/main" val="2683689411"/>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4</TotalTime>
  <Words>594</Words>
  <Application>Microsoft Office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Century Gothic</vt:lpstr>
      <vt:lpstr>Vapor Trail</vt:lpstr>
      <vt:lpstr>PowerPoint Presentation</vt:lpstr>
      <vt:lpstr>PowerPoint Presentation</vt:lpstr>
      <vt:lpstr>Haematinics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2022-07-01T04:54:14Z</dcterms:created>
  <dcterms:modified xsi:type="dcterms:W3CDTF">2022-07-01T04:58:25Z</dcterms:modified>
</cp:coreProperties>
</file>