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7" d="100"/>
          <a:sy n="37" d="100"/>
        </p:scale>
        <p:origin x="54" y="6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A3A23BDD-433F-473E-B128-BB22B9B3510C}" type="datetimeFigureOut">
              <a:rPr lang="en-IN" smtClean="0"/>
              <a:t>01-07-2022</a:t>
            </a:fld>
            <a:endParaRPr lang="en-IN"/>
          </a:p>
        </p:txBody>
      </p:sp>
      <p:sp>
        <p:nvSpPr>
          <p:cNvPr id="5" name="Footer Placeholder 4"/>
          <p:cNvSpPr>
            <a:spLocks noGrp="1"/>
          </p:cNvSpPr>
          <p:nvPr>
            <p:ph type="ftr" sz="quarter" idx="11"/>
          </p:nvPr>
        </p:nvSpPr>
        <p:spPr>
          <a:xfrm>
            <a:off x="1371600" y="4323845"/>
            <a:ext cx="6400800" cy="365125"/>
          </a:xfrm>
        </p:spPr>
        <p:txBody>
          <a:bodyPr/>
          <a:lstStyle/>
          <a:p>
            <a:endParaRPr lang="en-IN"/>
          </a:p>
        </p:txBody>
      </p:sp>
      <p:sp>
        <p:nvSpPr>
          <p:cNvPr id="6" name="Slide Number Placeholder 5"/>
          <p:cNvSpPr>
            <a:spLocks noGrp="1"/>
          </p:cNvSpPr>
          <p:nvPr>
            <p:ph type="sldNum" sz="quarter" idx="12"/>
          </p:nvPr>
        </p:nvSpPr>
        <p:spPr>
          <a:xfrm>
            <a:off x="8077200" y="1430866"/>
            <a:ext cx="2743200" cy="365125"/>
          </a:xfrm>
        </p:spPr>
        <p:txBody>
          <a:bodyPr/>
          <a:lstStyle/>
          <a:p>
            <a:fld id="{C6C5CCE5-6496-4E2F-8633-A63FEE94BB22}" type="slidenum">
              <a:rPr lang="en-IN" smtClean="0"/>
              <a:t>‹#›</a:t>
            </a:fld>
            <a:endParaRPr lang="en-IN"/>
          </a:p>
        </p:txBody>
      </p:sp>
    </p:spTree>
    <p:extLst>
      <p:ext uri="{BB962C8B-B14F-4D97-AF65-F5344CB8AC3E}">
        <p14:creationId xmlns:p14="http://schemas.microsoft.com/office/powerpoint/2010/main" val="3623742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A23BDD-433F-473E-B128-BB22B9B3510C}"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6C5CCE5-6496-4E2F-8633-A63FEE94BB22}" type="slidenum">
              <a:rPr lang="en-IN" smtClean="0"/>
              <a:t>‹#›</a:t>
            </a:fld>
            <a:endParaRPr lang="en-IN"/>
          </a:p>
        </p:txBody>
      </p:sp>
    </p:spTree>
    <p:extLst>
      <p:ext uri="{BB962C8B-B14F-4D97-AF65-F5344CB8AC3E}">
        <p14:creationId xmlns:p14="http://schemas.microsoft.com/office/powerpoint/2010/main" val="3115648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A3A23BDD-433F-473E-B128-BB22B9B3510C}" type="datetimeFigureOut">
              <a:rPr lang="en-IN" smtClean="0"/>
              <a:t>01-07-2022</a:t>
            </a:fld>
            <a:endParaRPr lang="en-IN"/>
          </a:p>
        </p:txBody>
      </p:sp>
      <p:sp>
        <p:nvSpPr>
          <p:cNvPr id="5" name="Footer Placeholder 4"/>
          <p:cNvSpPr>
            <a:spLocks noGrp="1"/>
          </p:cNvSpPr>
          <p:nvPr>
            <p:ph type="ftr" sz="quarter" idx="11"/>
          </p:nvPr>
        </p:nvSpPr>
        <p:spPr>
          <a:xfrm>
            <a:off x="685800" y="381001"/>
            <a:ext cx="6991492" cy="364065"/>
          </a:xfrm>
        </p:spPr>
        <p:txBody>
          <a:bodyPr/>
          <a:lstStyle/>
          <a:p>
            <a:endParaRPr lang="en-IN"/>
          </a:p>
        </p:txBody>
      </p:sp>
      <p:sp>
        <p:nvSpPr>
          <p:cNvPr id="6" name="Slide Number Placeholder 5"/>
          <p:cNvSpPr>
            <a:spLocks noGrp="1"/>
          </p:cNvSpPr>
          <p:nvPr>
            <p:ph type="sldNum" sz="quarter" idx="12"/>
          </p:nvPr>
        </p:nvSpPr>
        <p:spPr>
          <a:xfrm>
            <a:off x="10862452" y="381000"/>
            <a:ext cx="643748" cy="365125"/>
          </a:xfrm>
        </p:spPr>
        <p:txBody>
          <a:bodyPr/>
          <a:lstStyle/>
          <a:p>
            <a:fld id="{C6C5CCE5-6496-4E2F-8633-A63FEE94BB22}" type="slidenum">
              <a:rPr lang="en-IN" smtClean="0"/>
              <a:t>‹#›</a:t>
            </a:fld>
            <a:endParaRPr lang="en-IN"/>
          </a:p>
        </p:txBody>
      </p:sp>
    </p:spTree>
    <p:extLst>
      <p:ext uri="{BB962C8B-B14F-4D97-AF65-F5344CB8AC3E}">
        <p14:creationId xmlns:p14="http://schemas.microsoft.com/office/powerpoint/2010/main" val="2217891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3A23BDD-433F-473E-B128-BB22B9B3510C}"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6C5CCE5-6496-4E2F-8633-A63FEE94BB22}" type="slidenum">
              <a:rPr lang="en-IN" smtClean="0"/>
              <a:t>‹#›</a:t>
            </a:fld>
            <a:endParaRPr lang="en-IN"/>
          </a:p>
        </p:txBody>
      </p:sp>
    </p:spTree>
    <p:extLst>
      <p:ext uri="{BB962C8B-B14F-4D97-AF65-F5344CB8AC3E}">
        <p14:creationId xmlns:p14="http://schemas.microsoft.com/office/powerpoint/2010/main" val="1968853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3A23BDD-433F-473E-B128-BB22B9B3510C}" type="datetimeFigureOut">
              <a:rPr lang="en-IN" smtClean="0"/>
              <a:t>01-07-2022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C6C5CCE5-6496-4E2F-8633-A63FEE94BB22}" type="slidenum">
              <a:rPr lang="en-IN" smtClean="0"/>
              <a:t>‹#›</a:t>
            </a:fld>
            <a:endParaRPr lang="en-IN"/>
          </a:p>
        </p:txBody>
      </p:sp>
    </p:spTree>
    <p:extLst>
      <p:ext uri="{BB962C8B-B14F-4D97-AF65-F5344CB8AC3E}">
        <p14:creationId xmlns:p14="http://schemas.microsoft.com/office/powerpoint/2010/main" val="2320217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3A23BDD-433F-473E-B128-BB22B9B3510C}" type="datetimeFigureOut">
              <a:rPr lang="en-IN" smtClean="0"/>
              <a:t>01-07-2022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6C5CCE5-6496-4E2F-8633-A63FEE94BB22}" type="slidenum">
              <a:rPr lang="en-IN" smtClean="0"/>
              <a:t>‹#›</a:t>
            </a:fld>
            <a:endParaRPr lang="en-IN"/>
          </a:p>
        </p:txBody>
      </p:sp>
    </p:spTree>
    <p:extLst>
      <p:ext uri="{BB962C8B-B14F-4D97-AF65-F5344CB8AC3E}">
        <p14:creationId xmlns:p14="http://schemas.microsoft.com/office/powerpoint/2010/main" val="4218487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A23BDD-433F-473E-B128-BB22B9B3510C}" type="datetimeFigureOut">
              <a:rPr lang="en-IN" smtClean="0"/>
              <a:t>01-07-2022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C6C5CCE5-6496-4E2F-8633-A63FEE94BB22}" type="slidenum">
              <a:rPr lang="en-IN" smtClean="0"/>
              <a:t>‹#›</a:t>
            </a:fld>
            <a:endParaRPr lang="en-IN"/>
          </a:p>
        </p:txBody>
      </p:sp>
    </p:spTree>
    <p:extLst>
      <p:ext uri="{BB962C8B-B14F-4D97-AF65-F5344CB8AC3E}">
        <p14:creationId xmlns:p14="http://schemas.microsoft.com/office/powerpoint/2010/main" val="3235671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3A23BDD-433F-473E-B128-BB22B9B3510C}"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6C5CCE5-6496-4E2F-8633-A63FEE94BB22}" type="slidenum">
              <a:rPr lang="en-IN" smtClean="0"/>
              <a:t>‹#›</a:t>
            </a:fld>
            <a:endParaRPr lang="en-IN"/>
          </a:p>
        </p:txBody>
      </p:sp>
    </p:spTree>
    <p:extLst>
      <p:ext uri="{BB962C8B-B14F-4D97-AF65-F5344CB8AC3E}">
        <p14:creationId xmlns:p14="http://schemas.microsoft.com/office/powerpoint/2010/main" val="2067174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3A23BDD-433F-473E-B128-BB22B9B3510C}"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6C5CCE5-6496-4E2F-8633-A63FEE94BB22}" type="slidenum">
              <a:rPr lang="en-IN" smtClean="0"/>
              <a:t>‹#›</a:t>
            </a:fld>
            <a:endParaRPr lang="en-IN"/>
          </a:p>
        </p:txBody>
      </p:sp>
    </p:spTree>
    <p:extLst>
      <p:ext uri="{BB962C8B-B14F-4D97-AF65-F5344CB8AC3E}">
        <p14:creationId xmlns:p14="http://schemas.microsoft.com/office/powerpoint/2010/main" val="7076970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3A23BDD-433F-473E-B128-BB22B9B3510C}"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6C5CCE5-6496-4E2F-8633-A63FEE94BB22}" type="slidenum">
              <a:rPr lang="en-IN" smtClean="0"/>
              <a:t>‹#›</a:t>
            </a:fld>
            <a:endParaRPr lang="en-IN"/>
          </a:p>
        </p:txBody>
      </p:sp>
    </p:spTree>
    <p:extLst>
      <p:ext uri="{BB962C8B-B14F-4D97-AF65-F5344CB8AC3E}">
        <p14:creationId xmlns:p14="http://schemas.microsoft.com/office/powerpoint/2010/main" val="36597338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A3A23BDD-433F-473E-B128-BB22B9B3510C}" type="datetimeFigureOut">
              <a:rPr lang="en-IN" smtClean="0"/>
              <a:t>01-07-2022</a:t>
            </a:fld>
            <a:endParaRPr lang="en-IN"/>
          </a:p>
        </p:txBody>
      </p:sp>
      <p:sp>
        <p:nvSpPr>
          <p:cNvPr id="6" name="Footer Placeholder 5"/>
          <p:cNvSpPr>
            <a:spLocks noGrp="1"/>
          </p:cNvSpPr>
          <p:nvPr>
            <p:ph type="ftr" sz="quarter" idx="11"/>
          </p:nvPr>
        </p:nvSpPr>
        <p:spPr>
          <a:xfrm>
            <a:off x="685800" y="379941"/>
            <a:ext cx="6991492" cy="365125"/>
          </a:xfrm>
        </p:spPr>
        <p:txBody>
          <a:bodyPr/>
          <a:lstStyle/>
          <a:p>
            <a:endParaRPr lang="en-IN"/>
          </a:p>
        </p:txBody>
      </p:sp>
      <p:sp>
        <p:nvSpPr>
          <p:cNvPr id="7" name="Slide Number Placeholder 6"/>
          <p:cNvSpPr>
            <a:spLocks noGrp="1"/>
          </p:cNvSpPr>
          <p:nvPr>
            <p:ph type="sldNum" sz="quarter" idx="12"/>
          </p:nvPr>
        </p:nvSpPr>
        <p:spPr>
          <a:xfrm>
            <a:off x="10862452" y="381000"/>
            <a:ext cx="643748" cy="365125"/>
          </a:xfrm>
        </p:spPr>
        <p:txBody>
          <a:bodyPr/>
          <a:lstStyle/>
          <a:p>
            <a:fld id="{C6C5CCE5-6496-4E2F-8633-A63FEE94BB22}" type="slidenum">
              <a:rPr lang="en-IN" smtClean="0"/>
              <a:t>‹#›</a:t>
            </a:fld>
            <a:endParaRPr lang="en-IN"/>
          </a:p>
        </p:txBody>
      </p:sp>
    </p:spTree>
    <p:extLst>
      <p:ext uri="{BB962C8B-B14F-4D97-AF65-F5344CB8AC3E}">
        <p14:creationId xmlns:p14="http://schemas.microsoft.com/office/powerpoint/2010/main" val="9465822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A3A23BDD-433F-473E-B128-BB22B9B3510C}" type="datetimeFigureOut">
              <a:rPr lang="en-IN" smtClean="0"/>
              <a:t>01-07-2022</a:t>
            </a:fld>
            <a:endParaRPr lang="en-IN"/>
          </a:p>
        </p:txBody>
      </p:sp>
      <p:sp>
        <p:nvSpPr>
          <p:cNvPr id="6" name="Footer Placeholder 5"/>
          <p:cNvSpPr>
            <a:spLocks noGrp="1"/>
          </p:cNvSpPr>
          <p:nvPr>
            <p:ph type="ftr" sz="quarter" idx="11"/>
          </p:nvPr>
        </p:nvSpPr>
        <p:spPr>
          <a:xfrm>
            <a:off x="685800" y="379941"/>
            <a:ext cx="6991492" cy="365125"/>
          </a:xfrm>
        </p:spPr>
        <p:txBody>
          <a:bodyPr/>
          <a:lstStyle/>
          <a:p>
            <a:endParaRPr lang="en-IN"/>
          </a:p>
        </p:txBody>
      </p:sp>
      <p:sp>
        <p:nvSpPr>
          <p:cNvPr id="7" name="Slide Number Placeholder 6"/>
          <p:cNvSpPr>
            <a:spLocks noGrp="1"/>
          </p:cNvSpPr>
          <p:nvPr>
            <p:ph type="sldNum" sz="quarter" idx="12"/>
          </p:nvPr>
        </p:nvSpPr>
        <p:spPr>
          <a:xfrm>
            <a:off x="10862452" y="381000"/>
            <a:ext cx="643748" cy="365125"/>
          </a:xfrm>
        </p:spPr>
        <p:txBody>
          <a:bodyPr/>
          <a:lstStyle/>
          <a:p>
            <a:fld id="{C6C5CCE5-6496-4E2F-8633-A63FEE94BB22}" type="slidenum">
              <a:rPr lang="en-IN" smtClean="0"/>
              <a:t>‹#›</a:t>
            </a:fld>
            <a:endParaRPr lang="en-IN"/>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4097228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A3A23BDD-433F-473E-B128-BB22B9B3510C}" type="datetimeFigureOut">
              <a:rPr lang="en-IN" smtClean="0"/>
              <a:t>01-07-2022</a:t>
            </a:fld>
            <a:endParaRPr lang="en-IN"/>
          </a:p>
        </p:txBody>
      </p:sp>
      <p:sp>
        <p:nvSpPr>
          <p:cNvPr id="6" name="Footer Placeholder 5"/>
          <p:cNvSpPr>
            <a:spLocks noGrp="1"/>
          </p:cNvSpPr>
          <p:nvPr>
            <p:ph type="ftr" sz="quarter" idx="11"/>
          </p:nvPr>
        </p:nvSpPr>
        <p:spPr>
          <a:xfrm>
            <a:off x="685800" y="378883"/>
            <a:ext cx="6991492" cy="365125"/>
          </a:xfrm>
        </p:spPr>
        <p:txBody>
          <a:bodyPr/>
          <a:lstStyle/>
          <a:p>
            <a:endParaRPr lang="en-IN"/>
          </a:p>
        </p:txBody>
      </p:sp>
      <p:sp>
        <p:nvSpPr>
          <p:cNvPr id="7" name="Slide Number Placeholder 6"/>
          <p:cNvSpPr>
            <a:spLocks noGrp="1"/>
          </p:cNvSpPr>
          <p:nvPr>
            <p:ph type="sldNum" sz="quarter" idx="12"/>
          </p:nvPr>
        </p:nvSpPr>
        <p:spPr>
          <a:xfrm>
            <a:off x="10862452" y="381000"/>
            <a:ext cx="643748" cy="365125"/>
          </a:xfrm>
        </p:spPr>
        <p:txBody>
          <a:bodyPr/>
          <a:lstStyle/>
          <a:p>
            <a:fld id="{C6C5CCE5-6496-4E2F-8633-A63FEE94BB22}" type="slidenum">
              <a:rPr lang="en-IN" smtClean="0"/>
              <a:t>‹#›</a:t>
            </a:fld>
            <a:endParaRPr lang="en-IN"/>
          </a:p>
        </p:txBody>
      </p:sp>
    </p:spTree>
    <p:extLst>
      <p:ext uri="{BB962C8B-B14F-4D97-AF65-F5344CB8AC3E}">
        <p14:creationId xmlns:p14="http://schemas.microsoft.com/office/powerpoint/2010/main" val="14650613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A3A23BDD-433F-473E-B128-BB22B9B3510C}" type="datetimeFigureOut">
              <a:rPr lang="en-IN" smtClean="0"/>
              <a:t>01-07-2022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6C5CCE5-6496-4E2F-8633-A63FEE94BB22}" type="slidenum">
              <a:rPr lang="en-IN" smtClean="0"/>
              <a:t>‹#›</a:t>
            </a:fld>
            <a:endParaRPr lang="en-IN"/>
          </a:p>
        </p:txBody>
      </p:sp>
    </p:spTree>
    <p:extLst>
      <p:ext uri="{BB962C8B-B14F-4D97-AF65-F5344CB8AC3E}">
        <p14:creationId xmlns:p14="http://schemas.microsoft.com/office/powerpoint/2010/main" val="6781124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A3A23BDD-433F-473E-B128-BB22B9B3510C}" type="datetimeFigureOut">
              <a:rPr lang="en-IN" smtClean="0"/>
              <a:t>01-07-2022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6C5CCE5-6496-4E2F-8633-A63FEE94BB22}" type="slidenum">
              <a:rPr lang="en-IN" smtClean="0"/>
              <a:t>‹#›</a:t>
            </a:fld>
            <a:endParaRPr lang="en-IN"/>
          </a:p>
        </p:txBody>
      </p:sp>
    </p:spTree>
    <p:extLst>
      <p:ext uri="{BB962C8B-B14F-4D97-AF65-F5344CB8AC3E}">
        <p14:creationId xmlns:p14="http://schemas.microsoft.com/office/powerpoint/2010/main" val="26343100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A23BDD-433F-473E-B128-BB22B9B3510C}"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6C5CCE5-6496-4E2F-8633-A63FEE94BB22}" type="slidenum">
              <a:rPr lang="en-IN" smtClean="0"/>
              <a:t>‹#›</a:t>
            </a:fld>
            <a:endParaRPr lang="en-IN"/>
          </a:p>
        </p:txBody>
      </p:sp>
    </p:spTree>
    <p:extLst>
      <p:ext uri="{BB962C8B-B14F-4D97-AF65-F5344CB8AC3E}">
        <p14:creationId xmlns:p14="http://schemas.microsoft.com/office/powerpoint/2010/main" val="8710649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A3A23BDD-433F-473E-B128-BB22B9B3510C}" type="datetimeFigureOut">
              <a:rPr lang="en-IN" smtClean="0"/>
              <a:t>01-07-2022</a:t>
            </a:fld>
            <a:endParaRPr lang="en-IN"/>
          </a:p>
        </p:txBody>
      </p:sp>
      <p:sp>
        <p:nvSpPr>
          <p:cNvPr id="5" name="Footer Placeholder 4"/>
          <p:cNvSpPr>
            <a:spLocks noGrp="1"/>
          </p:cNvSpPr>
          <p:nvPr>
            <p:ph type="ftr" sz="quarter" idx="11"/>
          </p:nvPr>
        </p:nvSpPr>
        <p:spPr>
          <a:xfrm>
            <a:off x="685800" y="381000"/>
            <a:ext cx="6991492" cy="365125"/>
          </a:xfrm>
        </p:spPr>
        <p:txBody>
          <a:bodyPr/>
          <a:lstStyle/>
          <a:p>
            <a:endParaRPr lang="en-IN"/>
          </a:p>
        </p:txBody>
      </p:sp>
      <p:sp>
        <p:nvSpPr>
          <p:cNvPr id="6" name="Slide Number Placeholder 5"/>
          <p:cNvSpPr>
            <a:spLocks noGrp="1"/>
          </p:cNvSpPr>
          <p:nvPr>
            <p:ph type="sldNum" sz="quarter" idx="12"/>
          </p:nvPr>
        </p:nvSpPr>
        <p:spPr>
          <a:xfrm>
            <a:off x="10862452" y="381000"/>
            <a:ext cx="643748" cy="365125"/>
          </a:xfrm>
        </p:spPr>
        <p:txBody>
          <a:bodyPr/>
          <a:lstStyle/>
          <a:p>
            <a:fld id="{C6C5CCE5-6496-4E2F-8633-A63FEE94BB22}" type="slidenum">
              <a:rPr lang="en-IN" smtClean="0"/>
              <a:t>‹#›</a:t>
            </a:fld>
            <a:endParaRPr lang="en-IN"/>
          </a:p>
        </p:txBody>
      </p:sp>
    </p:spTree>
    <p:extLst>
      <p:ext uri="{BB962C8B-B14F-4D97-AF65-F5344CB8AC3E}">
        <p14:creationId xmlns:p14="http://schemas.microsoft.com/office/powerpoint/2010/main" val="4208822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A3A23BDD-433F-473E-B128-BB22B9B3510C}" type="datetimeFigureOut">
              <a:rPr lang="en-IN" smtClean="0"/>
              <a:t>01-07-2022</a:t>
            </a:fld>
            <a:endParaRPr lang="en-IN"/>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6C5CCE5-6496-4E2F-8633-A63FEE94BB22}" type="slidenum">
              <a:rPr lang="en-IN" smtClean="0"/>
              <a:t>‹#›</a:t>
            </a:fld>
            <a:endParaRPr lang="en-IN"/>
          </a:p>
        </p:txBody>
      </p:sp>
    </p:spTree>
    <p:extLst>
      <p:ext uri="{BB962C8B-B14F-4D97-AF65-F5344CB8AC3E}">
        <p14:creationId xmlns:p14="http://schemas.microsoft.com/office/powerpoint/2010/main" val="386432175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E34BD-3FC3-9EC6-5B91-0D1CE341F5D5}"/>
              </a:ext>
            </a:extLst>
          </p:cNvPr>
          <p:cNvSpPr>
            <a:spLocks noGrp="1"/>
          </p:cNvSpPr>
          <p:nvPr>
            <p:ph type="title"/>
          </p:nvPr>
        </p:nvSpPr>
        <p:spPr>
          <a:xfrm>
            <a:off x="-1926772" y="170012"/>
            <a:ext cx="8610600" cy="1293028"/>
          </a:xfrm>
        </p:spPr>
        <p:txBody>
          <a:bodyPr/>
          <a:lstStyle/>
          <a:p>
            <a:r>
              <a:rPr lang="en-IN" dirty="0"/>
              <a:t>Potassium iodide-KI</a:t>
            </a:r>
          </a:p>
        </p:txBody>
      </p:sp>
      <p:sp>
        <p:nvSpPr>
          <p:cNvPr id="3" name="Content Placeholder 2">
            <a:extLst>
              <a:ext uri="{FF2B5EF4-FFF2-40B4-BE49-F238E27FC236}">
                <a16:creationId xmlns:a16="http://schemas.microsoft.com/office/drawing/2014/main" id="{F854A529-6B6D-F307-D1F9-278D7D9CCBE1}"/>
              </a:ext>
            </a:extLst>
          </p:cNvPr>
          <p:cNvSpPr>
            <a:spLocks noGrp="1"/>
          </p:cNvSpPr>
          <p:nvPr>
            <p:ph idx="1"/>
          </p:nvPr>
        </p:nvSpPr>
        <p:spPr>
          <a:xfrm>
            <a:off x="685800" y="1463040"/>
            <a:ext cx="11018520" cy="4833257"/>
          </a:xfrm>
        </p:spPr>
        <p:txBody>
          <a:bodyPr>
            <a:normAutofit fontScale="85000" lnSpcReduction="20000"/>
          </a:bodyPr>
          <a:lstStyle/>
          <a:p>
            <a:r>
              <a:rPr lang="en-US" dirty="0"/>
              <a:t>Preparation</a:t>
            </a:r>
          </a:p>
          <a:p>
            <a:r>
              <a:rPr lang="en-US" dirty="0"/>
              <a:t>Industrial preparation </a:t>
            </a:r>
          </a:p>
          <a:p>
            <a:r>
              <a:rPr lang="en-US" dirty="0"/>
              <a:t>It is obtained by the action of iodine on moist iron fillings to form </a:t>
            </a:r>
            <a:r>
              <a:rPr lang="en-US" dirty="0" err="1"/>
              <a:t>ferrososoferric</a:t>
            </a:r>
            <a:r>
              <a:rPr lang="en-US" dirty="0"/>
              <a:t> iodide(FeI2.2FeI3) which then gets decomposed with potassium carbonate. The </a:t>
            </a:r>
            <a:r>
              <a:rPr lang="en-US" dirty="0" err="1"/>
              <a:t>ferrosoferric</a:t>
            </a:r>
            <a:r>
              <a:rPr lang="en-US" dirty="0"/>
              <a:t> oxide thus obtained is filtered out and the filtrate is concentrated to get potassium iodide. This KI may be purified by recrystallisation.</a:t>
            </a:r>
          </a:p>
          <a:p>
            <a:r>
              <a:rPr lang="en-US" dirty="0"/>
              <a:t>Fe +I2    →  FeI2 </a:t>
            </a:r>
          </a:p>
          <a:p>
            <a:r>
              <a:rPr lang="en-US" dirty="0"/>
              <a:t>    3FeI2 + I2   → FeI2.2FeI3 </a:t>
            </a:r>
          </a:p>
          <a:p>
            <a:r>
              <a:rPr lang="en-US" dirty="0"/>
              <a:t>   FeI2.2FeI3 + 4K2CO3 →  8KI + FeO.Fe2O3 + 4CO2 </a:t>
            </a:r>
          </a:p>
          <a:p>
            <a:r>
              <a:rPr lang="en-US" dirty="0"/>
              <a:t>It can also be obtained by treating hot aqueous solution of potassium hydroxide and iodine in slight </a:t>
            </a:r>
            <a:r>
              <a:rPr lang="en-US" dirty="0" err="1"/>
              <a:t>excess,to</a:t>
            </a:r>
            <a:r>
              <a:rPr lang="en-US" dirty="0"/>
              <a:t> form a mixture of potassium iodide and iodate </a:t>
            </a:r>
          </a:p>
          <a:p>
            <a:r>
              <a:rPr lang="en-US" dirty="0"/>
              <a:t>    6KOH + 3I2  →  KIO3+ 5KI+ 3H2O </a:t>
            </a:r>
          </a:p>
          <a:p>
            <a:r>
              <a:rPr lang="en-US" dirty="0"/>
              <a:t>Potassium iodate formed can be converted to KI by heating it with charcoal.</a:t>
            </a:r>
          </a:p>
          <a:p>
            <a:r>
              <a:rPr lang="en-US" dirty="0"/>
              <a:t>        KIO3 + 3C  → KI +3CO </a:t>
            </a:r>
          </a:p>
          <a:p>
            <a:r>
              <a:rPr lang="en-US" dirty="0"/>
              <a:t>The product is filtered and KI is obtained by crystallization. </a:t>
            </a:r>
          </a:p>
          <a:p>
            <a:endParaRPr lang="en-IN" dirty="0"/>
          </a:p>
        </p:txBody>
      </p:sp>
    </p:spTree>
    <p:extLst>
      <p:ext uri="{BB962C8B-B14F-4D97-AF65-F5344CB8AC3E}">
        <p14:creationId xmlns:p14="http://schemas.microsoft.com/office/powerpoint/2010/main" val="1221157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F6F3CC1-8B4B-AFE4-1760-E2756CBF9C48}"/>
              </a:ext>
            </a:extLst>
          </p:cNvPr>
          <p:cNvSpPr>
            <a:spLocks noGrp="1"/>
          </p:cNvSpPr>
          <p:nvPr>
            <p:ph idx="1"/>
          </p:nvPr>
        </p:nvSpPr>
        <p:spPr>
          <a:xfrm>
            <a:off x="685800" y="653144"/>
            <a:ext cx="10820400" cy="5565542"/>
          </a:xfrm>
        </p:spPr>
        <p:txBody>
          <a:bodyPr>
            <a:normAutofit lnSpcReduction="10000"/>
          </a:bodyPr>
          <a:lstStyle/>
          <a:p>
            <a:r>
              <a:rPr lang="en-US" dirty="0"/>
              <a:t>Properties:</a:t>
            </a:r>
          </a:p>
          <a:p>
            <a:r>
              <a:rPr lang="en-US" dirty="0"/>
              <a:t>It is </a:t>
            </a:r>
            <a:r>
              <a:rPr lang="en-US" dirty="0" err="1"/>
              <a:t>colourless</a:t>
            </a:r>
            <a:r>
              <a:rPr lang="en-US" dirty="0"/>
              <a:t> ,transparent crystals or white granular powder.it is </a:t>
            </a:r>
            <a:r>
              <a:rPr lang="en-US" dirty="0" err="1"/>
              <a:t>odourless</a:t>
            </a:r>
            <a:r>
              <a:rPr lang="en-US" dirty="0"/>
              <a:t> having saline and bitter taste</a:t>
            </a:r>
          </a:p>
          <a:p>
            <a:r>
              <a:rPr lang="en-US" dirty="0"/>
              <a:t>Uses:</a:t>
            </a:r>
          </a:p>
          <a:p>
            <a:r>
              <a:rPr lang="en-US" dirty="0"/>
              <a:t>Internally it is used to supply iodides for the treatment of thyroid deficiency. It is also used as expectorant in cough mixture and has mild antifungal activity. In lab, it finds extensive use in preparing solutions of iodine ,complex iodides like potassium ,mercuric iodide.</a:t>
            </a:r>
          </a:p>
          <a:p>
            <a:r>
              <a:rPr lang="en-US" dirty="0"/>
              <a:t>Emetics:</a:t>
            </a:r>
          </a:p>
          <a:p>
            <a:r>
              <a:rPr lang="en-US" dirty="0"/>
              <a:t>These are the drugs which give rise to forced regurgitation by which the contents of the stomach get expelled through the oral cavity. They constitute valuable part of treatment in poisoning cases.</a:t>
            </a:r>
          </a:p>
          <a:p>
            <a:r>
              <a:rPr lang="en-US" dirty="0"/>
              <a:t>They act by local irritation of gastric mucosa or directly on the </a:t>
            </a:r>
            <a:r>
              <a:rPr lang="en-US" dirty="0" err="1"/>
              <a:t>chemotrigger</a:t>
            </a:r>
            <a:r>
              <a:rPr lang="en-US" dirty="0"/>
              <a:t> zone in the floor of </a:t>
            </a:r>
            <a:r>
              <a:rPr lang="en-US" dirty="0" err="1"/>
              <a:t>IVth</a:t>
            </a:r>
            <a:r>
              <a:rPr lang="en-US" dirty="0"/>
              <a:t> ventricle in medulla. Sometimes these are added to cough preparations in low doses to stimulate flow of respiratory tract secretions.</a:t>
            </a:r>
          </a:p>
          <a:p>
            <a:endParaRPr lang="en-IN" dirty="0"/>
          </a:p>
        </p:txBody>
      </p:sp>
    </p:spTree>
    <p:extLst>
      <p:ext uri="{BB962C8B-B14F-4D97-AF65-F5344CB8AC3E}">
        <p14:creationId xmlns:p14="http://schemas.microsoft.com/office/powerpoint/2010/main" val="4561747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0E19CF-8049-B463-B82A-A7FFACD34F67}"/>
              </a:ext>
            </a:extLst>
          </p:cNvPr>
          <p:cNvSpPr>
            <a:spLocks noGrp="1"/>
          </p:cNvSpPr>
          <p:nvPr>
            <p:ph idx="1"/>
          </p:nvPr>
        </p:nvSpPr>
        <p:spPr>
          <a:xfrm>
            <a:off x="685800" y="679270"/>
            <a:ext cx="10820400" cy="5539416"/>
          </a:xfrm>
        </p:spPr>
        <p:txBody>
          <a:bodyPr/>
          <a:lstStyle/>
          <a:p>
            <a:r>
              <a:rPr lang="en-IN" dirty="0"/>
              <a:t>Copper sulphate</a:t>
            </a:r>
          </a:p>
          <a:p>
            <a:r>
              <a:rPr lang="en-IN" dirty="0"/>
              <a:t>Formula-CuSO4.5H2O</a:t>
            </a:r>
          </a:p>
          <a:p>
            <a:r>
              <a:rPr lang="en-IN" dirty="0"/>
              <a:t>Synonym- Blue vitriol</a:t>
            </a:r>
          </a:p>
          <a:p>
            <a:r>
              <a:rPr lang="en-IN" dirty="0"/>
              <a:t>Preparation</a:t>
            </a:r>
          </a:p>
          <a:p>
            <a:r>
              <a:rPr lang="en-IN" dirty="0"/>
              <a:t>a. Lab preparation:</a:t>
            </a:r>
          </a:p>
          <a:p>
            <a:r>
              <a:rPr lang="en-IN" dirty="0"/>
              <a:t>In the laboratory, copper sulphate is prepared dissolving copper oxide, copper hydroxide or copper carbonate in dilute sulphuric acid. It is filtered to remove excess  of reagent. The filtrate is concentrated by evaporation and cooled to get needle shaped crystals of copper sulphate pentahydrate called blue vitriol</a:t>
            </a:r>
          </a:p>
          <a:p>
            <a:endParaRPr lang="en-IN" dirty="0"/>
          </a:p>
        </p:txBody>
      </p:sp>
    </p:spTree>
    <p:extLst>
      <p:ext uri="{BB962C8B-B14F-4D97-AF65-F5344CB8AC3E}">
        <p14:creationId xmlns:p14="http://schemas.microsoft.com/office/powerpoint/2010/main" val="3412156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50D21A-EAC2-D1D5-6ACF-6A0386E6B700}"/>
              </a:ext>
            </a:extLst>
          </p:cNvPr>
          <p:cNvSpPr>
            <a:spLocks noGrp="1"/>
          </p:cNvSpPr>
          <p:nvPr>
            <p:ph idx="1"/>
          </p:nvPr>
        </p:nvSpPr>
        <p:spPr>
          <a:xfrm>
            <a:off x="685800" y="679270"/>
            <a:ext cx="10820400" cy="5539416"/>
          </a:xfrm>
        </p:spPr>
        <p:txBody>
          <a:bodyPr>
            <a:normAutofit/>
          </a:bodyPr>
          <a:lstStyle/>
          <a:p>
            <a:pPr marL="0" indent="0">
              <a:buNone/>
            </a:pPr>
            <a:r>
              <a:rPr lang="en-GB" sz="2400" dirty="0" err="1">
                <a:effectLst/>
                <a:latin typeface="Times New Roman"/>
                <a:ea typeface="Times New Roman" panose="02020603050405020304" pitchFamily="18" charset="0"/>
                <a:cs typeface="Times New Roman"/>
              </a:rPr>
              <a:t>CuO</a:t>
            </a:r>
            <a:r>
              <a:rPr lang="en-GB" sz="2400" dirty="0">
                <a:effectLst/>
                <a:latin typeface="Times New Roman"/>
                <a:ea typeface="Times New Roman" panose="02020603050405020304" pitchFamily="18" charset="0"/>
                <a:cs typeface="Times New Roman"/>
              </a:rPr>
              <a:t> +H2SO4</a:t>
            </a:r>
            <a:r>
              <a:rPr lang="en-GB" sz="2400" dirty="0">
                <a:latin typeface="Times New Roman"/>
                <a:ea typeface="Times New Roman" panose="02020603050405020304" pitchFamily="18" charset="0"/>
                <a:cs typeface="Times New Roman"/>
              </a:rPr>
              <a:t>    </a:t>
            </a:r>
            <a:r>
              <a:rPr lang="en-GB" sz="2400" dirty="0">
                <a:latin typeface="Times New Roman"/>
                <a:ea typeface="+mn-lt"/>
                <a:cs typeface="+mn-lt"/>
              </a:rPr>
              <a:t>→</a:t>
            </a:r>
            <a:r>
              <a:rPr lang="en-GB" sz="2400" dirty="0">
                <a:latin typeface="Times New Roman"/>
                <a:ea typeface="Times New Roman" panose="02020603050405020304" pitchFamily="18" charset="0"/>
                <a:cs typeface="Times New Roman"/>
              </a:rPr>
              <a:t> </a:t>
            </a:r>
            <a:r>
              <a:rPr lang="en-GB" sz="2400" dirty="0">
                <a:effectLst/>
                <a:latin typeface="Times New Roman"/>
                <a:ea typeface="Times New Roman" panose="02020603050405020304" pitchFamily="18" charset="0"/>
                <a:cs typeface="Times New Roman"/>
              </a:rPr>
              <a:t> CuSO4 +H2O</a:t>
            </a:r>
            <a:endParaRPr lang="en-US" sz="2400" dirty="0">
              <a:latin typeface="Times New Roman"/>
              <a:cs typeface="Times New Roman"/>
            </a:endParaRPr>
          </a:p>
          <a:p>
            <a:pPr marL="0" indent="0">
              <a:buNone/>
            </a:pPr>
            <a:r>
              <a:rPr lang="en-GB" sz="2400" dirty="0">
                <a:effectLst/>
                <a:latin typeface="Times New Roman"/>
                <a:ea typeface="Times New Roman" panose="02020603050405020304" pitchFamily="18" charset="0"/>
                <a:cs typeface="Times New Roman"/>
              </a:rPr>
              <a:t>Cu(OH)2 + H2SO4</a:t>
            </a:r>
            <a:r>
              <a:rPr lang="en-GB" sz="2400" dirty="0">
                <a:latin typeface="Times New Roman"/>
                <a:ea typeface="Times New Roman" panose="02020603050405020304" pitchFamily="18" charset="0"/>
                <a:cs typeface="Times New Roman"/>
              </a:rPr>
              <a:t> </a:t>
            </a:r>
            <a:r>
              <a:rPr lang="en-GB" sz="2400" dirty="0">
                <a:latin typeface="Times New Roman"/>
                <a:ea typeface="+mn-lt"/>
                <a:cs typeface="+mn-lt"/>
              </a:rPr>
              <a:t>→</a:t>
            </a:r>
            <a:r>
              <a:rPr lang="en-GB" sz="2400" dirty="0">
                <a:latin typeface="Times New Roman"/>
                <a:ea typeface="Times New Roman" panose="02020603050405020304" pitchFamily="18" charset="0"/>
                <a:cs typeface="Times New Roman"/>
              </a:rPr>
              <a:t> </a:t>
            </a:r>
            <a:r>
              <a:rPr lang="en-GB" sz="2400" dirty="0">
                <a:effectLst/>
                <a:latin typeface="Times New Roman"/>
                <a:ea typeface="Times New Roman" panose="02020603050405020304" pitchFamily="18" charset="0"/>
                <a:cs typeface="Times New Roman"/>
              </a:rPr>
              <a:t> CuSO4 + 2H2O</a:t>
            </a:r>
          </a:p>
          <a:p>
            <a:pPr marL="0" indent="0">
              <a:buNone/>
            </a:pPr>
            <a:r>
              <a:rPr lang="en-GB" sz="2400" dirty="0">
                <a:effectLst/>
                <a:latin typeface="Times New Roman"/>
                <a:ea typeface="Times New Roman" panose="02020603050405020304" pitchFamily="18" charset="0"/>
                <a:cs typeface="Times New Roman"/>
              </a:rPr>
              <a:t>CuCO3 + 2H2SO4</a:t>
            </a:r>
            <a:r>
              <a:rPr lang="en-GB" sz="2400" dirty="0">
                <a:latin typeface="Times New Roman"/>
                <a:ea typeface="Times New Roman" panose="02020603050405020304" pitchFamily="18" charset="0"/>
                <a:cs typeface="Times New Roman"/>
              </a:rPr>
              <a:t>    </a:t>
            </a:r>
            <a:r>
              <a:rPr lang="en-GB" sz="2400" dirty="0">
                <a:latin typeface="Times New Roman"/>
                <a:ea typeface="+mn-lt"/>
                <a:cs typeface="+mn-lt"/>
              </a:rPr>
              <a:t>→</a:t>
            </a:r>
            <a:r>
              <a:rPr lang="en-GB" sz="2400" dirty="0">
                <a:latin typeface="Times New Roman"/>
                <a:ea typeface="Times New Roman" panose="02020603050405020304" pitchFamily="18" charset="0"/>
                <a:cs typeface="Times New Roman"/>
              </a:rPr>
              <a:t> </a:t>
            </a:r>
            <a:r>
              <a:rPr lang="en-GB" sz="2400" dirty="0">
                <a:effectLst/>
                <a:latin typeface="Times New Roman"/>
                <a:ea typeface="Times New Roman" panose="02020603050405020304" pitchFamily="18" charset="0"/>
                <a:cs typeface="Times New Roman"/>
              </a:rPr>
              <a:t>CuSO4 + H2O + CO2</a:t>
            </a:r>
          </a:p>
          <a:p>
            <a:pPr marL="0" indent="0">
              <a:buNone/>
            </a:pPr>
            <a:r>
              <a:rPr lang="en-GB" sz="2400" dirty="0">
                <a:effectLst/>
                <a:latin typeface="Times New Roman"/>
                <a:ea typeface="Times New Roman" panose="02020603050405020304" pitchFamily="18" charset="0"/>
                <a:cs typeface="Times New Roman"/>
              </a:rPr>
              <a:t>b. On a commercial scale</a:t>
            </a:r>
          </a:p>
          <a:p>
            <a:pPr marL="0" indent="0">
              <a:buNone/>
            </a:pPr>
            <a:r>
              <a:rPr lang="en-GB" sz="2400" dirty="0">
                <a:effectLst/>
                <a:latin typeface="Times New Roman"/>
                <a:ea typeface="Times New Roman" panose="02020603050405020304" pitchFamily="18" charset="0"/>
                <a:cs typeface="Times New Roman"/>
              </a:rPr>
              <a:t>It is prepared by the action of hot dilute H2SO4 on copper scrap in the presence of air</a:t>
            </a:r>
          </a:p>
          <a:p>
            <a:pPr marL="0" indent="0">
              <a:buNone/>
            </a:pPr>
            <a:r>
              <a:rPr lang="en-US" sz="2400" dirty="0">
                <a:latin typeface="Times New Roman"/>
                <a:cs typeface="Times New Roman"/>
              </a:rPr>
              <a:t>                </a:t>
            </a:r>
            <a:r>
              <a:rPr lang="en-GB" sz="2400" dirty="0">
                <a:effectLst/>
                <a:latin typeface="Times New Roman"/>
                <a:ea typeface="Times New Roman" panose="02020603050405020304" pitchFamily="18" charset="0"/>
                <a:cs typeface="Times New Roman"/>
              </a:rPr>
              <a:t>2Cu + 2H2SO4 + O2</a:t>
            </a:r>
            <a:r>
              <a:rPr lang="en-GB" sz="2400" dirty="0">
                <a:latin typeface="Times New Roman"/>
                <a:ea typeface="Times New Roman" panose="02020603050405020304" pitchFamily="18" charset="0"/>
                <a:cs typeface="Times New Roman"/>
              </a:rPr>
              <a:t>   </a:t>
            </a:r>
            <a:r>
              <a:rPr lang="en-GB" sz="2400" dirty="0">
                <a:latin typeface="Times New Roman"/>
                <a:ea typeface="+mn-lt"/>
                <a:cs typeface="+mn-lt"/>
              </a:rPr>
              <a:t>→</a:t>
            </a:r>
            <a:r>
              <a:rPr lang="en-GB" sz="2400" dirty="0">
                <a:latin typeface="Times New Roman"/>
                <a:ea typeface="Times New Roman" panose="02020603050405020304" pitchFamily="18" charset="0"/>
                <a:cs typeface="Times New Roman"/>
              </a:rPr>
              <a:t> </a:t>
            </a:r>
            <a:r>
              <a:rPr lang="en-GB" sz="2400" dirty="0">
                <a:effectLst/>
                <a:latin typeface="Times New Roman"/>
                <a:ea typeface="Times New Roman" panose="02020603050405020304" pitchFamily="18" charset="0"/>
                <a:cs typeface="Times New Roman"/>
              </a:rPr>
              <a:t>2CuSO4 + H2O</a:t>
            </a:r>
          </a:p>
          <a:p>
            <a:pPr marL="0" indent="0" hangingPunct="0">
              <a:buNone/>
            </a:pPr>
            <a:r>
              <a:rPr lang="en-GB" sz="2400" b="1" dirty="0">
                <a:effectLst/>
                <a:latin typeface="Times New Roman"/>
                <a:ea typeface="Times New Roman" panose="02020603050405020304" pitchFamily="18" charset="0"/>
                <a:cs typeface="Times New Roman"/>
              </a:rPr>
              <a:t>Method: </a:t>
            </a:r>
            <a:r>
              <a:rPr lang="en-GB" sz="2400" dirty="0">
                <a:effectLst/>
                <a:latin typeface="Times New Roman"/>
                <a:ea typeface="Times New Roman" panose="02020603050405020304" pitchFamily="18" charset="0"/>
                <a:cs typeface="Times New Roman"/>
              </a:rPr>
              <a:t>Scrap copper is packed in a tall cylindrical tower lined with lead. Dilute H2SO4</a:t>
            </a:r>
            <a:r>
              <a:rPr lang="en-GB" sz="2400" b="1" dirty="0">
                <a:effectLst/>
                <a:latin typeface="Times New Roman"/>
                <a:ea typeface="Times New Roman" panose="02020603050405020304" pitchFamily="18" charset="0"/>
                <a:cs typeface="Times New Roman"/>
              </a:rPr>
              <a:t> </a:t>
            </a:r>
            <a:r>
              <a:rPr lang="en-GB" sz="2400" dirty="0">
                <a:effectLst/>
                <a:latin typeface="Times New Roman"/>
                <a:ea typeface="Times New Roman" panose="02020603050405020304" pitchFamily="18" charset="0"/>
                <a:cs typeface="Times New Roman"/>
              </a:rPr>
              <a:t>is</a:t>
            </a:r>
            <a:r>
              <a:rPr lang="en-GB" sz="2400" b="1" dirty="0">
                <a:effectLst/>
                <a:latin typeface="Times New Roman"/>
                <a:ea typeface="Times New Roman" panose="02020603050405020304" pitchFamily="18" charset="0"/>
                <a:cs typeface="Times New Roman"/>
              </a:rPr>
              <a:t> </a:t>
            </a:r>
            <a:r>
              <a:rPr lang="en-GB" sz="2400" dirty="0">
                <a:effectLst/>
                <a:latin typeface="Times New Roman"/>
                <a:ea typeface="Times New Roman" panose="02020603050405020304" pitchFamily="18" charset="0"/>
                <a:cs typeface="Times New Roman"/>
              </a:rPr>
              <a:t>scraped from the top of the tower and stream of air is introduced from the base.</a:t>
            </a:r>
            <a:r>
              <a:rPr lang="en-GB" sz="2400" dirty="0">
                <a:latin typeface="Times New Roman"/>
                <a:ea typeface="Times New Roman" panose="02020603050405020304" pitchFamily="18" charset="0"/>
                <a:cs typeface="Times New Roman"/>
              </a:rPr>
              <a:t> </a:t>
            </a:r>
            <a:r>
              <a:rPr lang="en-GB" sz="2400" dirty="0">
                <a:effectLst/>
                <a:latin typeface="Times New Roman"/>
                <a:ea typeface="Times New Roman" panose="02020603050405020304" pitchFamily="18" charset="0"/>
                <a:cs typeface="Times New Roman"/>
              </a:rPr>
              <a:t>Dilute solution of copper sulphate is obtained at the base. It is again recirculated to make it concentrated.</a:t>
            </a:r>
            <a:r>
              <a:rPr lang="en-GB" sz="2400" dirty="0">
                <a:latin typeface="Times New Roman"/>
                <a:ea typeface="Times New Roman" panose="02020603050405020304" pitchFamily="18" charset="0"/>
                <a:cs typeface="Times New Roman"/>
              </a:rPr>
              <a:t> </a:t>
            </a:r>
            <a:r>
              <a:rPr lang="en-GB" sz="2400" dirty="0">
                <a:effectLst/>
                <a:latin typeface="Times New Roman"/>
                <a:ea typeface="Times New Roman" panose="02020603050405020304" pitchFamily="18" charset="0"/>
                <a:cs typeface="Times New Roman"/>
              </a:rPr>
              <a:t>Commercial CuSO4.5H2O contains ZnSO4 ,FeSO4 as impurities which cannot be easily removed and hence commercial variety is not used in medicine and pharmacy.</a:t>
            </a:r>
          </a:p>
          <a:p>
            <a:endParaRPr lang="en-IN" dirty="0"/>
          </a:p>
        </p:txBody>
      </p:sp>
    </p:spTree>
    <p:extLst>
      <p:ext uri="{BB962C8B-B14F-4D97-AF65-F5344CB8AC3E}">
        <p14:creationId xmlns:p14="http://schemas.microsoft.com/office/powerpoint/2010/main" val="35031725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AE9235-C2B7-DBFF-7F93-827A33D738AE}"/>
              </a:ext>
            </a:extLst>
          </p:cNvPr>
          <p:cNvSpPr>
            <a:spLocks noGrp="1"/>
          </p:cNvSpPr>
          <p:nvPr>
            <p:ph idx="1"/>
          </p:nvPr>
        </p:nvSpPr>
        <p:spPr>
          <a:xfrm>
            <a:off x="685800" y="757646"/>
            <a:ext cx="10820400" cy="5461039"/>
          </a:xfrm>
        </p:spPr>
        <p:txBody>
          <a:bodyPr>
            <a:normAutofit lnSpcReduction="10000"/>
          </a:bodyPr>
          <a:lstStyle/>
          <a:p>
            <a:r>
              <a:rPr lang="en-US" dirty="0"/>
              <a:t>Assay: </a:t>
            </a:r>
          </a:p>
          <a:p>
            <a:r>
              <a:rPr lang="en-US" dirty="0"/>
              <a:t>Its principle is based on the instability of cupric iodide which is formed in the reaction between CuSO4 and KI and which decomposes to yield Cu2I2with the liberation of free iodine.</a:t>
            </a:r>
          </a:p>
          <a:p>
            <a:r>
              <a:rPr lang="en-US" dirty="0"/>
              <a:t>An accurately weighed quantity of copper sulphate is dissolved in water. To this a slight excess of KI is added followed by acetic acid. The liberated iodine is titrated with standard sodium thiosulphate solution by using starch as an indicator. The titration is continued until faint blue </a:t>
            </a:r>
            <a:r>
              <a:rPr lang="en-US" dirty="0" err="1"/>
              <a:t>colour</a:t>
            </a:r>
            <a:r>
              <a:rPr lang="en-US" dirty="0"/>
              <a:t> persists.</a:t>
            </a:r>
          </a:p>
          <a:p>
            <a:r>
              <a:rPr lang="en-US" dirty="0"/>
              <a:t>CuSO4 +4KI   → 2CuI2 +2K2SO4</a:t>
            </a:r>
          </a:p>
          <a:p>
            <a:r>
              <a:rPr lang="en-US" dirty="0"/>
              <a:t>2CuI2       Cu2I2+I2</a:t>
            </a:r>
          </a:p>
          <a:p>
            <a:r>
              <a:rPr lang="en-US" dirty="0"/>
              <a:t>2g of potassium thiocyanate is then added and the titration continued until the blue </a:t>
            </a:r>
            <a:r>
              <a:rPr lang="en-US" dirty="0" err="1"/>
              <a:t>colour</a:t>
            </a:r>
            <a:r>
              <a:rPr lang="en-US" dirty="0"/>
              <a:t> disappears.</a:t>
            </a:r>
          </a:p>
          <a:p>
            <a:r>
              <a:rPr lang="en-US" dirty="0"/>
              <a:t>I2 + 2Na2S2O3  Na2S4O6+2NaI</a:t>
            </a:r>
          </a:p>
          <a:p>
            <a:r>
              <a:rPr lang="en-US" dirty="0"/>
              <a:t>Cu2I2 +KCNS    2CuCNS +2KI</a:t>
            </a:r>
          </a:p>
          <a:p>
            <a:r>
              <a:rPr lang="en-US" dirty="0"/>
              <a:t>1ml of 0.1N Na2S2O3 ≡ 0.02497 g of CuSO4.5H2O</a:t>
            </a:r>
          </a:p>
          <a:p>
            <a:endParaRPr lang="en-IN" dirty="0"/>
          </a:p>
        </p:txBody>
      </p:sp>
    </p:spTree>
    <p:extLst>
      <p:ext uri="{BB962C8B-B14F-4D97-AF65-F5344CB8AC3E}">
        <p14:creationId xmlns:p14="http://schemas.microsoft.com/office/powerpoint/2010/main" val="10918032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3E6706-A3F4-F3A4-56C0-4F7B39D61B9A}"/>
              </a:ext>
            </a:extLst>
          </p:cNvPr>
          <p:cNvSpPr>
            <a:spLocks noGrp="1"/>
          </p:cNvSpPr>
          <p:nvPr>
            <p:ph idx="1"/>
          </p:nvPr>
        </p:nvSpPr>
        <p:spPr/>
        <p:txBody>
          <a:bodyPr/>
          <a:lstStyle/>
          <a:p>
            <a:r>
              <a:rPr lang="en-US" dirty="0"/>
              <a:t>Uses</a:t>
            </a:r>
          </a:p>
          <a:p>
            <a:r>
              <a:rPr lang="en-US" dirty="0"/>
              <a:t>It causes vomiting. Hence used as an emetic </a:t>
            </a:r>
          </a:p>
          <a:p>
            <a:r>
              <a:rPr lang="en-US" dirty="0"/>
              <a:t>It is a good fungicide and pesticide and astringent </a:t>
            </a:r>
          </a:p>
          <a:p>
            <a:r>
              <a:rPr lang="en-US" dirty="0"/>
              <a:t>Chemical antidote in phosphorous poisoning </a:t>
            </a:r>
          </a:p>
          <a:p>
            <a:r>
              <a:rPr lang="en-US" dirty="0"/>
              <a:t>It is used as a laboratory reagent especially in the preparation of Fehling's solution and benedict solution </a:t>
            </a:r>
          </a:p>
          <a:p>
            <a:r>
              <a:rPr lang="en-US" dirty="0"/>
              <a:t>In swimming pools, it is used to prevent growth of algae and snails </a:t>
            </a:r>
          </a:p>
          <a:p>
            <a:r>
              <a:rPr lang="en-US" dirty="0"/>
              <a:t>Also used in electric batteries, electroplating and dyeing</a:t>
            </a:r>
          </a:p>
          <a:p>
            <a:endParaRPr lang="en-IN" dirty="0"/>
          </a:p>
        </p:txBody>
      </p:sp>
    </p:spTree>
    <p:extLst>
      <p:ext uri="{BB962C8B-B14F-4D97-AF65-F5344CB8AC3E}">
        <p14:creationId xmlns:p14="http://schemas.microsoft.com/office/powerpoint/2010/main" val="3622948068"/>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Vapor Trail</Template>
  <TotalTime>4</TotalTime>
  <Words>704</Words>
  <Application>Microsoft Office PowerPoint</Application>
  <PresentationFormat>Widescreen</PresentationFormat>
  <Paragraphs>48</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Century Gothic</vt:lpstr>
      <vt:lpstr>Times New Roman</vt:lpstr>
      <vt:lpstr>Vapor Trail</vt:lpstr>
      <vt:lpstr>Potassium iodide-KI</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Potassium iodide-KI</dc:title>
  <dc:creator>AlekyA Reddy</dc:creator>
  <cp:lastModifiedBy>AlekyA Reddy</cp:lastModifiedBy>
  <cp:revision>1</cp:revision>
  <dcterms:created xsi:type="dcterms:W3CDTF">2022-07-01T04:49:58Z</dcterms:created>
  <dcterms:modified xsi:type="dcterms:W3CDTF">2022-07-01T04:54:08Z</dcterms:modified>
</cp:coreProperties>
</file>