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0" r:id="rId3"/>
    <p:sldId id="258" r:id="rId4"/>
    <p:sldId id="259" r:id="rId5"/>
    <p:sldId id="261"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3879AA23-0C51-4793-AC8B-7F85DBCD8F53}" type="datetimeFigureOut">
              <a:rPr lang="en-IN" smtClean="0"/>
              <a:t>01-07-2022</a:t>
            </a:fld>
            <a:endParaRPr lang="en-IN"/>
          </a:p>
        </p:txBody>
      </p:sp>
      <p:sp>
        <p:nvSpPr>
          <p:cNvPr id="5" name="Footer Placeholder 4"/>
          <p:cNvSpPr>
            <a:spLocks noGrp="1"/>
          </p:cNvSpPr>
          <p:nvPr>
            <p:ph type="ftr" sz="quarter" idx="11"/>
          </p:nvPr>
        </p:nvSpPr>
        <p:spPr>
          <a:xfrm>
            <a:off x="1371600" y="4323845"/>
            <a:ext cx="6400800" cy="365125"/>
          </a:xfrm>
        </p:spPr>
        <p:txBody>
          <a:bodyPr/>
          <a:lstStyle/>
          <a:p>
            <a:endParaRPr lang="en-IN"/>
          </a:p>
        </p:txBody>
      </p:sp>
      <p:sp>
        <p:nvSpPr>
          <p:cNvPr id="6" name="Slide Number Placeholder 5"/>
          <p:cNvSpPr>
            <a:spLocks noGrp="1"/>
          </p:cNvSpPr>
          <p:nvPr>
            <p:ph type="sldNum" sz="quarter" idx="12"/>
          </p:nvPr>
        </p:nvSpPr>
        <p:spPr>
          <a:xfrm>
            <a:off x="8077200" y="1430866"/>
            <a:ext cx="2743200" cy="365125"/>
          </a:xfrm>
        </p:spPr>
        <p:txBody>
          <a:bodyPr/>
          <a:lstStyle/>
          <a:p>
            <a:fld id="{19252352-C562-42BF-9E58-600001F380B4}" type="slidenum">
              <a:rPr lang="en-IN" smtClean="0"/>
              <a:t>‹#›</a:t>
            </a:fld>
            <a:endParaRPr lang="en-IN"/>
          </a:p>
        </p:txBody>
      </p:sp>
    </p:spTree>
    <p:extLst>
      <p:ext uri="{BB962C8B-B14F-4D97-AF65-F5344CB8AC3E}">
        <p14:creationId xmlns:p14="http://schemas.microsoft.com/office/powerpoint/2010/main" val="1132850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79AA23-0C51-4793-AC8B-7F85DBCD8F53}"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9252352-C562-42BF-9E58-600001F380B4}" type="slidenum">
              <a:rPr lang="en-IN" smtClean="0"/>
              <a:t>‹#›</a:t>
            </a:fld>
            <a:endParaRPr lang="en-IN"/>
          </a:p>
        </p:txBody>
      </p:sp>
    </p:spTree>
    <p:extLst>
      <p:ext uri="{BB962C8B-B14F-4D97-AF65-F5344CB8AC3E}">
        <p14:creationId xmlns:p14="http://schemas.microsoft.com/office/powerpoint/2010/main" val="3276396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3879AA23-0C51-4793-AC8B-7F85DBCD8F53}" type="datetimeFigureOut">
              <a:rPr lang="en-IN" smtClean="0"/>
              <a:t>01-07-2022</a:t>
            </a:fld>
            <a:endParaRPr lang="en-IN"/>
          </a:p>
        </p:txBody>
      </p:sp>
      <p:sp>
        <p:nvSpPr>
          <p:cNvPr id="5" name="Footer Placeholder 4"/>
          <p:cNvSpPr>
            <a:spLocks noGrp="1"/>
          </p:cNvSpPr>
          <p:nvPr>
            <p:ph type="ftr" sz="quarter" idx="11"/>
          </p:nvPr>
        </p:nvSpPr>
        <p:spPr>
          <a:xfrm>
            <a:off x="685800" y="381001"/>
            <a:ext cx="6991492" cy="36406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19252352-C562-42BF-9E58-600001F380B4}" type="slidenum">
              <a:rPr lang="en-IN" smtClean="0"/>
              <a:t>‹#›</a:t>
            </a:fld>
            <a:endParaRPr lang="en-IN"/>
          </a:p>
        </p:txBody>
      </p:sp>
    </p:spTree>
    <p:extLst>
      <p:ext uri="{BB962C8B-B14F-4D97-AF65-F5344CB8AC3E}">
        <p14:creationId xmlns:p14="http://schemas.microsoft.com/office/powerpoint/2010/main" val="1342410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79AA23-0C51-4793-AC8B-7F85DBCD8F53}"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9252352-C562-42BF-9E58-600001F380B4}" type="slidenum">
              <a:rPr lang="en-IN" smtClean="0"/>
              <a:t>‹#›</a:t>
            </a:fld>
            <a:endParaRPr lang="en-IN"/>
          </a:p>
        </p:txBody>
      </p:sp>
    </p:spTree>
    <p:extLst>
      <p:ext uri="{BB962C8B-B14F-4D97-AF65-F5344CB8AC3E}">
        <p14:creationId xmlns:p14="http://schemas.microsoft.com/office/powerpoint/2010/main" val="1731167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79AA23-0C51-4793-AC8B-7F85DBCD8F53}" type="datetimeFigureOut">
              <a:rPr lang="en-IN" smtClean="0"/>
              <a:t>01-07-2022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9252352-C562-42BF-9E58-600001F380B4}" type="slidenum">
              <a:rPr lang="en-IN" smtClean="0"/>
              <a:t>‹#›</a:t>
            </a:fld>
            <a:endParaRPr lang="en-IN"/>
          </a:p>
        </p:txBody>
      </p:sp>
    </p:spTree>
    <p:extLst>
      <p:ext uri="{BB962C8B-B14F-4D97-AF65-F5344CB8AC3E}">
        <p14:creationId xmlns:p14="http://schemas.microsoft.com/office/powerpoint/2010/main" val="1371244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879AA23-0C51-4793-AC8B-7F85DBCD8F53}"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9252352-C562-42BF-9E58-600001F380B4}" type="slidenum">
              <a:rPr lang="en-IN" smtClean="0"/>
              <a:t>‹#›</a:t>
            </a:fld>
            <a:endParaRPr lang="en-IN"/>
          </a:p>
        </p:txBody>
      </p:sp>
    </p:spTree>
    <p:extLst>
      <p:ext uri="{BB962C8B-B14F-4D97-AF65-F5344CB8AC3E}">
        <p14:creationId xmlns:p14="http://schemas.microsoft.com/office/powerpoint/2010/main" val="1506164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79AA23-0C51-4793-AC8B-7F85DBCD8F53}" type="datetimeFigureOut">
              <a:rPr lang="en-IN" smtClean="0"/>
              <a:t>01-07-2022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9252352-C562-42BF-9E58-600001F380B4}" type="slidenum">
              <a:rPr lang="en-IN" smtClean="0"/>
              <a:t>‹#›</a:t>
            </a:fld>
            <a:endParaRPr lang="en-IN"/>
          </a:p>
        </p:txBody>
      </p:sp>
    </p:spTree>
    <p:extLst>
      <p:ext uri="{BB962C8B-B14F-4D97-AF65-F5344CB8AC3E}">
        <p14:creationId xmlns:p14="http://schemas.microsoft.com/office/powerpoint/2010/main" val="991404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79AA23-0C51-4793-AC8B-7F85DBCD8F53}"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9252352-C562-42BF-9E58-600001F380B4}" type="slidenum">
              <a:rPr lang="en-IN" smtClean="0"/>
              <a:t>‹#›</a:t>
            </a:fld>
            <a:endParaRPr lang="en-IN"/>
          </a:p>
        </p:txBody>
      </p:sp>
    </p:spTree>
    <p:extLst>
      <p:ext uri="{BB962C8B-B14F-4D97-AF65-F5344CB8AC3E}">
        <p14:creationId xmlns:p14="http://schemas.microsoft.com/office/powerpoint/2010/main" val="2738593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79AA23-0C51-4793-AC8B-7F85DBCD8F53}"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9252352-C562-42BF-9E58-600001F380B4}" type="slidenum">
              <a:rPr lang="en-IN" smtClean="0"/>
              <a:t>‹#›</a:t>
            </a:fld>
            <a:endParaRPr lang="en-IN"/>
          </a:p>
        </p:txBody>
      </p:sp>
    </p:spTree>
    <p:extLst>
      <p:ext uri="{BB962C8B-B14F-4D97-AF65-F5344CB8AC3E}">
        <p14:creationId xmlns:p14="http://schemas.microsoft.com/office/powerpoint/2010/main" val="1316565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79AA23-0C51-4793-AC8B-7F85DBCD8F53}"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9252352-C562-42BF-9E58-600001F380B4}" type="slidenum">
              <a:rPr lang="en-IN" smtClean="0"/>
              <a:t>‹#›</a:t>
            </a:fld>
            <a:endParaRPr lang="en-IN"/>
          </a:p>
        </p:txBody>
      </p:sp>
    </p:spTree>
    <p:extLst>
      <p:ext uri="{BB962C8B-B14F-4D97-AF65-F5344CB8AC3E}">
        <p14:creationId xmlns:p14="http://schemas.microsoft.com/office/powerpoint/2010/main" val="1831437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3879AA23-0C51-4793-AC8B-7F85DBCD8F53}" type="datetimeFigureOut">
              <a:rPr lang="en-IN" smtClean="0"/>
              <a:t>01-07-2022</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19252352-C562-42BF-9E58-600001F380B4}" type="slidenum">
              <a:rPr lang="en-IN" smtClean="0"/>
              <a:t>‹#›</a:t>
            </a:fld>
            <a:endParaRPr lang="en-IN"/>
          </a:p>
        </p:txBody>
      </p:sp>
    </p:spTree>
    <p:extLst>
      <p:ext uri="{BB962C8B-B14F-4D97-AF65-F5344CB8AC3E}">
        <p14:creationId xmlns:p14="http://schemas.microsoft.com/office/powerpoint/2010/main" val="14740100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3879AA23-0C51-4793-AC8B-7F85DBCD8F53}" type="datetimeFigureOut">
              <a:rPr lang="en-IN" smtClean="0"/>
              <a:t>01-07-2022</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19252352-C562-42BF-9E58-600001F380B4}" type="slidenum">
              <a:rPr lang="en-IN" smtClean="0"/>
              <a:t>‹#›</a:t>
            </a:fld>
            <a:endParaRPr lang="en-IN"/>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9138068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3879AA23-0C51-4793-AC8B-7F85DBCD8F53}" type="datetimeFigureOut">
              <a:rPr lang="en-IN" smtClean="0"/>
              <a:t>01-07-2022</a:t>
            </a:fld>
            <a:endParaRPr lang="en-IN"/>
          </a:p>
        </p:txBody>
      </p:sp>
      <p:sp>
        <p:nvSpPr>
          <p:cNvPr id="6" name="Footer Placeholder 5"/>
          <p:cNvSpPr>
            <a:spLocks noGrp="1"/>
          </p:cNvSpPr>
          <p:nvPr>
            <p:ph type="ftr" sz="quarter" idx="11"/>
          </p:nvPr>
        </p:nvSpPr>
        <p:spPr>
          <a:xfrm>
            <a:off x="685800" y="378883"/>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19252352-C562-42BF-9E58-600001F380B4}" type="slidenum">
              <a:rPr lang="en-IN" smtClean="0"/>
              <a:t>‹#›</a:t>
            </a:fld>
            <a:endParaRPr lang="en-IN"/>
          </a:p>
        </p:txBody>
      </p:sp>
    </p:spTree>
    <p:extLst>
      <p:ext uri="{BB962C8B-B14F-4D97-AF65-F5344CB8AC3E}">
        <p14:creationId xmlns:p14="http://schemas.microsoft.com/office/powerpoint/2010/main" val="40650727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879AA23-0C51-4793-AC8B-7F85DBCD8F53}"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9252352-C562-42BF-9E58-600001F380B4}" type="slidenum">
              <a:rPr lang="en-IN" smtClean="0"/>
              <a:t>‹#›</a:t>
            </a:fld>
            <a:endParaRPr lang="en-IN"/>
          </a:p>
        </p:txBody>
      </p:sp>
    </p:spTree>
    <p:extLst>
      <p:ext uri="{BB962C8B-B14F-4D97-AF65-F5344CB8AC3E}">
        <p14:creationId xmlns:p14="http://schemas.microsoft.com/office/powerpoint/2010/main" val="22316280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879AA23-0C51-4793-AC8B-7F85DBCD8F53}"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9252352-C562-42BF-9E58-600001F380B4}" type="slidenum">
              <a:rPr lang="en-IN" smtClean="0"/>
              <a:t>‹#›</a:t>
            </a:fld>
            <a:endParaRPr lang="en-IN"/>
          </a:p>
        </p:txBody>
      </p:sp>
    </p:spTree>
    <p:extLst>
      <p:ext uri="{BB962C8B-B14F-4D97-AF65-F5344CB8AC3E}">
        <p14:creationId xmlns:p14="http://schemas.microsoft.com/office/powerpoint/2010/main" val="13541923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79AA23-0C51-4793-AC8B-7F85DBCD8F53}"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9252352-C562-42BF-9E58-600001F380B4}" type="slidenum">
              <a:rPr lang="en-IN" smtClean="0"/>
              <a:t>‹#›</a:t>
            </a:fld>
            <a:endParaRPr lang="en-IN"/>
          </a:p>
        </p:txBody>
      </p:sp>
    </p:spTree>
    <p:extLst>
      <p:ext uri="{BB962C8B-B14F-4D97-AF65-F5344CB8AC3E}">
        <p14:creationId xmlns:p14="http://schemas.microsoft.com/office/powerpoint/2010/main" val="42615014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3879AA23-0C51-4793-AC8B-7F85DBCD8F53}" type="datetimeFigureOut">
              <a:rPr lang="en-IN" smtClean="0"/>
              <a:t>01-07-2022</a:t>
            </a:fld>
            <a:endParaRPr lang="en-IN"/>
          </a:p>
        </p:txBody>
      </p:sp>
      <p:sp>
        <p:nvSpPr>
          <p:cNvPr id="5" name="Footer Placeholder 4"/>
          <p:cNvSpPr>
            <a:spLocks noGrp="1"/>
          </p:cNvSpPr>
          <p:nvPr>
            <p:ph type="ftr" sz="quarter" idx="11"/>
          </p:nvPr>
        </p:nvSpPr>
        <p:spPr>
          <a:xfrm>
            <a:off x="685800" y="381000"/>
            <a:ext cx="6991492" cy="36512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19252352-C562-42BF-9E58-600001F380B4}" type="slidenum">
              <a:rPr lang="en-IN" smtClean="0"/>
              <a:t>‹#›</a:t>
            </a:fld>
            <a:endParaRPr lang="en-IN"/>
          </a:p>
        </p:txBody>
      </p:sp>
    </p:spTree>
    <p:extLst>
      <p:ext uri="{BB962C8B-B14F-4D97-AF65-F5344CB8AC3E}">
        <p14:creationId xmlns:p14="http://schemas.microsoft.com/office/powerpoint/2010/main" val="2435965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879AA23-0C51-4793-AC8B-7F85DBCD8F53}" type="datetimeFigureOut">
              <a:rPr lang="en-IN" smtClean="0"/>
              <a:t>01-07-2022</a:t>
            </a:fld>
            <a:endParaRPr lang="en-IN"/>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9252352-C562-42BF-9E58-600001F380B4}" type="slidenum">
              <a:rPr lang="en-IN" smtClean="0"/>
              <a:t>‹#›</a:t>
            </a:fld>
            <a:endParaRPr lang="en-IN"/>
          </a:p>
        </p:txBody>
      </p:sp>
    </p:spTree>
    <p:extLst>
      <p:ext uri="{BB962C8B-B14F-4D97-AF65-F5344CB8AC3E}">
        <p14:creationId xmlns:p14="http://schemas.microsoft.com/office/powerpoint/2010/main" val="247108840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8DABC2-ED59-B40E-B51E-D3EC51CE66D5}"/>
              </a:ext>
            </a:extLst>
          </p:cNvPr>
          <p:cNvSpPr>
            <a:spLocks noGrp="1"/>
          </p:cNvSpPr>
          <p:nvPr>
            <p:ph idx="1"/>
          </p:nvPr>
        </p:nvSpPr>
        <p:spPr>
          <a:xfrm>
            <a:off x="685800" y="444138"/>
            <a:ext cx="10820400" cy="5774548"/>
          </a:xfrm>
        </p:spPr>
        <p:txBody>
          <a:bodyPr>
            <a:normAutofit/>
          </a:bodyPr>
          <a:lstStyle/>
          <a:p>
            <a:endParaRPr lang="en-US" dirty="0"/>
          </a:p>
          <a:p>
            <a:r>
              <a:rPr lang="en-US" dirty="0"/>
              <a:t>   Expectorants</a:t>
            </a:r>
          </a:p>
          <a:p>
            <a:r>
              <a:rPr lang="en-US" dirty="0"/>
              <a:t>Expectorants are the drugs that help in removing sputum from the respiratory tract either by increasing the fluidity (or reducing the viscosity) of sputum or increasing the volume of fluids that have to be expelled from the respiratory tract by coughing.</a:t>
            </a:r>
          </a:p>
          <a:p>
            <a:r>
              <a:rPr lang="en-US" dirty="0"/>
              <a:t>They help in eliminating bronchial secretions by inducing cough. They may cause this by irritating the gastric mucosa</a:t>
            </a:r>
          </a:p>
          <a:p>
            <a:r>
              <a:rPr lang="en-US" dirty="0" err="1"/>
              <a:t>Eg.</a:t>
            </a:r>
            <a:r>
              <a:rPr lang="en-US" dirty="0"/>
              <a:t> Ammonium chloride, KI, </a:t>
            </a:r>
            <a:r>
              <a:rPr lang="en-US" dirty="0" err="1"/>
              <a:t>NaI</a:t>
            </a:r>
            <a:endParaRPr lang="en-US" dirty="0"/>
          </a:p>
          <a:p>
            <a:r>
              <a:rPr lang="en-US" dirty="0"/>
              <a:t>According to mechanism of action ,they are classified as</a:t>
            </a:r>
          </a:p>
          <a:p>
            <a:r>
              <a:rPr lang="en-US" dirty="0"/>
              <a:t>Sedative type </a:t>
            </a:r>
          </a:p>
          <a:p>
            <a:r>
              <a:rPr lang="en-US" dirty="0"/>
              <a:t>Stimulant type</a:t>
            </a:r>
          </a:p>
          <a:p>
            <a:endParaRPr lang="en-IN" dirty="0"/>
          </a:p>
        </p:txBody>
      </p:sp>
    </p:spTree>
    <p:extLst>
      <p:ext uri="{BB962C8B-B14F-4D97-AF65-F5344CB8AC3E}">
        <p14:creationId xmlns:p14="http://schemas.microsoft.com/office/powerpoint/2010/main" val="3784892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8466E0-11CF-5508-C017-3F5DD6EA9D3C}"/>
              </a:ext>
            </a:extLst>
          </p:cNvPr>
          <p:cNvSpPr>
            <a:spLocks noGrp="1"/>
          </p:cNvSpPr>
          <p:nvPr>
            <p:ph idx="1"/>
          </p:nvPr>
        </p:nvSpPr>
        <p:spPr>
          <a:xfrm>
            <a:off x="685800" y="679270"/>
            <a:ext cx="10820400" cy="5539416"/>
          </a:xfrm>
        </p:spPr>
        <p:txBody>
          <a:bodyPr>
            <a:normAutofit fontScale="85000" lnSpcReduction="20000"/>
          </a:bodyPr>
          <a:lstStyle/>
          <a:p>
            <a:r>
              <a:rPr lang="en-US" dirty="0"/>
              <a:t>Sedative type:</a:t>
            </a:r>
          </a:p>
          <a:p>
            <a:r>
              <a:rPr lang="en-US" dirty="0"/>
              <a:t>These are stomach irritant expectorants which are able to produce their effect through stimulation of gastric reflexes.</a:t>
            </a:r>
          </a:p>
          <a:p>
            <a:r>
              <a:rPr lang="en-US" dirty="0" err="1"/>
              <a:t>Eg.</a:t>
            </a:r>
            <a:r>
              <a:rPr lang="en-US" dirty="0"/>
              <a:t>, ipecac, senega, squill, compounds such as antimony potassium tartarate,NH4Cl,sodium </a:t>
            </a:r>
            <a:r>
              <a:rPr lang="en-US" dirty="0" err="1"/>
              <a:t>citrate,KI</a:t>
            </a:r>
            <a:endParaRPr lang="en-US" dirty="0"/>
          </a:p>
          <a:p>
            <a:r>
              <a:rPr lang="en-US" dirty="0"/>
              <a:t>Stimulant type:</a:t>
            </a:r>
          </a:p>
          <a:p>
            <a:r>
              <a:rPr lang="en-US" dirty="0"/>
              <a:t>They bring stimulation of the secretory cells of the respiratory tract directly or indirectly they stimulate secretion, more fluid get produced in respiratory tract and sputum is diluted</a:t>
            </a:r>
          </a:p>
          <a:p>
            <a:r>
              <a:rPr lang="en-US" dirty="0" err="1"/>
              <a:t>Eg.</a:t>
            </a:r>
            <a:r>
              <a:rPr lang="en-US" dirty="0"/>
              <a:t>, eucalyptus, lemon, anise, anethole, </a:t>
            </a:r>
            <a:r>
              <a:rPr lang="en-US" dirty="0" err="1"/>
              <a:t>terpine</a:t>
            </a:r>
            <a:r>
              <a:rPr lang="en-US" dirty="0"/>
              <a:t> oil.</a:t>
            </a:r>
          </a:p>
          <a:p>
            <a:r>
              <a:rPr lang="en-US" dirty="0"/>
              <a:t>AMMONIUM CHLORIDE</a:t>
            </a:r>
          </a:p>
          <a:p>
            <a:r>
              <a:rPr lang="en-US" dirty="0"/>
              <a:t>Formula- NH4Cl</a:t>
            </a:r>
          </a:p>
          <a:p>
            <a:r>
              <a:rPr lang="en-US" dirty="0"/>
              <a:t>It is having not less than 99.5 % of ammonium chloride (NH4Cl) which is calculated with reference to substance dried over silica gel for 4 hrs.</a:t>
            </a:r>
          </a:p>
          <a:p>
            <a:r>
              <a:rPr lang="en-US" dirty="0"/>
              <a:t>1.Commercially, it is prepared by neutralizing ammonia with hydrochloric acid (HCl). The solution is evaporated till crude, vitreous, crystalline mass of ammonium chloride is obtained.</a:t>
            </a:r>
          </a:p>
          <a:p>
            <a:r>
              <a:rPr lang="en-US" dirty="0"/>
              <a:t>NH3 + HCl  →  NH4Cl</a:t>
            </a:r>
          </a:p>
          <a:p>
            <a:r>
              <a:rPr lang="en-US" dirty="0"/>
              <a:t>The crude salt is purified either by crystallization or sublimation.</a:t>
            </a:r>
          </a:p>
          <a:p>
            <a:endParaRPr lang="en-IN" dirty="0"/>
          </a:p>
        </p:txBody>
      </p:sp>
    </p:spTree>
    <p:extLst>
      <p:ext uri="{BB962C8B-B14F-4D97-AF65-F5344CB8AC3E}">
        <p14:creationId xmlns:p14="http://schemas.microsoft.com/office/powerpoint/2010/main" val="3513851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5722A4-8ACD-A243-E956-0CC6197F4549}"/>
              </a:ext>
            </a:extLst>
          </p:cNvPr>
          <p:cNvSpPr>
            <a:spLocks noGrp="1"/>
          </p:cNvSpPr>
          <p:nvPr>
            <p:ph idx="1"/>
          </p:nvPr>
        </p:nvSpPr>
        <p:spPr/>
        <p:txBody>
          <a:bodyPr/>
          <a:lstStyle/>
          <a:p>
            <a:r>
              <a:rPr lang="en-US" dirty="0"/>
              <a:t>2.It is also prepared by treating ammoniacal gas liquors with lime and liberated NH3 is passed into HCl solution. The crude ammonium chloride obtained is known commercially as Sal ammoniac and occurs as tough, crystalline masses.</a:t>
            </a:r>
          </a:p>
          <a:p>
            <a:r>
              <a:rPr lang="en-US" dirty="0"/>
              <a:t>3.Ammonium chloride is also produced by heating ammonium sulphate with sodium chloride.</a:t>
            </a:r>
          </a:p>
          <a:p>
            <a:endParaRPr lang="en-IN" dirty="0"/>
          </a:p>
        </p:txBody>
      </p:sp>
      <p:pic>
        <p:nvPicPr>
          <p:cNvPr id="5" name="Picture 4">
            <a:extLst>
              <a:ext uri="{FF2B5EF4-FFF2-40B4-BE49-F238E27FC236}">
                <a16:creationId xmlns:a16="http://schemas.microsoft.com/office/drawing/2014/main" id="{6A8ABB03-D145-44B8-4024-281BB1EADA97}"/>
              </a:ext>
            </a:extLst>
          </p:cNvPr>
          <p:cNvPicPr>
            <a:picLocks noChangeAspect="1"/>
          </p:cNvPicPr>
          <p:nvPr/>
        </p:nvPicPr>
        <p:blipFill>
          <a:blip r:embed="rId2"/>
          <a:stretch>
            <a:fillRect/>
          </a:stretch>
        </p:blipFill>
        <p:spPr>
          <a:xfrm>
            <a:off x="3337321" y="4500554"/>
            <a:ext cx="5517358" cy="835224"/>
          </a:xfrm>
          <a:prstGeom prst="rect">
            <a:avLst/>
          </a:prstGeom>
        </p:spPr>
      </p:pic>
    </p:spTree>
    <p:extLst>
      <p:ext uri="{BB962C8B-B14F-4D97-AF65-F5344CB8AC3E}">
        <p14:creationId xmlns:p14="http://schemas.microsoft.com/office/powerpoint/2010/main" val="241694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7481FC-AB8A-690F-1379-1CA40F484007}"/>
              </a:ext>
            </a:extLst>
          </p:cNvPr>
          <p:cNvSpPr>
            <a:spLocks noGrp="1"/>
          </p:cNvSpPr>
          <p:nvPr>
            <p:ph idx="1"/>
          </p:nvPr>
        </p:nvSpPr>
        <p:spPr>
          <a:xfrm>
            <a:off x="685800" y="705394"/>
            <a:ext cx="10820400" cy="5513291"/>
          </a:xfrm>
        </p:spPr>
        <p:txBody>
          <a:bodyPr>
            <a:normAutofit fontScale="92500" lnSpcReduction="20000"/>
          </a:bodyPr>
          <a:lstStyle/>
          <a:p>
            <a:r>
              <a:rPr lang="en-US" dirty="0"/>
              <a:t>Assay:</a:t>
            </a:r>
          </a:p>
          <a:p>
            <a:r>
              <a:rPr lang="en-US" dirty="0"/>
              <a:t>It was previously assayed by precipitation titration by using Volhard’s method. This method is as follows:</a:t>
            </a:r>
          </a:p>
          <a:p>
            <a:r>
              <a:rPr lang="en-US" dirty="0"/>
              <a:t> An accurately weighed quantity (0.2g) of Ammonium chloride is dissolved in 40ml of water. Then the solution is acidified with nitric acid(3ml).the solution is shaken vigorously after adding 50ml of N/10 silver nitrate and 5ml of nitrobenzene. The excess of silver nitrate is titrated with N/10 ammonium thiocyanate, using ferric ammonium sulphate(2ml) as an indicator.</a:t>
            </a:r>
          </a:p>
          <a:p>
            <a:r>
              <a:rPr lang="en-US" dirty="0"/>
              <a:t> NH4Cl+AgNO3 → NH4NO3+AgCl </a:t>
            </a:r>
          </a:p>
          <a:p>
            <a:r>
              <a:rPr lang="en-US" dirty="0"/>
              <a:t>Each ml of 0.1N AgNO3≡0.005349g of NH4Cl</a:t>
            </a:r>
          </a:p>
          <a:p>
            <a:r>
              <a:rPr lang="en-US" dirty="0"/>
              <a:t>Now it is Assayed by acid-base titration technique, which is simpler and cheaper(no silver nitrate required).About 0.1g of NH4Cl sample accurately weighed is kept in a conical flask, about 50ml of water is added to dissolve it followed by 5ml of neutralized formaldehyde solution. Formaldehyde solution may have a small amount of formic acid formed due to atmospheric oxidation. This should be carefully neutralized with dilute sodium hydroxide solution, using phenolphthalein as an indicator. There should be no excess alkali in this reagent. After keeping aside for a couple of minutes, the liberated hydrochloric acid is made to titrate with standard sodium hydroxide solution, by adding some more of phenolphthalein indicator. Each ml of 0.1N sodium hydroxide consumed is equal to 0.005349g of NH4Cl</a:t>
            </a:r>
          </a:p>
          <a:p>
            <a:endParaRPr lang="en-IN" dirty="0"/>
          </a:p>
        </p:txBody>
      </p:sp>
    </p:spTree>
    <p:extLst>
      <p:ext uri="{BB962C8B-B14F-4D97-AF65-F5344CB8AC3E}">
        <p14:creationId xmlns:p14="http://schemas.microsoft.com/office/powerpoint/2010/main" val="2667164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CDF68D-9C43-D8BB-B8FB-09C203996BE0}"/>
              </a:ext>
            </a:extLst>
          </p:cNvPr>
          <p:cNvSpPr>
            <a:spLocks noGrp="1"/>
          </p:cNvSpPr>
          <p:nvPr>
            <p:ph idx="1"/>
          </p:nvPr>
        </p:nvSpPr>
        <p:spPr>
          <a:xfrm>
            <a:off x="476794" y="992778"/>
            <a:ext cx="10820400" cy="4024125"/>
          </a:xfrm>
        </p:spPr>
        <p:txBody>
          <a:bodyPr/>
          <a:lstStyle/>
          <a:p>
            <a:r>
              <a:rPr lang="en-US" dirty="0"/>
              <a:t>Ammonium chloride undergoes hydrolysis to yield ammonium hydroxide and hydrogen chloride. This reaction is facilitated by adding formaldehyde, as it fixes ammonia, by forming hexamine. The acid can now be titrated with alkali without interference.</a:t>
            </a:r>
          </a:p>
          <a:p>
            <a:r>
              <a:rPr lang="en-US" dirty="0"/>
              <a:t>These reactions can be represented as follows:</a:t>
            </a:r>
          </a:p>
          <a:p>
            <a:endParaRPr lang="en-IN" dirty="0"/>
          </a:p>
        </p:txBody>
      </p:sp>
      <p:pic>
        <p:nvPicPr>
          <p:cNvPr id="5" name="Picture 4">
            <a:extLst>
              <a:ext uri="{FF2B5EF4-FFF2-40B4-BE49-F238E27FC236}">
                <a16:creationId xmlns:a16="http://schemas.microsoft.com/office/drawing/2014/main" id="{569D10E0-1872-516D-3DCC-F34B847FB655}"/>
              </a:ext>
            </a:extLst>
          </p:cNvPr>
          <p:cNvPicPr>
            <a:picLocks noChangeAspect="1"/>
          </p:cNvPicPr>
          <p:nvPr/>
        </p:nvPicPr>
        <p:blipFill>
          <a:blip r:embed="rId2"/>
          <a:stretch>
            <a:fillRect/>
          </a:stretch>
        </p:blipFill>
        <p:spPr>
          <a:xfrm>
            <a:off x="3270259" y="3004840"/>
            <a:ext cx="5651482" cy="1377815"/>
          </a:xfrm>
          <a:prstGeom prst="rect">
            <a:avLst/>
          </a:prstGeom>
        </p:spPr>
      </p:pic>
    </p:spTree>
    <p:extLst>
      <p:ext uri="{BB962C8B-B14F-4D97-AF65-F5344CB8AC3E}">
        <p14:creationId xmlns:p14="http://schemas.microsoft.com/office/powerpoint/2010/main" val="276285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9957CD-15FE-F84C-BF08-51335E19C661}"/>
              </a:ext>
            </a:extLst>
          </p:cNvPr>
          <p:cNvSpPr>
            <a:spLocks noGrp="1"/>
          </p:cNvSpPr>
          <p:nvPr>
            <p:ph idx="1"/>
          </p:nvPr>
        </p:nvSpPr>
        <p:spPr>
          <a:xfrm>
            <a:off x="685800" y="627018"/>
            <a:ext cx="10820400" cy="5591668"/>
          </a:xfrm>
        </p:spPr>
        <p:txBody>
          <a:bodyPr>
            <a:normAutofit fontScale="92500"/>
          </a:bodyPr>
          <a:lstStyle/>
          <a:p>
            <a:r>
              <a:rPr lang="en-US" dirty="0"/>
              <a:t>Now the assay of ammonium chloride is based on formal titration </a:t>
            </a:r>
            <a:r>
              <a:rPr lang="en-US" dirty="0" err="1"/>
              <a:t>principle.T</a:t>
            </a:r>
            <a:r>
              <a:rPr lang="en-US" dirty="0"/>
              <a:t> he formaldehyde which is added to the ammonium chloride solution imparts acidic properties to the compound and it can be titrated with standard alkali solution using phenolphthalein as indicator.</a:t>
            </a:r>
          </a:p>
          <a:p>
            <a:r>
              <a:rPr lang="en-US" dirty="0"/>
              <a:t>Description:</a:t>
            </a:r>
          </a:p>
          <a:p>
            <a:r>
              <a:rPr lang="en-US" dirty="0"/>
              <a:t>It is a white, fine or coarse crystalline powder. It is </a:t>
            </a:r>
            <a:r>
              <a:rPr lang="en-US" dirty="0" err="1"/>
              <a:t>odourless</a:t>
            </a:r>
            <a:r>
              <a:rPr lang="en-US" dirty="0"/>
              <a:t>. It has a cool saline taste. It is slightly hygroscopic and is soluble in 2.6 parts of water, 1.4 parts of boiling water and 100 parts of alcohol. It is freely soluble in glycerin.</a:t>
            </a:r>
          </a:p>
          <a:p>
            <a:r>
              <a:rPr lang="en-US" dirty="0"/>
              <a:t>Uses:</a:t>
            </a:r>
          </a:p>
          <a:p>
            <a:r>
              <a:rPr lang="en-US" dirty="0"/>
              <a:t>It acts in maintaining acid-base equilibrium of body fluids. </a:t>
            </a:r>
          </a:p>
          <a:p>
            <a:r>
              <a:rPr lang="en-US" dirty="0"/>
              <a:t>It acts as a mild expectorant when administered in small doses. It causes local irritation which produces increasing secretion of respiratory tract and makes the mucus less viscous. </a:t>
            </a:r>
          </a:p>
          <a:p>
            <a:r>
              <a:rPr lang="en-US" dirty="0"/>
              <a:t> It also has diuretic effect.[Because of -utilization of ammonium cation in conversion into  urea and in the process H+ &amp; Cl- ions are formed. The hydrogen ion (H+) reacts with bicarbonate and CO2 and H2O are produced. On continuous use, it causes metabolic  acidity by increasing acidity of urine)</a:t>
            </a:r>
          </a:p>
          <a:p>
            <a:endParaRPr lang="en-IN" dirty="0"/>
          </a:p>
        </p:txBody>
      </p:sp>
    </p:spTree>
    <p:extLst>
      <p:ext uri="{BB962C8B-B14F-4D97-AF65-F5344CB8AC3E}">
        <p14:creationId xmlns:p14="http://schemas.microsoft.com/office/powerpoint/2010/main" val="3203481156"/>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Vapor Trail</Template>
  <TotalTime>5</TotalTime>
  <Words>809</Words>
  <Application>Microsoft Office PowerPoint</Application>
  <PresentationFormat>Widescreen</PresentationFormat>
  <Paragraphs>37</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Century Gothic</vt:lpstr>
      <vt:lpstr>Vapor Trail</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AlekyA Reddy</dc:creator>
  <cp:lastModifiedBy>AlekyA Reddy</cp:lastModifiedBy>
  <cp:revision>1</cp:revision>
  <dcterms:created xsi:type="dcterms:W3CDTF">2022-07-01T04:44:20Z</dcterms:created>
  <dcterms:modified xsi:type="dcterms:W3CDTF">2022-07-01T04:49:38Z</dcterms:modified>
</cp:coreProperties>
</file>